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comments/comment1.xml" ContentType="application/vnd.openxmlformats-officedocument.presentationml.comments+xml"/>
  <Override PartName="/ppt/notesSlides/notesSlide263.xml" ContentType="application/vnd.openxmlformats-officedocument.presentationml.notesSlide+xml"/>
  <Override PartName="/ppt/comments/comment2.xml" ContentType="application/vnd.openxmlformats-officedocument.presentationml.comments+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comments/comment3.xml" ContentType="application/vnd.openxmlformats-officedocument.presentationml.comments+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0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557" r:id="rId231"/>
    <p:sldId id="558"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 id="508" r:id="rId257"/>
    <p:sldId id="509" r:id="rId258"/>
    <p:sldId id="510" r:id="rId259"/>
    <p:sldId id="511" r:id="rId260"/>
    <p:sldId id="512" r:id="rId261"/>
    <p:sldId id="513" r:id="rId262"/>
    <p:sldId id="514" r:id="rId263"/>
    <p:sldId id="515" r:id="rId264"/>
    <p:sldId id="516" r:id="rId265"/>
    <p:sldId id="517" r:id="rId266"/>
    <p:sldId id="550" r:id="rId267"/>
    <p:sldId id="553" r:id="rId268"/>
    <p:sldId id="552" r:id="rId269"/>
    <p:sldId id="554" r:id="rId270"/>
    <p:sldId id="555" r:id="rId271"/>
    <p:sldId id="556" r:id="rId272"/>
    <p:sldId id="518" r:id="rId273"/>
    <p:sldId id="519" r:id="rId274"/>
    <p:sldId id="520" r:id="rId275"/>
    <p:sldId id="521" r:id="rId276"/>
    <p:sldId id="522" r:id="rId277"/>
    <p:sldId id="523" r:id="rId278"/>
    <p:sldId id="524" r:id="rId279"/>
    <p:sldId id="525" r:id="rId280"/>
    <p:sldId id="526" r:id="rId281"/>
    <p:sldId id="527" r:id="rId282"/>
    <p:sldId id="528" r:id="rId283"/>
    <p:sldId id="529" r:id="rId284"/>
    <p:sldId id="530" r:id="rId285"/>
    <p:sldId id="531" r:id="rId286"/>
    <p:sldId id="532" r:id="rId287"/>
    <p:sldId id="533" r:id="rId288"/>
    <p:sldId id="534" r:id="rId289"/>
    <p:sldId id="535" r:id="rId290"/>
    <p:sldId id="536" r:id="rId291"/>
    <p:sldId id="537" r:id="rId292"/>
    <p:sldId id="538" r:id="rId293"/>
    <p:sldId id="539" r:id="rId294"/>
    <p:sldId id="540" r:id="rId295"/>
    <p:sldId id="541" r:id="rId296"/>
    <p:sldId id="542" r:id="rId297"/>
    <p:sldId id="543" r:id="rId298"/>
    <p:sldId id="544" r:id="rId299"/>
    <p:sldId id="545" r:id="rId300"/>
    <p:sldId id="546" r:id="rId301"/>
    <p:sldId id="547" r:id="rId302"/>
    <p:sldId id="548" r:id="rId303"/>
    <p:sldId id="549" r:id="rId304"/>
  </p:sldIdLst>
  <p:sldSz cx="9144000" cy="5143500" type="screen16x9"/>
  <p:notesSz cx="6858000" cy="9144000"/>
  <p:embeddedFontLst>
    <p:embeddedFont>
      <p:font typeface="Calibri" panose="020F0502020204030204" pitchFamily="34" charset="0"/>
      <p:regular r:id="rId306"/>
      <p:bold r:id="rId307"/>
      <p:italic r:id="rId308"/>
      <p:boldItalic r:id="rId309"/>
    </p:embeddedFont>
    <p:embeddedFont>
      <p:font typeface="Consolas" panose="020B0609020204030204" pitchFamily="49" charset="0"/>
      <p:regular r:id="rId310"/>
      <p:bold r:id="rId311"/>
      <p:italic r:id="rId312"/>
      <p:boldItalic r:id="rId313"/>
    </p:embeddedFont>
    <p:embeddedFont>
      <p:font typeface="Impact" panose="020B0806030902050204" pitchFamily="34" charset="0"/>
      <p:regular r:id="rId314"/>
    </p:embeddedFont>
    <p:embeddedFont>
      <p:font typeface="Roboto" panose="02000000000000000000" pitchFamily="2" charset="0"/>
      <p:regular r:id="rId315"/>
      <p:bold r:id="rId316"/>
      <p:italic r:id="rId317"/>
      <p:boldItalic r:id="rId3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9" roundtripDataSignature="AMtx7mgAg4N6nQlECHExnIqey6dRlp503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HANG Ziqing" initials="" lastIdx="1" clrIdx="0"/>
  <p:cmAuthor id="1" name="17Y6C34 XIAO YUNPENG" initials="" lastIdx="1" clrIdx="1"/>
  <p:cmAuthor id="2" name="Chee Zhong Wei" initials="CZW" lastIdx="1" clrIdx="2">
    <p:extLst>
      <p:ext uri="{19B8F6BF-5375-455C-9EA6-DF929625EA0E}">
        <p15:presenceInfo xmlns:p15="http://schemas.microsoft.com/office/powerpoint/2012/main" userId="S::e0725590@u.nus.edu::b5351ebe-04b9-4561-894d-1a548d762b3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2084D3-686B-4E46-987C-EDC7C1BB4084}">
  <a:tblStyle styleId="{B72084D3-686B-4E46-987C-EDC7C1BB408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3"/>
    <p:restoredTop sz="94607"/>
  </p:normalViewPr>
  <p:slideViewPr>
    <p:cSldViewPr snapToGrid="0">
      <p:cViewPr varScale="1">
        <p:scale>
          <a:sx n="198" d="100"/>
          <a:sy n="198" d="100"/>
        </p:scale>
        <p:origin x="10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tableStyles" Target="tableStyles.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font" Target="fonts/font10.fntdata"/><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font" Target="fonts/font1.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font" Target="fonts/font12.fntdata"/><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font" Target="fonts/font2.fntdata"/><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font" Target="fonts/font13.fntdata"/><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font" Target="fonts/font3.fntdata"/><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customschemas.google.com/relationships/presentationmetadata" Target="meta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font" Target="fonts/font4.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commentAuthors" Target="commentAuthors.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font" Target="fonts/font5.fntdata"/><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presProps" Target="presProps.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font" Target="fonts/font6.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font" Target="fonts/font7.fntdata"/><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font" Target="fonts/font9.fntdata"/><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notesMaster" Target="notesMasters/notesMaster1.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2-13T23:50:45.558" idx="1">
    <p:pos x="10" y="10"/>
    <p:text>QuickSelect within the n/k sized subarray -&gt; O(n/k). Do this k times for k targets, O(n)</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2-02-15T15:36:52.846" idx="1">
    <p:pos x="6000" y="0"/>
    <p:text>do not go through this if this looks v confusing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UvogvVk"/>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2-15T04:50:23.992" idx="1">
    <p:pos x="196" y="725"/>
    <p:text>should this be start(x)</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UvogvV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2" name="Google Shape;2302;p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7" name="Google Shape;2317;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1" name="Google Shape;2351;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4" name="Google Shape;2364;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0" name="Google Shape;2380;p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6" name="Google Shape;2396;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2" name="Google Shape;2412;p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8" name="Google Shape;2428;p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4" name="Google Shape;2444;p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0" name="Google Shape;2460;p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6" name="Google Shape;2476;p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2" name="Google Shape;2492;p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8" name="Google Shape;2508;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4" name="Google Shape;2524;p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0" name="Google Shape;2540;p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6" name="Google Shape;2556;p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2" name="Google Shape;2572;p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p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4" name="Google Shape;2594;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7"/>
        <p:cNvGrpSpPr/>
        <p:nvPr/>
      </p:nvGrpSpPr>
      <p:grpSpPr>
        <a:xfrm>
          <a:off x="0" y="0"/>
          <a:ext cx="0" cy="0"/>
          <a:chOff x="0" y="0"/>
          <a:chExt cx="0" cy="0"/>
        </a:xfrm>
      </p:grpSpPr>
      <p:sp>
        <p:nvSpPr>
          <p:cNvPr id="2598" name="Google Shape;2598;p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9" name="Google Shape;2599;p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p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6" name="Google Shape;2606;p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7"/>
        <p:cNvGrpSpPr/>
        <p:nvPr/>
      </p:nvGrpSpPr>
      <p:grpSpPr>
        <a:xfrm>
          <a:off x="0" y="0"/>
          <a:ext cx="0" cy="0"/>
          <a:chOff x="0" y="0"/>
          <a:chExt cx="0" cy="0"/>
        </a:xfrm>
      </p:grpSpPr>
      <p:sp>
        <p:nvSpPr>
          <p:cNvPr id="2638" name="Google Shape;2638;p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9" name="Google Shape;2639;p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p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2" name="Google Shape;2672;p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p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5" name="Google Shape;2705;p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p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8" name="Google Shape;2738;p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p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9" name="Google Shape;2759;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9"/>
        <p:cNvGrpSpPr/>
        <p:nvPr/>
      </p:nvGrpSpPr>
      <p:grpSpPr>
        <a:xfrm>
          <a:off x="0" y="0"/>
          <a:ext cx="0" cy="0"/>
          <a:chOff x="0" y="0"/>
          <a:chExt cx="0" cy="0"/>
        </a:xfrm>
      </p:grpSpPr>
      <p:sp>
        <p:nvSpPr>
          <p:cNvPr id="2780" name="Google Shape;2780;p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1" name="Google Shape;2781;p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p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2" name="Google Shape;2802;p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p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3" name="Google Shape;2823;p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p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7" name="Google Shape;2847;p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p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8" name="Google Shape;2868;p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p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7" name="Google Shape;2897;p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p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7" name="Google Shape;2927;p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6"/>
        <p:cNvGrpSpPr/>
        <p:nvPr/>
      </p:nvGrpSpPr>
      <p:grpSpPr>
        <a:xfrm>
          <a:off x="0" y="0"/>
          <a:ext cx="0" cy="0"/>
          <a:chOff x="0" y="0"/>
          <a:chExt cx="0" cy="0"/>
        </a:xfrm>
      </p:grpSpPr>
      <p:sp>
        <p:nvSpPr>
          <p:cNvPr id="2957" name="Google Shape;2957;p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8" name="Google Shape;2958;p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p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8" name="Google Shape;2988;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p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9" name="Google Shape;3019;p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6"/>
        <p:cNvGrpSpPr/>
        <p:nvPr/>
      </p:nvGrpSpPr>
      <p:grpSpPr>
        <a:xfrm>
          <a:off x="0" y="0"/>
          <a:ext cx="0" cy="0"/>
          <a:chOff x="0" y="0"/>
          <a:chExt cx="0" cy="0"/>
        </a:xfrm>
      </p:grpSpPr>
      <p:sp>
        <p:nvSpPr>
          <p:cNvPr id="3047" name="Google Shape;3047;p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8" name="Google Shape;3048;p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9"/>
        <p:cNvGrpSpPr/>
        <p:nvPr/>
      </p:nvGrpSpPr>
      <p:grpSpPr>
        <a:xfrm>
          <a:off x="0" y="0"/>
          <a:ext cx="0" cy="0"/>
          <a:chOff x="0" y="0"/>
          <a:chExt cx="0" cy="0"/>
        </a:xfrm>
      </p:grpSpPr>
      <p:sp>
        <p:nvSpPr>
          <p:cNvPr id="3070" name="Google Shape;3070;p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1" name="Google Shape;3071;p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3"/>
        <p:cNvGrpSpPr/>
        <p:nvPr/>
      </p:nvGrpSpPr>
      <p:grpSpPr>
        <a:xfrm>
          <a:off x="0" y="0"/>
          <a:ext cx="0" cy="0"/>
          <a:chOff x="0" y="0"/>
          <a:chExt cx="0" cy="0"/>
        </a:xfrm>
      </p:grpSpPr>
      <p:sp>
        <p:nvSpPr>
          <p:cNvPr id="3094" name="Google Shape;3094;p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5" name="Google Shape;3095;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p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1" name="Google Shape;3121;p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2"/>
        <p:cNvGrpSpPr/>
        <p:nvPr/>
      </p:nvGrpSpPr>
      <p:grpSpPr>
        <a:xfrm>
          <a:off x="0" y="0"/>
          <a:ext cx="0" cy="0"/>
          <a:chOff x="0" y="0"/>
          <a:chExt cx="0" cy="0"/>
        </a:xfrm>
      </p:grpSpPr>
      <p:sp>
        <p:nvSpPr>
          <p:cNvPr id="3143" name="Google Shape;3143;p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4" name="Google Shape;3144;p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p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0" name="Google Shape;3150;p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6" name="Google Shape;3156;p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0"/>
        <p:cNvGrpSpPr/>
        <p:nvPr/>
      </p:nvGrpSpPr>
      <p:grpSpPr>
        <a:xfrm>
          <a:off x="0" y="0"/>
          <a:ext cx="0" cy="0"/>
          <a:chOff x="0" y="0"/>
          <a:chExt cx="0" cy="0"/>
        </a:xfrm>
      </p:grpSpPr>
      <p:sp>
        <p:nvSpPr>
          <p:cNvPr id="3161" name="Google Shape;3161;p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2" name="Google Shape;3162;p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5"/>
        <p:cNvGrpSpPr/>
        <p:nvPr/>
      </p:nvGrpSpPr>
      <p:grpSpPr>
        <a:xfrm>
          <a:off x="0" y="0"/>
          <a:ext cx="0" cy="0"/>
          <a:chOff x="0" y="0"/>
          <a:chExt cx="0" cy="0"/>
        </a:xfrm>
      </p:grpSpPr>
      <p:sp>
        <p:nvSpPr>
          <p:cNvPr id="3166" name="Google Shape;3166;p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7" name="Google Shape;3167;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1"/>
        <p:cNvGrpSpPr/>
        <p:nvPr/>
      </p:nvGrpSpPr>
      <p:grpSpPr>
        <a:xfrm>
          <a:off x="0" y="0"/>
          <a:ext cx="0" cy="0"/>
          <a:chOff x="0" y="0"/>
          <a:chExt cx="0" cy="0"/>
        </a:xfrm>
      </p:grpSpPr>
      <p:sp>
        <p:nvSpPr>
          <p:cNvPr id="3172" name="Google Shape;3172;p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3" name="Google Shape;3173;p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p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9" name="Google Shape;3179;p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0"/>
        <p:cNvGrpSpPr/>
        <p:nvPr/>
      </p:nvGrpSpPr>
      <p:grpSpPr>
        <a:xfrm>
          <a:off x="0" y="0"/>
          <a:ext cx="0" cy="0"/>
          <a:chOff x="0" y="0"/>
          <a:chExt cx="0" cy="0"/>
        </a:xfrm>
      </p:grpSpPr>
      <p:sp>
        <p:nvSpPr>
          <p:cNvPr id="3201" name="Google Shape;3201;p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2" name="Google Shape;3202;p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3"/>
        <p:cNvGrpSpPr/>
        <p:nvPr/>
      </p:nvGrpSpPr>
      <p:grpSpPr>
        <a:xfrm>
          <a:off x="0" y="0"/>
          <a:ext cx="0" cy="0"/>
          <a:chOff x="0" y="0"/>
          <a:chExt cx="0" cy="0"/>
        </a:xfrm>
      </p:grpSpPr>
      <p:sp>
        <p:nvSpPr>
          <p:cNvPr id="3224" name="Google Shape;3224;p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5" name="Google Shape;3225;p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p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1" name="Google Shape;3251;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4"/>
        <p:cNvGrpSpPr/>
        <p:nvPr/>
      </p:nvGrpSpPr>
      <p:grpSpPr>
        <a:xfrm>
          <a:off x="0" y="0"/>
          <a:ext cx="0" cy="0"/>
          <a:chOff x="0" y="0"/>
          <a:chExt cx="0" cy="0"/>
        </a:xfrm>
      </p:grpSpPr>
      <p:sp>
        <p:nvSpPr>
          <p:cNvPr id="3275" name="Google Shape;3275;p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6" name="Google Shape;3276;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9"/>
        <p:cNvGrpSpPr/>
        <p:nvPr/>
      </p:nvGrpSpPr>
      <p:grpSpPr>
        <a:xfrm>
          <a:off x="0" y="0"/>
          <a:ext cx="0" cy="0"/>
          <a:chOff x="0" y="0"/>
          <a:chExt cx="0" cy="0"/>
        </a:xfrm>
      </p:grpSpPr>
      <p:sp>
        <p:nvSpPr>
          <p:cNvPr id="3300" name="Google Shape;3300;p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1" name="Google Shape;3301;p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5"/>
        <p:cNvGrpSpPr/>
        <p:nvPr/>
      </p:nvGrpSpPr>
      <p:grpSpPr>
        <a:xfrm>
          <a:off x="0" y="0"/>
          <a:ext cx="0" cy="0"/>
          <a:chOff x="0" y="0"/>
          <a:chExt cx="0" cy="0"/>
        </a:xfrm>
      </p:grpSpPr>
      <p:sp>
        <p:nvSpPr>
          <p:cNvPr id="3326" name="Google Shape;3326;p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7" name="Google Shape;3327;p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p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2" name="Google Shape;3352;p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p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7" name="Google Shape;3377;p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p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3" name="Google Shape;3383;p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p:cNvGrpSpPr/>
        <p:nvPr/>
      </p:nvGrpSpPr>
      <p:grpSpPr>
        <a:xfrm>
          <a:off x="0" y="0"/>
          <a:ext cx="0" cy="0"/>
          <a:chOff x="0" y="0"/>
          <a:chExt cx="0" cy="0"/>
        </a:xfrm>
      </p:grpSpPr>
      <p:sp>
        <p:nvSpPr>
          <p:cNvPr id="3388" name="Google Shape;3388;p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9" name="Google Shape;3389;p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2"/>
        <p:cNvGrpSpPr/>
        <p:nvPr/>
      </p:nvGrpSpPr>
      <p:grpSpPr>
        <a:xfrm>
          <a:off x="0" y="0"/>
          <a:ext cx="0" cy="0"/>
          <a:chOff x="0" y="0"/>
          <a:chExt cx="0" cy="0"/>
        </a:xfrm>
      </p:grpSpPr>
      <p:sp>
        <p:nvSpPr>
          <p:cNvPr id="3393" name="Google Shape;3393;p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4" name="Google Shape;3394;p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2"/>
        <p:cNvGrpSpPr/>
        <p:nvPr/>
      </p:nvGrpSpPr>
      <p:grpSpPr>
        <a:xfrm>
          <a:off x="0" y="0"/>
          <a:ext cx="0" cy="0"/>
          <a:chOff x="0" y="0"/>
          <a:chExt cx="0" cy="0"/>
        </a:xfrm>
      </p:grpSpPr>
      <p:sp>
        <p:nvSpPr>
          <p:cNvPr id="3403" name="Google Shape;3403;p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4" name="Google Shape;3404;p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7"/>
        <p:cNvGrpSpPr/>
        <p:nvPr/>
      </p:nvGrpSpPr>
      <p:grpSpPr>
        <a:xfrm>
          <a:off x="0" y="0"/>
          <a:ext cx="0" cy="0"/>
          <a:chOff x="0" y="0"/>
          <a:chExt cx="0" cy="0"/>
        </a:xfrm>
      </p:grpSpPr>
      <p:sp>
        <p:nvSpPr>
          <p:cNvPr id="3408" name="Google Shape;3408;p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9" name="Google Shape;3409;p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p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5" name="Google Shape;3415;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abstract data type (ADT) is </a:t>
            </a:r>
            <a:r>
              <a:rPr lang="en" b="1">
                <a:solidFill>
                  <a:schemeClr val="dk1"/>
                </a:solidFill>
              </a:rPr>
              <a:t>a mathematical model for data types</a:t>
            </a:r>
            <a:r>
              <a:rPr lang="en">
                <a:solidFill>
                  <a:schemeClr val="dk1"/>
                </a:solidFill>
              </a:rPr>
              <a:t>. ... Formally, an ADT may be defined as a "class of objects whose logical behavior is defined by a set of values and a set of operations"; this is analogous to an algebraic structure in mathematics.</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9"/>
        <p:cNvGrpSpPr/>
        <p:nvPr/>
      </p:nvGrpSpPr>
      <p:grpSpPr>
        <a:xfrm>
          <a:off x="0" y="0"/>
          <a:ext cx="0" cy="0"/>
          <a:chOff x="0" y="0"/>
          <a:chExt cx="0" cy="0"/>
        </a:xfrm>
      </p:grpSpPr>
      <p:sp>
        <p:nvSpPr>
          <p:cNvPr id="3420" name="Google Shape;3420;p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1" name="Google Shape;3421;p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p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7" name="Google Shape;3427;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1"/>
        <p:cNvGrpSpPr/>
        <p:nvPr/>
      </p:nvGrpSpPr>
      <p:grpSpPr>
        <a:xfrm>
          <a:off x="0" y="0"/>
          <a:ext cx="0" cy="0"/>
          <a:chOff x="0" y="0"/>
          <a:chExt cx="0" cy="0"/>
        </a:xfrm>
      </p:grpSpPr>
      <p:sp>
        <p:nvSpPr>
          <p:cNvPr id="3432" name="Google Shape;3432;p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3" name="Google Shape;3433;p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p:cNvGrpSpPr/>
        <p:nvPr/>
      </p:nvGrpSpPr>
      <p:grpSpPr>
        <a:xfrm>
          <a:off x="0" y="0"/>
          <a:ext cx="0" cy="0"/>
          <a:chOff x="0" y="0"/>
          <a:chExt cx="0" cy="0"/>
        </a:xfrm>
      </p:grpSpPr>
      <p:sp>
        <p:nvSpPr>
          <p:cNvPr id="3438" name="Google Shape;3438;p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9" name="Google Shape;3439;p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3"/>
        <p:cNvGrpSpPr/>
        <p:nvPr/>
      </p:nvGrpSpPr>
      <p:grpSpPr>
        <a:xfrm>
          <a:off x="0" y="0"/>
          <a:ext cx="0" cy="0"/>
          <a:chOff x="0" y="0"/>
          <a:chExt cx="0" cy="0"/>
        </a:xfrm>
      </p:grpSpPr>
      <p:sp>
        <p:nvSpPr>
          <p:cNvPr id="3444" name="Google Shape;3444;p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5" name="Google Shape;3445;p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0"/>
        <p:cNvGrpSpPr/>
        <p:nvPr/>
      </p:nvGrpSpPr>
      <p:grpSpPr>
        <a:xfrm>
          <a:off x="0" y="0"/>
          <a:ext cx="0" cy="0"/>
          <a:chOff x="0" y="0"/>
          <a:chExt cx="0" cy="0"/>
        </a:xfrm>
      </p:grpSpPr>
      <p:sp>
        <p:nvSpPr>
          <p:cNvPr id="3451" name="Google Shape;3451;p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2" name="Google Shape;3452;p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7"/>
        <p:cNvGrpSpPr/>
        <p:nvPr/>
      </p:nvGrpSpPr>
      <p:grpSpPr>
        <a:xfrm>
          <a:off x="0" y="0"/>
          <a:ext cx="0" cy="0"/>
          <a:chOff x="0" y="0"/>
          <a:chExt cx="0" cy="0"/>
        </a:xfrm>
      </p:grpSpPr>
      <p:sp>
        <p:nvSpPr>
          <p:cNvPr id="3458" name="Google Shape;3458;p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9" name="Google Shape;3459;p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p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6" name="Google Shape;3466;p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0"/>
        <p:cNvGrpSpPr/>
        <p:nvPr/>
      </p:nvGrpSpPr>
      <p:grpSpPr>
        <a:xfrm>
          <a:off x="0" y="0"/>
          <a:ext cx="0" cy="0"/>
          <a:chOff x="0" y="0"/>
          <a:chExt cx="0" cy="0"/>
        </a:xfrm>
      </p:grpSpPr>
      <p:sp>
        <p:nvSpPr>
          <p:cNvPr id="3491" name="Google Shape;3491;p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2" name="Google Shape;3492;p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8"/>
        <p:cNvGrpSpPr/>
        <p:nvPr/>
      </p:nvGrpSpPr>
      <p:grpSpPr>
        <a:xfrm>
          <a:off x="0" y="0"/>
          <a:ext cx="0" cy="0"/>
          <a:chOff x="0" y="0"/>
          <a:chExt cx="0" cy="0"/>
        </a:xfrm>
      </p:grpSpPr>
      <p:sp>
        <p:nvSpPr>
          <p:cNvPr id="3519" name="Google Shape;3519;p16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20" name="Google Shape;3520;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3"/>
        <p:cNvGrpSpPr/>
        <p:nvPr/>
      </p:nvGrpSpPr>
      <p:grpSpPr>
        <a:xfrm>
          <a:off x="0" y="0"/>
          <a:ext cx="0" cy="0"/>
          <a:chOff x="0" y="0"/>
          <a:chExt cx="0" cy="0"/>
        </a:xfrm>
      </p:grpSpPr>
      <p:sp>
        <p:nvSpPr>
          <p:cNvPr id="3524" name="Google Shape;3524;p17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25" name="Google Shape;3525;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p17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0" name="Google Shape;3530;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3"/>
        <p:cNvGrpSpPr/>
        <p:nvPr/>
      </p:nvGrpSpPr>
      <p:grpSpPr>
        <a:xfrm>
          <a:off x="0" y="0"/>
          <a:ext cx="0" cy="0"/>
          <a:chOff x="0" y="0"/>
          <a:chExt cx="0" cy="0"/>
        </a:xfrm>
      </p:grpSpPr>
      <p:sp>
        <p:nvSpPr>
          <p:cNvPr id="3534" name="Google Shape;3534;p1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5" name="Google Shape;3535;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8"/>
        <p:cNvGrpSpPr/>
        <p:nvPr/>
      </p:nvGrpSpPr>
      <p:grpSpPr>
        <a:xfrm>
          <a:off x="0" y="0"/>
          <a:ext cx="0" cy="0"/>
          <a:chOff x="0" y="0"/>
          <a:chExt cx="0" cy="0"/>
        </a:xfrm>
      </p:grpSpPr>
      <p:sp>
        <p:nvSpPr>
          <p:cNvPr id="3539" name="Google Shape;3539;p1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40" name="Google Shape;3540;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3"/>
        <p:cNvGrpSpPr/>
        <p:nvPr/>
      </p:nvGrpSpPr>
      <p:grpSpPr>
        <a:xfrm>
          <a:off x="0" y="0"/>
          <a:ext cx="0" cy="0"/>
          <a:chOff x="0" y="0"/>
          <a:chExt cx="0" cy="0"/>
        </a:xfrm>
      </p:grpSpPr>
      <p:sp>
        <p:nvSpPr>
          <p:cNvPr id="3544" name="Google Shape;3544;p17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45" name="Google Shape;3545;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8"/>
        <p:cNvGrpSpPr/>
        <p:nvPr/>
      </p:nvGrpSpPr>
      <p:grpSpPr>
        <a:xfrm>
          <a:off x="0" y="0"/>
          <a:ext cx="0" cy="0"/>
          <a:chOff x="0" y="0"/>
          <a:chExt cx="0" cy="0"/>
        </a:xfrm>
      </p:grpSpPr>
      <p:sp>
        <p:nvSpPr>
          <p:cNvPr id="3549" name="Google Shape;3549;p1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0" name="Google Shape;3550;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3"/>
        <p:cNvGrpSpPr/>
        <p:nvPr/>
      </p:nvGrpSpPr>
      <p:grpSpPr>
        <a:xfrm>
          <a:off x="0" y="0"/>
          <a:ext cx="0" cy="0"/>
          <a:chOff x="0" y="0"/>
          <a:chExt cx="0" cy="0"/>
        </a:xfrm>
      </p:grpSpPr>
      <p:sp>
        <p:nvSpPr>
          <p:cNvPr id="3554" name="Google Shape;3554;p17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5" name="Google Shape;3555;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p17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0" name="Google Shape;3560;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3"/>
        <p:cNvGrpSpPr/>
        <p:nvPr/>
      </p:nvGrpSpPr>
      <p:grpSpPr>
        <a:xfrm>
          <a:off x="0" y="0"/>
          <a:ext cx="0" cy="0"/>
          <a:chOff x="0" y="0"/>
          <a:chExt cx="0" cy="0"/>
        </a:xfrm>
      </p:grpSpPr>
      <p:sp>
        <p:nvSpPr>
          <p:cNvPr id="3564" name="Google Shape;3564;p17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5" name="Google Shape;3565;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8"/>
        <p:cNvGrpSpPr/>
        <p:nvPr/>
      </p:nvGrpSpPr>
      <p:grpSpPr>
        <a:xfrm>
          <a:off x="0" y="0"/>
          <a:ext cx="0" cy="0"/>
          <a:chOff x="0" y="0"/>
          <a:chExt cx="0" cy="0"/>
        </a:xfrm>
      </p:grpSpPr>
      <p:sp>
        <p:nvSpPr>
          <p:cNvPr id="3569" name="Google Shape;3569;p17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70" name="Google Shape;3570;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3"/>
        <p:cNvGrpSpPr/>
        <p:nvPr/>
      </p:nvGrpSpPr>
      <p:grpSpPr>
        <a:xfrm>
          <a:off x="0" y="0"/>
          <a:ext cx="0" cy="0"/>
          <a:chOff x="0" y="0"/>
          <a:chExt cx="0" cy="0"/>
        </a:xfrm>
      </p:grpSpPr>
      <p:sp>
        <p:nvSpPr>
          <p:cNvPr id="3574" name="Google Shape;3574;p18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75" name="Google Shape;3575;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8"/>
        <p:cNvGrpSpPr/>
        <p:nvPr/>
      </p:nvGrpSpPr>
      <p:grpSpPr>
        <a:xfrm>
          <a:off x="0" y="0"/>
          <a:ext cx="0" cy="0"/>
          <a:chOff x="0" y="0"/>
          <a:chExt cx="0" cy="0"/>
        </a:xfrm>
      </p:grpSpPr>
      <p:sp>
        <p:nvSpPr>
          <p:cNvPr id="3579" name="Google Shape;3579;p18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0" name="Google Shape;3580;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p18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5" name="Google Shape;3585;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8"/>
        <p:cNvGrpSpPr/>
        <p:nvPr/>
      </p:nvGrpSpPr>
      <p:grpSpPr>
        <a:xfrm>
          <a:off x="0" y="0"/>
          <a:ext cx="0" cy="0"/>
          <a:chOff x="0" y="0"/>
          <a:chExt cx="0" cy="0"/>
        </a:xfrm>
      </p:grpSpPr>
      <p:sp>
        <p:nvSpPr>
          <p:cNvPr id="3589" name="Google Shape;3589;p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0" name="Google Shape;3590;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p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9" name="Google Shape;3599;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7"/>
        <p:cNvGrpSpPr/>
        <p:nvPr/>
      </p:nvGrpSpPr>
      <p:grpSpPr>
        <a:xfrm>
          <a:off x="0" y="0"/>
          <a:ext cx="0" cy="0"/>
          <a:chOff x="0" y="0"/>
          <a:chExt cx="0" cy="0"/>
        </a:xfrm>
      </p:grpSpPr>
      <p:sp>
        <p:nvSpPr>
          <p:cNvPr id="3628" name="Google Shape;3628;p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9" name="Google Shape;3629;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9"/>
        <p:cNvGrpSpPr/>
        <p:nvPr/>
      </p:nvGrpSpPr>
      <p:grpSpPr>
        <a:xfrm>
          <a:off x="0" y="0"/>
          <a:ext cx="0" cy="0"/>
          <a:chOff x="0" y="0"/>
          <a:chExt cx="0" cy="0"/>
        </a:xfrm>
      </p:grpSpPr>
      <p:sp>
        <p:nvSpPr>
          <p:cNvPr id="3660" name="Google Shape;3660;p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1" name="Google Shape;3661;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2"/>
        <p:cNvGrpSpPr/>
        <p:nvPr/>
      </p:nvGrpSpPr>
      <p:grpSpPr>
        <a:xfrm>
          <a:off x="0" y="0"/>
          <a:ext cx="0" cy="0"/>
          <a:chOff x="0" y="0"/>
          <a:chExt cx="0" cy="0"/>
        </a:xfrm>
      </p:grpSpPr>
      <p:sp>
        <p:nvSpPr>
          <p:cNvPr id="3693" name="Google Shape;3693;p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4" name="Google Shape;3694;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5"/>
        <p:cNvGrpSpPr/>
        <p:nvPr/>
      </p:nvGrpSpPr>
      <p:grpSpPr>
        <a:xfrm>
          <a:off x="0" y="0"/>
          <a:ext cx="0" cy="0"/>
          <a:chOff x="0" y="0"/>
          <a:chExt cx="0" cy="0"/>
        </a:xfrm>
      </p:grpSpPr>
      <p:sp>
        <p:nvSpPr>
          <p:cNvPr id="3726" name="Google Shape;3726;p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7" name="Google Shape;3727;p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7"/>
        <p:cNvGrpSpPr/>
        <p:nvPr/>
      </p:nvGrpSpPr>
      <p:grpSpPr>
        <a:xfrm>
          <a:off x="0" y="0"/>
          <a:ext cx="0" cy="0"/>
          <a:chOff x="0" y="0"/>
          <a:chExt cx="0" cy="0"/>
        </a:xfrm>
      </p:grpSpPr>
      <p:sp>
        <p:nvSpPr>
          <p:cNvPr id="3758" name="Google Shape;3758;p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9" name="Google Shape;3759;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0"/>
        <p:cNvGrpSpPr/>
        <p:nvPr/>
      </p:nvGrpSpPr>
      <p:grpSpPr>
        <a:xfrm>
          <a:off x="0" y="0"/>
          <a:ext cx="0" cy="0"/>
          <a:chOff x="0" y="0"/>
          <a:chExt cx="0" cy="0"/>
        </a:xfrm>
      </p:grpSpPr>
      <p:sp>
        <p:nvSpPr>
          <p:cNvPr id="3791" name="Google Shape;3791;p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2" name="Google Shape;3792;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3"/>
        <p:cNvGrpSpPr/>
        <p:nvPr/>
      </p:nvGrpSpPr>
      <p:grpSpPr>
        <a:xfrm>
          <a:off x="0" y="0"/>
          <a:ext cx="0" cy="0"/>
          <a:chOff x="0" y="0"/>
          <a:chExt cx="0" cy="0"/>
        </a:xfrm>
      </p:grpSpPr>
      <p:sp>
        <p:nvSpPr>
          <p:cNvPr id="3824" name="Google Shape;3824;p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5" name="Google Shape;3825;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5"/>
        <p:cNvGrpSpPr/>
        <p:nvPr/>
      </p:nvGrpSpPr>
      <p:grpSpPr>
        <a:xfrm>
          <a:off x="0" y="0"/>
          <a:ext cx="0" cy="0"/>
          <a:chOff x="0" y="0"/>
          <a:chExt cx="0" cy="0"/>
        </a:xfrm>
      </p:grpSpPr>
      <p:sp>
        <p:nvSpPr>
          <p:cNvPr id="3856" name="Google Shape;3856;p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7" name="Google Shape;3857;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8"/>
        <p:cNvGrpSpPr/>
        <p:nvPr/>
      </p:nvGrpSpPr>
      <p:grpSpPr>
        <a:xfrm>
          <a:off x="0" y="0"/>
          <a:ext cx="0" cy="0"/>
          <a:chOff x="0" y="0"/>
          <a:chExt cx="0" cy="0"/>
        </a:xfrm>
      </p:grpSpPr>
      <p:sp>
        <p:nvSpPr>
          <p:cNvPr id="3889" name="Google Shape;3889;p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0" name="Google Shape;3890;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9"/>
        <p:cNvGrpSpPr/>
        <p:nvPr/>
      </p:nvGrpSpPr>
      <p:grpSpPr>
        <a:xfrm>
          <a:off x="0" y="0"/>
          <a:ext cx="0" cy="0"/>
          <a:chOff x="0" y="0"/>
          <a:chExt cx="0" cy="0"/>
        </a:xfrm>
      </p:grpSpPr>
      <p:sp>
        <p:nvSpPr>
          <p:cNvPr id="3920" name="Google Shape;3920;p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1" name="Google Shape;3921;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1"/>
        <p:cNvGrpSpPr/>
        <p:nvPr/>
      </p:nvGrpSpPr>
      <p:grpSpPr>
        <a:xfrm>
          <a:off x="0" y="0"/>
          <a:ext cx="0" cy="0"/>
          <a:chOff x="0" y="0"/>
          <a:chExt cx="0" cy="0"/>
        </a:xfrm>
      </p:grpSpPr>
      <p:sp>
        <p:nvSpPr>
          <p:cNvPr id="3952" name="Google Shape;3952;p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3" name="Google Shape;3953;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3"/>
        <p:cNvGrpSpPr/>
        <p:nvPr/>
      </p:nvGrpSpPr>
      <p:grpSpPr>
        <a:xfrm>
          <a:off x="0" y="0"/>
          <a:ext cx="0" cy="0"/>
          <a:chOff x="0" y="0"/>
          <a:chExt cx="0" cy="0"/>
        </a:xfrm>
      </p:grpSpPr>
      <p:sp>
        <p:nvSpPr>
          <p:cNvPr id="3984" name="Google Shape;3984;p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5" name="Google Shape;3985;p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5"/>
        <p:cNvGrpSpPr/>
        <p:nvPr/>
      </p:nvGrpSpPr>
      <p:grpSpPr>
        <a:xfrm>
          <a:off x="0" y="0"/>
          <a:ext cx="0" cy="0"/>
          <a:chOff x="0" y="0"/>
          <a:chExt cx="0" cy="0"/>
        </a:xfrm>
      </p:grpSpPr>
      <p:sp>
        <p:nvSpPr>
          <p:cNvPr id="4016" name="Google Shape;4016;p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7" name="Google Shape;4017;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7"/>
        <p:cNvGrpSpPr/>
        <p:nvPr/>
      </p:nvGrpSpPr>
      <p:grpSpPr>
        <a:xfrm>
          <a:off x="0" y="0"/>
          <a:ext cx="0" cy="0"/>
          <a:chOff x="0" y="0"/>
          <a:chExt cx="0" cy="0"/>
        </a:xfrm>
      </p:grpSpPr>
      <p:sp>
        <p:nvSpPr>
          <p:cNvPr id="4048" name="Google Shape;4048;p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9" name="Google Shape;4049;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9"/>
        <p:cNvGrpSpPr/>
        <p:nvPr/>
      </p:nvGrpSpPr>
      <p:grpSpPr>
        <a:xfrm>
          <a:off x="0" y="0"/>
          <a:ext cx="0" cy="0"/>
          <a:chOff x="0" y="0"/>
          <a:chExt cx="0" cy="0"/>
        </a:xfrm>
      </p:grpSpPr>
      <p:sp>
        <p:nvSpPr>
          <p:cNvPr id="4080" name="Google Shape;4080;p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1" name="Google Shape;4081;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0"/>
        <p:cNvGrpSpPr/>
        <p:nvPr/>
      </p:nvGrpSpPr>
      <p:grpSpPr>
        <a:xfrm>
          <a:off x="0" y="0"/>
          <a:ext cx="0" cy="0"/>
          <a:chOff x="0" y="0"/>
          <a:chExt cx="0" cy="0"/>
        </a:xfrm>
      </p:grpSpPr>
      <p:sp>
        <p:nvSpPr>
          <p:cNvPr id="4111" name="Google Shape;4111;p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2" name="Google Shape;4112;p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2"/>
        <p:cNvGrpSpPr/>
        <p:nvPr/>
      </p:nvGrpSpPr>
      <p:grpSpPr>
        <a:xfrm>
          <a:off x="0" y="0"/>
          <a:ext cx="0" cy="0"/>
          <a:chOff x="0" y="0"/>
          <a:chExt cx="0" cy="0"/>
        </a:xfrm>
      </p:grpSpPr>
      <p:sp>
        <p:nvSpPr>
          <p:cNvPr id="4143" name="Google Shape;4143;p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4" name="Google Shape;4144;p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4"/>
        <p:cNvGrpSpPr/>
        <p:nvPr/>
      </p:nvGrpSpPr>
      <p:grpSpPr>
        <a:xfrm>
          <a:off x="0" y="0"/>
          <a:ext cx="0" cy="0"/>
          <a:chOff x="0" y="0"/>
          <a:chExt cx="0" cy="0"/>
        </a:xfrm>
      </p:grpSpPr>
      <p:sp>
        <p:nvSpPr>
          <p:cNvPr id="4175" name="Google Shape;4175;p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6" name="Google Shape;4176;p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6"/>
        <p:cNvGrpSpPr/>
        <p:nvPr/>
      </p:nvGrpSpPr>
      <p:grpSpPr>
        <a:xfrm>
          <a:off x="0" y="0"/>
          <a:ext cx="0" cy="0"/>
          <a:chOff x="0" y="0"/>
          <a:chExt cx="0" cy="0"/>
        </a:xfrm>
      </p:grpSpPr>
      <p:sp>
        <p:nvSpPr>
          <p:cNvPr id="4207" name="Google Shape;4207;p20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8" name="Google Shape;4208;p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1"/>
        <p:cNvGrpSpPr/>
        <p:nvPr/>
      </p:nvGrpSpPr>
      <p:grpSpPr>
        <a:xfrm>
          <a:off x="0" y="0"/>
          <a:ext cx="0" cy="0"/>
          <a:chOff x="0" y="0"/>
          <a:chExt cx="0" cy="0"/>
        </a:xfrm>
      </p:grpSpPr>
      <p:sp>
        <p:nvSpPr>
          <p:cNvPr id="4212" name="Google Shape;4212;p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3" name="Google Shape;4213;p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p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9" name="Google Shape;4219;p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3"/>
        <p:cNvGrpSpPr/>
        <p:nvPr/>
      </p:nvGrpSpPr>
      <p:grpSpPr>
        <a:xfrm>
          <a:off x="0" y="0"/>
          <a:ext cx="0" cy="0"/>
          <a:chOff x="0" y="0"/>
          <a:chExt cx="0" cy="0"/>
        </a:xfrm>
      </p:grpSpPr>
      <p:sp>
        <p:nvSpPr>
          <p:cNvPr id="4224" name="Google Shape;4224;p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5" name="Google Shape;4225;p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p20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1" name="Google Shape;4231;p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6"/>
        <p:cNvGrpSpPr/>
        <p:nvPr/>
      </p:nvGrpSpPr>
      <p:grpSpPr>
        <a:xfrm>
          <a:off x="0" y="0"/>
          <a:ext cx="0" cy="0"/>
          <a:chOff x="0" y="0"/>
          <a:chExt cx="0" cy="0"/>
        </a:xfrm>
      </p:grpSpPr>
      <p:sp>
        <p:nvSpPr>
          <p:cNvPr id="4237" name="Google Shape;4237;p20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8" name="Google Shape;4238;p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4"/>
        <p:cNvGrpSpPr/>
        <p:nvPr/>
      </p:nvGrpSpPr>
      <p:grpSpPr>
        <a:xfrm>
          <a:off x="0" y="0"/>
          <a:ext cx="0" cy="0"/>
          <a:chOff x="0" y="0"/>
          <a:chExt cx="0" cy="0"/>
        </a:xfrm>
      </p:grpSpPr>
      <p:sp>
        <p:nvSpPr>
          <p:cNvPr id="4245" name="Google Shape;4245;p20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46" name="Google Shape;4246;p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3"/>
        <p:cNvGrpSpPr/>
        <p:nvPr/>
      </p:nvGrpSpPr>
      <p:grpSpPr>
        <a:xfrm>
          <a:off x="0" y="0"/>
          <a:ext cx="0" cy="0"/>
          <a:chOff x="0" y="0"/>
          <a:chExt cx="0" cy="0"/>
        </a:xfrm>
      </p:grpSpPr>
      <p:sp>
        <p:nvSpPr>
          <p:cNvPr id="4254" name="Google Shape;4254;p2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55" name="Google Shape;4255;p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2"/>
        <p:cNvGrpSpPr/>
        <p:nvPr/>
      </p:nvGrpSpPr>
      <p:grpSpPr>
        <a:xfrm>
          <a:off x="0" y="0"/>
          <a:ext cx="0" cy="0"/>
          <a:chOff x="0" y="0"/>
          <a:chExt cx="0" cy="0"/>
        </a:xfrm>
      </p:grpSpPr>
      <p:sp>
        <p:nvSpPr>
          <p:cNvPr id="4263" name="Google Shape;4263;p2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64" name="Google Shape;4264;p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2"/>
        <p:cNvGrpSpPr/>
        <p:nvPr/>
      </p:nvGrpSpPr>
      <p:grpSpPr>
        <a:xfrm>
          <a:off x="0" y="0"/>
          <a:ext cx="0" cy="0"/>
          <a:chOff x="0" y="0"/>
          <a:chExt cx="0" cy="0"/>
        </a:xfrm>
      </p:grpSpPr>
      <p:sp>
        <p:nvSpPr>
          <p:cNvPr id="4283" name="Google Shape;4283;p2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84" name="Google Shape;4284;p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2"/>
        <p:cNvGrpSpPr/>
        <p:nvPr/>
      </p:nvGrpSpPr>
      <p:grpSpPr>
        <a:xfrm>
          <a:off x="0" y="0"/>
          <a:ext cx="0" cy="0"/>
          <a:chOff x="0" y="0"/>
          <a:chExt cx="0" cy="0"/>
        </a:xfrm>
      </p:grpSpPr>
      <p:sp>
        <p:nvSpPr>
          <p:cNvPr id="4303" name="Google Shape;4303;p2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04" name="Google Shape;4304;p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2"/>
        <p:cNvGrpSpPr/>
        <p:nvPr/>
      </p:nvGrpSpPr>
      <p:grpSpPr>
        <a:xfrm>
          <a:off x="0" y="0"/>
          <a:ext cx="0" cy="0"/>
          <a:chOff x="0" y="0"/>
          <a:chExt cx="0" cy="0"/>
        </a:xfrm>
      </p:grpSpPr>
      <p:sp>
        <p:nvSpPr>
          <p:cNvPr id="4323" name="Google Shape;4323;p2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24" name="Google Shape;4324;p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2"/>
        <p:cNvGrpSpPr/>
        <p:nvPr/>
      </p:nvGrpSpPr>
      <p:grpSpPr>
        <a:xfrm>
          <a:off x="0" y="0"/>
          <a:ext cx="0" cy="0"/>
          <a:chOff x="0" y="0"/>
          <a:chExt cx="0" cy="0"/>
        </a:xfrm>
      </p:grpSpPr>
      <p:sp>
        <p:nvSpPr>
          <p:cNvPr id="4343" name="Google Shape;4343;p2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44" name="Google Shape;4344;p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2"/>
        <p:cNvGrpSpPr/>
        <p:nvPr/>
      </p:nvGrpSpPr>
      <p:grpSpPr>
        <a:xfrm>
          <a:off x="0" y="0"/>
          <a:ext cx="0" cy="0"/>
          <a:chOff x="0" y="0"/>
          <a:chExt cx="0" cy="0"/>
        </a:xfrm>
      </p:grpSpPr>
      <p:sp>
        <p:nvSpPr>
          <p:cNvPr id="4363" name="Google Shape;4363;p2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64" name="Google Shape;4364;p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3"/>
        <p:cNvGrpSpPr/>
        <p:nvPr/>
      </p:nvGrpSpPr>
      <p:grpSpPr>
        <a:xfrm>
          <a:off x="0" y="0"/>
          <a:ext cx="0" cy="0"/>
          <a:chOff x="0" y="0"/>
          <a:chExt cx="0" cy="0"/>
        </a:xfrm>
      </p:grpSpPr>
      <p:sp>
        <p:nvSpPr>
          <p:cNvPr id="4384" name="Google Shape;4384;p2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85" name="Google Shape;4385;p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4"/>
        <p:cNvGrpSpPr/>
        <p:nvPr/>
      </p:nvGrpSpPr>
      <p:grpSpPr>
        <a:xfrm>
          <a:off x="0" y="0"/>
          <a:ext cx="0" cy="0"/>
          <a:chOff x="0" y="0"/>
          <a:chExt cx="0" cy="0"/>
        </a:xfrm>
      </p:grpSpPr>
      <p:sp>
        <p:nvSpPr>
          <p:cNvPr id="4405" name="Google Shape;4405;p2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06" name="Google Shape;4406;p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5"/>
        <p:cNvGrpSpPr/>
        <p:nvPr/>
      </p:nvGrpSpPr>
      <p:grpSpPr>
        <a:xfrm>
          <a:off x="0" y="0"/>
          <a:ext cx="0" cy="0"/>
          <a:chOff x="0" y="0"/>
          <a:chExt cx="0" cy="0"/>
        </a:xfrm>
      </p:grpSpPr>
      <p:sp>
        <p:nvSpPr>
          <p:cNvPr id="4426" name="Google Shape;4426;p2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27" name="Google Shape;4427;p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6"/>
        <p:cNvGrpSpPr/>
        <p:nvPr/>
      </p:nvGrpSpPr>
      <p:grpSpPr>
        <a:xfrm>
          <a:off x="0" y="0"/>
          <a:ext cx="0" cy="0"/>
          <a:chOff x="0" y="0"/>
          <a:chExt cx="0" cy="0"/>
        </a:xfrm>
      </p:grpSpPr>
      <p:sp>
        <p:nvSpPr>
          <p:cNvPr id="4447" name="Google Shape;4447;p2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48" name="Google Shape;4448;p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7"/>
        <p:cNvGrpSpPr/>
        <p:nvPr/>
      </p:nvGrpSpPr>
      <p:grpSpPr>
        <a:xfrm>
          <a:off x="0" y="0"/>
          <a:ext cx="0" cy="0"/>
          <a:chOff x="0" y="0"/>
          <a:chExt cx="0" cy="0"/>
        </a:xfrm>
      </p:grpSpPr>
      <p:sp>
        <p:nvSpPr>
          <p:cNvPr id="4468" name="Google Shape;4468;p2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69" name="Google Shape;4469;p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p2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90" name="Google Shape;4490;p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7"/>
        <p:cNvGrpSpPr/>
        <p:nvPr/>
      </p:nvGrpSpPr>
      <p:grpSpPr>
        <a:xfrm>
          <a:off x="0" y="0"/>
          <a:ext cx="0" cy="0"/>
          <a:chOff x="0" y="0"/>
          <a:chExt cx="0" cy="0"/>
        </a:xfrm>
      </p:grpSpPr>
      <p:sp>
        <p:nvSpPr>
          <p:cNvPr id="4508" name="Google Shape;4508;p2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09" name="Google Shape;4509;p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4"/>
        <p:cNvGrpSpPr/>
        <p:nvPr/>
      </p:nvGrpSpPr>
      <p:grpSpPr>
        <a:xfrm>
          <a:off x="0" y="0"/>
          <a:ext cx="0" cy="0"/>
          <a:chOff x="0" y="0"/>
          <a:chExt cx="0" cy="0"/>
        </a:xfrm>
      </p:grpSpPr>
      <p:sp>
        <p:nvSpPr>
          <p:cNvPr id="4515" name="Google Shape;4515;p2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16" name="Google Shape;4516;p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1"/>
        <p:cNvGrpSpPr/>
        <p:nvPr/>
      </p:nvGrpSpPr>
      <p:grpSpPr>
        <a:xfrm>
          <a:off x="0" y="0"/>
          <a:ext cx="0" cy="0"/>
          <a:chOff x="0" y="0"/>
          <a:chExt cx="0" cy="0"/>
        </a:xfrm>
      </p:grpSpPr>
      <p:sp>
        <p:nvSpPr>
          <p:cNvPr id="4522" name="Google Shape;4522;p22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23" name="Google Shape;4523;p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1"/>
        <p:cNvGrpSpPr/>
        <p:nvPr/>
      </p:nvGrpSpPr>
      <p:grpSpPr>
        <a:xfrm>
          <a:off x="0" y="0"/>
          <a:ext cx="0" cy="0"/>
          <a:chOff x="0" y="0"/>
          <a:chExt cx="0" cy="0"/>
        </a:xfrm>
      </p:grpSpPr>
      <p:sp>
        <p:nvSpPr>
          <p:cNvPr id="4542" name="Google Shape;4542;p2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43" name="Google Shape;4543;p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1"/>
        <p:cNvGrpSpPr/>
        <p:nvPr/>
      </p:nvGrpSpPr>
      <p:grpSpPr>
        <a:xfrm>
          <a:off x="0" y="0"/>
          <a:ext cx="0" cy="0"/>
          <a:chOff x="0" y="0"/>
          <a:chExt cx="0" cy="0"/>
        </a:xfrm>
      </p:grpSpPr>
      <p:sp>
        <p:nvSpPr>
          <p:cNvPr id="4562" name="Google Shape;4562;p2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63" name="Google Shape;4563;p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7"/>
        <p:cNvGrpSpPr/>
        <p:nvPr/>
      </p:nvGrpSpPr>
      <p:grpSpPr>
        <a:xfrm>
          <a:off x="0" y="0"/>
          <a:ext cx="0" cy="0"/>
          <a:chOff x="0" y="0"/>
          <a:chExt cx="0" cy="0"/>
        </a:xfrm>
      </p:grpSpPr>
      <p:sp>
        <p:nvSpPr>
          <p:cNvPr id="4568" name="Google Shape;4568;p22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69" name="Google Shape;4569;p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1"/>
        <p:cNvGrpSpPr/>
        <p:nvPr/>
      </p:nvGrpSpPr>
      <p:grpSpPr>
        <a:xfrm>
          <a:off x="0" y="0"/>
          <a:ext cx="0" cy="0"/>
          <a:chOff x="0" y="0"/>
          <a:chExt cx="0" cy="0"/>
        </a:xfrm>
      </p:grpSpPr>
      <p:sp>
        <p:nvSpPr>
          <p:cNvPr id="4542" name="Google Shape;4542;p2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43" name="Google Shape;4543;p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098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1"/>
        <p:cNvGrpSpPr/>
        <p:nvPr/>
      </p:nvGrpSpPr>
      <p:grpSpPr>
        <a:xfrm>
          <a:off x="0" y="0"/>
          <a:ext cx="0" cy="0"/>
          <a:chOff x="0" y="0"/>
          <a:chExt cx="0" cy="0"/>
        </a:xfrm>
      </p:grpSpPr>
      <p:sp>
        <p:nvSpPr>
          <p:cNvPr id="4542" name="Google Shape;4542;p2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43" name="Google Shape;4543;p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486792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3"/>
        <p:cNvGrpSpPr/>
        <p:nvPr/>
      </p:nvGrpSpPr>
      <p:grpSpPr>
        <a:xfrm>
          <a:off x="0" y="0"/>
          <a:ext cx="0" cy="0"/>
          <a:chOff x="0" y="0"/>
          <a:chExt cx="0" cy="0"/>
        </a:xfrm>
      </p:grpSpPr>
      <p:sp>
        <p:nvSpPr>
          <p:cNvPr id="4574" name="Google Shape;4574;p2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75" name="Google Shape;4575;p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9"/>
        <p:cNvGrpSpPr/>
        <p:nvPr/>
      </p:nvGrpSpPr>
      <p:grpSpPr>
        <a:xfrm>
          <a:off x="0" y="0"/>
          <a:ext cx="0" cy="0"/>
          <a:chOff x="0" y="0"/>
          <a:chExt cx="0" cy="0"/>
        </a:xfrm>
      </p:grpSpPr>
      <p:sp>
        <p:nvSpPr>
          <p:cNvPr id="4580" name="Google Shape;4580;p2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81" name="Google Shape;4581;p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5"/>
        <p:cNvGrpSpPr/>
        <p:nvPr/>
      </p:nvGrpSpPr>
      <p:grpSpPr>
        <a:xfrm>
          <a:off x="0" y="0"/>
          <a:ext cx="0" cy="0"/>
          <a:chOff x="0" y="0"/>
          <a:chExt cx="0" cy="0"/>
        </a:xfrm>
      </p:grpSpPr>
      <p:sp>
        <p:nvSpPr>
          <p:cNvPr id="4586" name="Google Shape;4586;p2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87" name="Google Shape;4587;p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1"/>
        <p:cNvGrpSpPr/>
        <p:nvPr/>
      </p:nvGrpSpPr>
      <p:grpSpPr>
        <a:xfrm>
          <a:off x="0" y="0"/>
          <a:ext cx="0" cy="0"/>
          <a:chOff x="0" y="0"/>
          <a:chExt cx="0" cy="0"/>
        </a:xfrm>
      </p:grpSpPr>
      <p:sp>
        <p:nvSpPr>
          <p:cNvPr id="4592" name="Google Shape;4592;p23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93" name="Google Shape;4593;p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8"/>
        <p:cNvGrpSpPr/>
        <p:nvPr/>
      </p:nvGrpSpPr>
      <p:grpSpPr>
        <a:xfrm>
          <a:off x="0" y="0"/>
          <a:ext cx="0" cy="0"/>
          <a:chOff x="0" y="0"/>
          <a:chExt cx="0" cy="0"/>
        </a:xfrm>
      </p:grpSpPr>
      <p:sp>
        <p:nvSpPr>
          <p:cNvPr id="4599" name="Google Shape;4599;p2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00" name="Google Shape;4600;p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4"/>
        <p:cNvGrpSpPr/>
        <p:nvPr/>
      </p:nvGrpSpPr>
      <p:grpSpPr>
        <a:xfrm>
          <a:off x="0" y="0"/>
          <a:ext cx="0" cy="0"/>
          <a:chOff x="0" y="0"/>
          <a:chExt cx="0" cy="0"/>
        </a:xfrm>
      </p:grpSpPr>
      <p:sp>
        <p:nvSpPr>
          <p:cNvPr id="4605" name="Google Shape;4605;p2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06" name="Google Shape;4606;p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0"/>
        <p:cNvGrpSpPr/>
        <p:nvPr/>
      </p:nvGrpSpPr>
      <p:grpSpPr>
        <a:xfrm>
          <a:off x="0" y="0"/>
          <a:ext cx="0" cy="0"/>
          <a:chOff x="0" y="0"/>
          <a:chExt cx="0" cy="0"/>
        </a:xfrm>
      </p:grpSpPr>
      <p:sp>
        <p:nvSpPr>
          <p:cNvPr id="4611" name="Google Shape;4611;p23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12" name="Google Shape;4612;p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6"/>
        <p:cNvGrpSpPr/>
        <p:nvPr/>
      </p:nvGrpSpPr>
      <p:grpSpPr>
        <a:xfrm>
          <a:off x="0" y="0"/>
          <a:ext cx="0" cy="0"/>
          <a:chOff x="0" y="0"/>
          <a:chExt cx="0" cy="0"/>
        </a:xfrm>
      </p:grpSpPr>
      <p:sp>
        <p:nvSpPr>
          <p:cNvPr id="4617" name="Google Shape;4617;p2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18" name="Google Shape;4618;p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2"/>
        <p:cNvGrpSpPr/>
        <p:nvPr/>
      </p:nvGrpSpPr>
      <p:grpSpPr>
        <a:xfrm>
          <a:off x="0" y="0"/>
          <a:ext cx="0" cy="0"/>
          <a:chOff x="0" y="0"/>
          <a:chExt cx="0" cy="0"/>
        </a:xfrm>
      </p:grpSpPr>
      <p:sp>
        <p:nvSpPr>
          <p:cNvPr id="4623" name="Google Shape;4623;p2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24" name="Google Shape;4624;p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7"/>
        <p:cNvGrpSpPr/>
        <p:nvPr/>
      </p:nvGrpSpPr>
      <p:grpSpPr>
        <a:xfrm>
          <a:off x="0" y="0"/>
          <a:ext cx="0" cy="0"/>
          <a:chOff x="0" y="0"/>
          <a:chExt cx="0" cy="0"/>
        </a:xfrm>
      </p:grpSpPr>
      <p:sp>
        <p:nvSpPr>
          <p:cNvPr id="4628" name="Google Shape;4628;p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9" name="Google Shape;4629;p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p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5" name="Google Shape;4635;p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8"/>
        <p:cNvGrpSpPr/>
        <p:nvPr/>
      </p:nvGrpSpPr>
      <p:grpSpPr>
        <a:xfrm>
          <a:off x="0" y="0"/>
          <a:ext cx="0" cy="0"/>
          <a:chOff x="0" y="0"/>
          <a:chExt cx="0" cy="0"/>
        </a:xfrm>
      </p:grpSpPr>
      <p:sp>
        <p:nvSpPr>
          <p:cNvPr id="4649" name="Google Shape;4649;p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0" name="Google Shape;4650;p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7"/>
        <p:cNvGrpSpPr/>
        <p:nvPr/>
      </p:nvGrpSpPr>
      <p:grpSpPr>
        <a:xfrm>
          <a:off x="0" y="0"/>
          <a:ext cx="0" cy="0"/>
          <a:chOff x="0" y="0"/>
          <a:chExt cx="0" cy="0"/>
        </a:xfrm>
      </p:grpSpPr>
      <p:sp>
        <p:nvSpPr>
          <p:cNvPr id="4668" name="Google Shape;4668;p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9" name="Google Shape;4669;p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3"/>
        <p:cNvGrpSpPr/>
        <p:nvPr/>
      </p:nvGrpSpPr>
      <p:grpSpPr>
        <a:xfrm>
          <a:off x="0" y="0"/>
          <a:ext cx="0" cy="0"/>
          <a:chOff x="0" y="0"/>
          <a:chExt cx="0" cy="0"/>
        </a:xfrm>
      </p:grpSpPr>
      <p:sp>
        <p:nvSpPr>
          <p:cNvPr id="4674" name="Google Shape;4674;p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5" name="Google Shape;4675;p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9"/>
        <p:cNvGrpSpPr/>
        <p:nvPr/>
      </p:nvGrpSpPr>
      <p:grpSpPr>
        <a:xfrm>
          <a:off x="0" y="0"/>
          <a:ext cx="0" cy="0"/>
          <a:chOff x="0" y="0"/>
          <a:chExt cx="0" cy="0"/>
        </a:xfrm>
      </p:grpSpPr>
      <p:sp>
        <p:nvSpPr>
          <p:cNvPr id="4680" name="Google Shape;4680;p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1" name="Google Shape;4681;p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5"/>
        <p:cNvGrpSpPr/>
        <p:nvPr/>
      </p:nvGrpSpPr>
      <p:grpSpPr>
        <a:xfrm>
          <a:off x="0" y="0"/>
          <a:ext cx="0" cy="0"/>
          <a:chOff x="0" y="0"/>
          <a:chExt cx="0" cy="0"/>
        </a:xfrm>
      </p:grpSpPr>
      <p:sp>
        <p:nvSpPr>
          <p:cNvPr id="4686" name="Google Shape;4686;p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7" name="Google Shape;4687;p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1"/>
        <p:cNvGrpSpPr/>
        <p:nvPr/>
      </p:nvGrpSpPr>
      <p:grpSpPr>
        <a:xfrm>
          <a:off x="0" y="0"/>
          <a:ext cx="0" cy="0"/>
          <a:chOff x="0" y="0"/>
          <a:chExt cx="0" cy="0"/>
        </a:xfrm>
      </p:grpSpPr>
      <p:sp>
        <p:nvSpPr>
          <p:cNvPr id="4692" name="Google Shape;4692;p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3" name="Google Shape;4693;p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8"/>
        <p:cNvGrpSpPr/>
        <p:nvPr/>
      </p:nvGrpSpPr>
      <p:grpSpPr>
        <a:xfrm>
          <a:off x="0" y="0"/>
          <a:ext cx="0" cy="0"/>
          <a:chOff x="0" y="0"/>
          <a:chExt cx="0" cy="0"/>
        </a:xfrm>
      </p:grpSpPr>
      <p:sp>
        <p:nvSpPr>
          <p:cNvPr id="4709" name="Google Shape;4709;p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0" name="Google Shape;4710;p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0"/>
        <p:cNvGrpSpPr/>
        <p:nvPr/>
      </p:nvGrpSpPr>
      <p:grpSpPr>
        <a:xfrm>
          <a:off x="0" y="0"/>
          <a:ext cx="0" cy="0"/>
          <a:chOff x="0" y="0"/>
          <a:chExt cx="0" cy="0"/>
        </a:xfrm>
      </p:grpSpPr>
      <p:sp>
        <p:nvSpPr>
          <p:cNvPr id="4731" name="Google Shape;4731;p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2" name="Google Shape;4732;p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7"/>
        <p:cNvGrpSpPr/>
        <p:nvPr/>
      </p:nvGrpSpPr>
      <p:grpSpPr>
        <a:xfrm>
          <a:off x="0" y="0"/>
          <a:ext cx="0" cy="0"/>
          <a:chOff x="0" y="0"/>
          <a:chExt cx="0" cy="0"/>
        </a:xfrm>
      </p:grpSpPr>
      <p:sp>
        <p:nvSpPr>
          <p:cNvPr id="4748" name="Google Shape;4748;p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9" name="Google Shape;4749;p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5"/>
        <p:cNvGrpSpPr/>
        <p:nvPr/>
      </p:nvGrpSpPr>
      <p:grpSpPr>
        <a:xfrm>
          <a:off x="0" y="0"/>
          <a:ext cx="0" cy="0"/>
          <a:chOff x="0" y="0"/>
          <a:chExt cx="0" cy="0"/>
        </a:xfrm>
      </p:grpSpPr>
      <p:sp>
        <p:nvSpPr>
          <p:cNvPr id="4766" name="Google Shape;4766;p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7" name="Google Shape;4767;p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p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7" name="Google Shape;4787;p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6"/>
        <p:cNvGrpSpPr/>
        <p:nvPr/>
      </p:nvGrpSpPr>
      <p:grpSpPr>
        <a:xfrm>
          <a:off x="0" y="0"/>
          <a:ext cx="0" cy="0"/>
          <a:chOff x="0" y="0"/>
          <a:chExt cx="0" cy="0"/>
        </a:xfrm>
      </p:grpSpPr>
      <p:sp>
        <p:nvSpPr>
          <p:cNvPr id="4807" name="Google Shape;4807;p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8" name="Google Shape;4808;p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7"/>
        <p:cNvGrpSpPr/>
        <p:nvPr/>
      </p:nvGrpSpPr>
      <p:grpSpPr>
        <a:xfrm>
          <a:off x="0" y="0"/>
          <a:ext cx="0" cy="0"/>
          <a:chOff x="0" y="0"/>
          <a:chExt cx="0" cy="0"/>
        </a:xfrm>
      </p:grpSpPr>
      <p:sp>
        <p:nvSpPr>
          <p:cNvPr id="4828" name="Google Shape;4828;p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9" name="Google Shape;4829;p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3"/>
        <p:cNvGrpSpPr/>
        <p:nvPr/>
      </p:nvGrpSpPr>
      <p:grpSpPr>
        <a:xfrm>
          <a:off x="0" y="0"/>
          <a:ext cx="0" cy="0"/>
          <a:chOff x="0" y="0"/>
          <a:chExt cx="0" cy="0"/>
        </a:xfrm>
      </p:grpSpPr>
      <p:sp>
        <p:nvSpPr>
          <p:cNvPr id="4834" name="Google Shape;4834;p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5" name="Google Shape;4835;p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9"/>
        <p:cNvGrpSpPr/>
        <p:nvPr/>
      </p:nvGrpSpPr>
      <p:grpSpPr>
        <a:xfrm>
          <a:off x="0" y="0"/>
          <a:ext cx="0" cy="0"/>
          <a:chOff x="0" y="0"/>
          <a:chExt cx="0" cy="0"/>
        </a:xfrm>
      </p:grpSpPr>
      <p:sp>
        <p:nvSpPr>
          <p:cNvPr id="4840" name="Google Shape;4840;p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1" name="Google Shape;4841;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5"/>
        <p:cNvGrpSpPr/>
        <p:nvPr/>
      </p:nvGrpSpPr>
      <p:grpSpPr>
        <a:xfrm>
          <a:off x="0" y="0"/>
          <a:ext cx="0" cy="0"/>
          <a:chOff x="0" y="0"/>
          <a:chExt cx="0" cy="0"/>
        </a:xfrm>
      </p:grpSpPr>
      <p:sp>
        <p:nvSpPr>
          <p:cNvPr id="4846" name="Google Shape;4846;p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7" name="Google Shape;4847;p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1"/>
        <p:cNvGrpSpPr/>
        <p:nvPr/>
      </p:nvGrpSpPr>
      <p:grpSpPr>
        <a:xfrm>
          <a:off x="0" y="0"/>
          <a:ext cx="0" cy="0"/>
          <a:chOff x="0" y="0"/>
          <a:chExt cx="0" cy="0"/>
        </a:xfrm>
      </p:grpSpPr>
      <p:sp>
        <p:nvSpPr>
          <p:cNvPr id="4852" name="Google Shape;4852;p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3" name="Google Shape;4853;p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p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9" name="Google Shape;4859;p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3"/>
        <p:cNvGrpSpPr/>
        <p:nvPr/>
      </p:nvGrpSpPr>
      <p:grpSpPr>
        <a:xfrm>
          <a:off x="0" y="0"/>
          <a:ext cx="0" cy="0"/>
          <a:chOff x="0" y="0"/>
          <a:chExt cx="0" cy="0"/>
        </a:xfrm>
      </p:grpSpPr>
      <p:sp>
        <p:nvSpPr>
          <p:cNvPr id="4864" name="Google Shape;4864;p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5" name="Google Shape;4865;p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4"/>
        <p:cNvGrpSpPr/>
        <p:nvPr/>
      </p:nvGrpSpPr>
      <p:grpSpPr>
        <a:xfrm>
          <a:off x="0" y="0"/>
          <a:ext cx="0" cy="0"/>
          <a:chOff x="0" y="0"/>
          <a:chExt cx="0" cy="0"/>
        </a:xfrm>
      </p:grpSpPr>
      <p:sp>
        <p:nvSpPr>
          <p:cNvPr id="4875" name="Google Shape;4875;p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6" name="Google Shape;4876;p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p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4" name="Google Shape;4894;p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3"/>
        <p:cNvGrpSpPr/>
        <p:nvPr/>
      </p:nvGrpSpPr>
      <p:grpSpPr>
        <a:xfrm>
          <a:off x="0" y="0"/>
          <a:ext cx="0" cy="0"/>
          <a:chOff x="0" y="0"/>
          <a:chExt cx="0" cy="0"/>
        </a:xfrm>
      </p:grpSpPr>
      <p:sp>
        <p:nvSpPr>
          <p:cNvPr id="4904" name="Google Shape;4904;p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5" name="Google Shape;4905;p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9"/>
        <p:cNvGrpSpPr/>
        <p:nvPr/>
      </p:nvGrpSpPr>
      <p:grpSpPr>
        <a:xfrm>
          <a:off x="0" y="0"/>
          <a:ext cx="0" cy="0"/>
          <a:chOff x="0" y="0"/>
          <a:chExt cx="0" cy="0"/>
        </a:xfrm>
      </p:grpSpPr>
      <p:sp>
        <p:nvSpPr>
          <p:cNvPr id="4910" name="Google Shape;4910;p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1" name="Google Shape;4911;p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5"/>
        <p:cNvGrpSpPr/>
        <p:nvPr/>
      </p:nvGrpSpPr>
      <p:grpSpPr>
        <a:xfrm>
          <a:off x="0" y="0"/>
          <a:ext cx="0" cy="0"/>
          <a:chOff x="0" y="0"/>
          <a:chExt cx="0" cy="0"/>
        </a:xfrm>
      </p:grpSpPr>
      <p:sp>
        <p:nvSpPr>
          <p:cNvPr id="4916" name="Google Shape;4916;p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7" name="Google Shape;4917;p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1"/>
        <p:cNvGrpSpPr/>
        <p:nvPr/>
      </p:nvGrpSpPr>
      <p:grpSpPr>
        <a:xfrm>
          <a:off x="0" y="0"/>
          <a:ext cx="0" cy="0"/>
          <a:chOff x="0" y="0"/>
          <a:chExt cx="0" cy="0"/>
        </a:xfrm>
      </p:grpSpPr>
      <p:sp>
        <p:nvSpPr>
          <p:cNvPr id="4922" name="Google Shape;4922;p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3" name="Google Shape;4923;p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7"/>
        <p:cNvGrpSpPr/>
        <p:nvPr/>
      </p:nvGrpSpPr>
      <p:grpSpPr>
        <a:xfrm>
          <a:off x="0" y="0"/>
          <a:ext cx="0" cy="0"/>
          <a:chOff x="0" y="0"/>
          <a:chExt cx="0" cy="0"/>
        </a:xfrm>
      </p:grpSpPr>
      <p:sp>
        <p:nvSpPr>
          <p:cNvPr id="4928" name="Google Shape;4928;p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9" name="Google Shape;4929;p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3"/>
        <p:cNvGrpSpPr/>
        <p:nvPr/>
      </p:nvGrpSpPr>
      <p:grpSpPr>
        <a:xfrm>
          <a:off x="0" y="0"/>
          <a:ext cx="0" cy="0"/>
          <a:chOff x="0" y="0"/>
          <a:chExt cx="0" cy="0"/>
        </a:xfrm>
      </p:grpSpPr>
      <p:sp>
        <p:nvSpPr>
          <p:cNvPr id="4934" name="Google Shape;4934;p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5" name="Google Shape;4935;p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9"/>
        <p:cNvGrpSpPr/>
        <p:nvPr/>
      </p:nvGrpSpPr>
      <p:grpSpPr>
        <a:xfrm>
          <a:off x="0" y="0"/>
          <a:ext cx="0" cy="0"/>
          <a:chOff x="0" y="0"/>
          <a:chExt cx="0" cy="0"/>
        </a:xfrm>
      </p:grpSpPr>
      <p:sp>
        <p:nvSpPr>
          <p:cNvPr id="4940" name="Google Shape;4940;p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1" name="Google Shape;4941;p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5"/>
        <p:cNvGrpSpPr/>
        <p:nvPr/>
      </p:nvGrpSpPr>
      <p:grpSpPr>
        <a:xfrm>
          <a:off x="0" y="0"/>
          <a:ext cx="0" cy="0"/>
          <a:chOff x="0" y="0"/>
          <a:chExt cx="0" cy="0"/>
        </a:xfrm>
      </p:grpSpPr>
      <p:sp>
        <p:nvSpPr>
          <p:cNvPr id="4946" name="Google Shape;4946;p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7" name="Google Shape;4947;p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1"/>
        <p:cNvGrpSpPr/>
        <p:nvPr/>
      </p:nvGrpSpPr>
      <p:grpSpPr>
        <a:xfrm>
          <a:off x="0" y="0"/>
          <a:ext cx="0" cy="0"/>
          <a:chOff x="0" y="0"/>
          <a:chExt cx="0" cy="0"/>
        </a:xfrm>
      </p:grpSpPr>
      <p:sp>
        <p:nvSpPr>
          <p:cNvPr id="4952" name="Google Shape;4952;p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3" name="Google Shape;4953;p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8"/>
        <p:cNvGrpSpPr/>
        <p:nvPr/>
      </p:nvGrpSpPr>
      <p:grpSpPr>
        <a:xfrm>
          <a:off x="0" y="0"/>
          <a:ext cx="0" cy="0"/>
          <a:chOff x="0" y="0"/>
          <a:chExt cx="0" cy="0"/>
        </a:xfrm>
      </p:grpSpPr>
      <p:sp>
        <p:nvSpPr>
          <p:cNvPr id="4959" name="Google Shape;4959;p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0" name="Google Shape;4960;p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4"/>
        <p:cNvGrpSpPr/>
        <p:nvPr/>
      </p:nvGrpSpPr>
      <p:grpSpPr>
        <a:xfrm>
          <a:off x="0" y="0"/>
          <a:ext cx="0" cy="0"/>
          <a:chOff x="0" y="0"/>
          <a:chExt cx="0" cy="0"/>
        </a:xfrm>
      </p:grpSpPr>
      <p:sp>
        <p:nvSpPr>
          <p:cNvPr id="4965" name="Google Shape;4965;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6" name="Google Shape;4966;p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0"/>
        <p:cNvGrpSpPr/>
        <p:nvPr/>
      </p:nvGrpSpPr>
      <p:grpSpPr>
        <a:xfrm>
          <a:off x="0" y="0"/>
          <a:ext cx="0" cy="0"/>
          <a:chOff x="0" y="0"/>
          <a:chExt cx="0" cy="0"/>
        </a:xfrm>
      </p:grpSpPr>
      <p:sp>
        <p:nvSpPr>
          <p:cNvPr id="4971" name="Google Shape;4971;p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2" name="Google Shape;4972;p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6"/>
        <p:cNvGrpSpPr/>
        <p:nvPr/>
      </p:nvGrpSpPr>
      <p:grpSpPr>
        <a:xfrm>
          <a:off x="0" y="0"/>
          <a:ext cx="0" cy="0"/>
          <a:chOff x="0" y="0"/>
          <a:chExt cx="0" cy="0"/>
        </a:xfrm>
      </p:grpSpPr>
      <p:sp>
        <p:nvSpPr>
          <p:cNvPr id="4977" name="Google Shape;4977;p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8" name="Google Shape;4978;p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2"/>
        <p:cNvGrpSpPr/>
        <p:nvPr/>
      </p:nvGrpSpPr>
      <p:grpSpPr>
        <a:xfrm>
          <a:off x="0" y="0"/>
          <a:ext cx="0" cy="0"/>
          <a:chOff x="0" y="0"/>
          <a:chExt cx="0" cy="0"/>
        </a:xfrm>
      </p:grpSpPr>
      <p:sp>
        <p:nvSpPr>
          <p:cNvPr id="4983" name="Google Shape;4983;p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4" name="Google Shape;4984;p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8"/>
        <p:cNvGrpSpPr/>
        <p:nvPr/>
      </p:nvGrpSpPr>
      <p:grpSpPr>
        <a:xfrm>
          <a:off x="0" y="0"/>
          <a:ext cx="0" cy="0"/>
          <a:chOff x="0" y="0"/>
          <a:chExt cx="0" cy="0"/>
        </a:xfrm>
      </p:grpSpPr>
      <p:sp>
        <p:nvSpPr>
          <p:cNvPr id="4989" name="Google Shape;4989;p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0" name="Google Shape;4990;p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p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6" name="Google Shape;4996;p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0"/>
        <p:cNvGrpSpPr/>
        <p:nvPr/>
      </p:nvGrpSpPr>
      <p:grpSpPr>
        <a:xfrm>
          <a:off x="0" y="0"/>
          <a:ext cx="0" cy="0"/>
          <a:chOff x="0" y="0"/>
          <a:chExt cx="0" cy="0"/>
        </a:xfrm>
      </p:grpSpPr>
      <p:sp>
        <p:nvSpPr>
          <p:cNvPr id="5001" name="Google Shape;5001;p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2" name="Google Shape;5002;p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6"/>
        <p:cNvGrpSpPr/>
        <p:nvPr/>
      </p:nvGrpSpPr>
      <p:grpSpPr>
        <a:xfrm>
          <a:off x="0" y="0"/>
          <a:ext cx="0" cy="0"/>
          <a:chOff x="0" y="0"/>
          <a:chExt cx="0" cy="0"/>
        </a:xfrm>
      </p:grpSpPr>
      <p:sp>
        <p:nvSpPr>
          <p:cNvPr id="5007" name="Google Shape;5007;p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8" name="Google Shape;5008;p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2"/>
        <p:cNvGrpSpPr/>
        <p:nvPr/>
      </p:nvGrpSpPr>
      <p:grpSpPr>
        <a:xfrm>
          <a:off x="0" y="0"/>
          <a:ext cx="0" cy="0"/>
          <a:chOff x="0" y="0"/>
          <a:chExt cx="0" cy="0"/>
        </a:xfrm>
      </p:grpSpPr>
      <p:sp>
        <p:nvSpPr>
          <p:cNvPr id="5013" name="Google Shape;5013;p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4" name="Google Shape;5014;p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8"/>
        <p:cNvGrpSpPr/>
        <p:nvPr/>
      </p:nvGrpSpPr>
      <p:grpSpPr>
        <a:xfrm>
          <a:off x="0" y="0"/>
          <a:ext cx="0" cy="0"/>
          <a:chOff x="0" y="0"/>
          <a:chExt cx="0" cy="0"/>
        </a:xfrm>
      </p:grpSpPr>
      <p:sp>
        <p:nvSpPr>
          <p:cNvPr id="5019" name="Google Shape;5019;p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0" name="Google Shape;5020;p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4"/>
        <p:cNvGrpSpPr/>
        <p:nvPr/>
      </p:nvGrpSpPr>
      <p:grpSpPr>
        <a:xfrm>
          <a:off x="0" y="0"/>
          <a:ext cx="0" cy="0"/>
          <a:chOff x="0" y="0"/>
          <a:chExt cx="0" cy="0"/>
        </a:xfrm>
      </p:grpSpPr>
      <p:sp>
        <p:nvSpPr>
          <p:cNvPr id="5025" name="Google Shape;5025;p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6" name="Google Shape;5026;p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1"/>
        <p:cNvGrpSpPr/>
        <p:nvPr/>
      </p:nvGrpSpPr>
      <p:grpSpPr>
        <a:xfrm>
          <a:off x="0" y="0"/>
          <a:ext cx="0" cy="0"/>
          <a:chOff x="0" y="0"/>
          <a:chExt cx="0" cy="0"/>
        </a:xfrm>
      </p:grpSpPr>
      <p:sp>
        <p:nvSpPr>
          <p:cNvPr id="5032" name="Google Shape;5032;p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3" name="Google Shape;5033;p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7"/>
        <p:cNvGrpSpPr/>
        <p:nvPr/>
      </p:nvGrpSpPr>
      <p:grpSpPr>
        <a:xfrm>
          <a:off x="0" y="0"/>
          <a:ext cx="0" cy="0"/>
          <a:chOff x="0" y="0"/>
          <a:chExt cx="0" cy="0"/>
        </a:xfrm>
      </p:grpSpPr>
      <p:sp>
        <p:nvSpPr>
          <p:cNvPr id="5038" name="Google Shape;5038;p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9" name="Google Shape;5039;p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p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5" name="Google Shape;5045;p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9"/>
        <p:cNvGrpSpPr/>
        <p:nvPr/>
      </p:nvGrpSpPr>
      <p:grpSpPr>
        <a:xfrm>
          <a:off x="0" y="0"/>
          <a:ext cx="0" cy="0"/>
          <a:chOff x="0" y="0"/>
          <a:chExt cx="0" cy="0"/>
        </a:xfrm>
      </p:grpSpPr>
      <p:sp>
        <p:nvSpPr>
          <p:cNvPr id="5050" name="Google Shape;5050;p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1" name="Google Shape;5051;p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5"/>
        <p:cNvGrpSpPr/>
        <p:nvPr/>
      </p:nvGrpSpPr>
      <p:grpSpPr>
        <a:xfrm>
          <a:off x="0" y="0"/>
          <a:ext cx="0" cy="0"/>
          <a:chOff x="0" y="0"/>
          <a:chExt cx="0" cy="0"/>
        </a:xfrm>
      </p:grpSpPr>
      <p:sp>
        <p:nvSpPr>
          <p:cNvPr id="5056" name="Google Shape;5056;p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7" name="Google Shape;5057;p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1"/>
        <p:cNvGrpSpPr/>
        <p:nvPr/>
      </p:nvGrpSpPr>
      <p:grpSpPr>
        <a:xfrm>
          <a:off x="0" y="0"/>
          <a:ext cx="0" cy="0"/>
          <a:chOff x="0" y="0"/>
          <a:chExt cx="0" cy="0"/>
        </a:xfrm>
      </p:grpSpPr>
      <p:sp>
        <p:nvSpPr>
          <p:cNvPr id="5062" name="Google Shape;5062;p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3" name="Google Shape;5063;p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7"/>
        <p:cNvGrpSpPr/>
        <p:nvPr/>
      </p:nvGrpSpPr>
      <p:grpSpPr>
        <a:xfrm>
          <a:off x="0" y="0"/>
          <a:ext cx="0" cy="0"/>
          <a:chOff x="0" y="0"/>
          <a:chExt cx="0" cy="0"/>
        </a:xfrm>
      </p:grpSpPr>
      <p:sp>
        <p:nvSpPr>
          <p:cNvPr id="5068" name="Google Shape;5068;p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9" name="Google Shape;5069;p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4"/>
        <p:cNvGrpSpPr/>
        <p:nvPr/>
      </p:nvGrpSpPr>
      <p:grpSpPr>
        <a:xfrm>
          <a:off x="0" y="0"/>
          <a:ext cx="0" cy="0"/>
          <a:chOff x="0" y="0"/>
          <a:chExt cx="0" cy="0"/>
        </a:xfrm>
      </p:grpSpPr>
      <p:sp>
        <p:nvSpPr>
          <p:cNvPr id="5075" name="Google Shape;5075;p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6" name="Google Shape;5076;p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0"/>
        <p:cNvGrpSpPr/>
        <p:nvPr/>
      </p:nvGrpSpPr>
      <p:grpSpPr>
        <a:xfrm>
          <a:off x="0" y="0"/>
          <a:ext cx="0" cy="0"/>
          <a:chOff x="0" y="0"/>
          <a:chExt cx="0" cy="0"/>
        </a:xfrm>
      </p:grpSpPr>
      <p:sp>
        <p:nvSpPr>
          <p:cNvPr id="5081" name="Google Shape;5081;p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2" name="Google Shape;5082;p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6"/>
        <p:cNvGrpSpPr/>
        <p:nvPr/>
      </p:nvGrpSpPr>
      <p:grpSpPr>
        <a:xfrm>
          <a:off x="0" y="0"/>
          <a:ext cx="0" cy="0"/>
          <a:chOff x="0" y="0"/>
          <a:chExt cx="0" cy="0"/>
        </a:xfrm>
      </p:grpSpPr>
      <p:sp>
        <p:nvSpPr>
          <p:cNvPr id="5087" name="Google Shape;5087;p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8" name="Google Shape;5088;p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2"/>
        <p:cNvGrpSpPr/>
        <p:nvPr/>
      </p:nvGrpSpPr>
      <p:grpSpPr>
        <a:xfrm>
          <a:off x="0" y="0"/>
          <a:ext cx="0" cy="0"/>
          <a:chOff x="0" y="0"/>
          <a:chExt cx="0" cy="0"/>
        </a:xfrm>
      </p:grpSpPr>
      <p:sp>
        <p:nvSpPr>
          <p:cNvPr id="5093" name="Google Shape;5093;p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4" name="Google Shape;5094;p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8"/>
        <p:cNvGrpSpPr/>
        <p:nvPr/>
      </p:nvGrpSpPr>
      <p:grpSpPr>
        <a:xfrm>
          <a:off x="0" y="0"/>
          <a:ext cx="0" cy="0"/>
          <a:chOff x="0" y="0"/>
          <a:chExt cx="0" cy="0"/>
        </a:xfrm>
      </p:grpSpPr>
      <p:sp>
        <p:nvSpPr>
          <p:cNvPr id="5099" name="Google Shape;5099;p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0" name="Google Shape;5100;p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4"/>
        <p:cNvGrpSpPr/>
        <p:nvPr/>
      </p:nvGrpSpPr>
      <p:grpSpPr>
        <a:xfrm>
          <a:off x="0" y="0"/>
          <a:ext cx="0" cy="0"/>
          <a:chOff x="0" y="0"/>
          <a:chExt cx="0" cy="0"/>
        </a:xfrm>
      </p:grpSpPr>
      <p:sp>
        <p:nvSpPr>
          <p:cNvPr id="5105" name="Google Shape;5105;p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6" name="Google Shape;5106;p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0" name="Google Shape;77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2" name="Google Shape;78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9" name="Google Shape;89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Google Shape;93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1" name="Google Shape;95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1" name="Google Shape;97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5" name="Google Shape;985;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1" name="Google Shape;101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2" name="Google Shape;1022;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3" name="Google Shape;1033;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1" name="Google Shape;1051;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7" name="Google Shape;1127;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p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5" name="Google Shape;116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1" name="Google Shape;1241;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9" name="Google Shape;1279;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7" name="Google Shape;131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5" name="Google Shape;1355;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3" name="Google Shape;1393;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p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2" name="Google Shape;143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p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1" name="Google Shape;1471;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1" name="Google Shape;1511;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p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2" name="Google Shape;1532;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p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3" name="Google Shape;1553;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p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4" name="Google Shape;1574;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p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5" name="Google Shape;1595;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6" name="Google Shape;1616;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7" name="Google Shape;1637;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8" name="Google Shape;1658;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p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3" name="Google Shape;1693;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p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8" name="Google Shape;1728;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6" name="Google Shape;1766;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p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8" name="Google Shape;1778;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4" name="Google Shape;1784;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p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0" name="Google Shape;1790;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p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6" name="Google Shape;1796;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4" name="Google Shape;1834;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2" name="Google Shape;187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0" name="Google Shape;1910;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p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8" name="Google Shape;1948;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p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6" name="Google Shape;1986;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p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4" name="Google Shape;2024;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p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2" name="Google Shape;2062;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p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8" name="Google Shape;2098;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p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3" name="Google Shape;2103;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9" name="Google Shape;2109;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p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5" name="Google Shape;2115;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p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3" name="Google Shape;2153;p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p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2" name="Google Shape;2192;p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p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p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1" name="Google Shape;2271;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p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6" name="Google Shape;2276;p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2" name="Google Shape;2282;p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1" name="Google Shape;2291;p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9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9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1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1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
        <p:cNvGrpSpPr/>
        <p:nvPr/>
      </p:nvGrpSpPr>
      <p:grpSpPr>
        <a:xfrm>
          <a:off x="0" y="0"/>
          <a:ext cx="0" cy="0"/>
          <a:chOff x="0" y="0"/>
          <a:chExt cx="0" cy="0"/>
        </a:xfrm>
      </p:grpSpPr>
      <p:sp>
        <p:nvSpPr>
          <p:cNvPr id="55" name="Google Shape;55;p30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30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 name="Google Shape;57;p30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0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30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302"/>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302"/>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lvl1pPr marL="457200" lvl="0" indent="-298450" algn="l">
              <a:lnSpc>
                <a:spcPct val="90000"/>
              </a:lnSpc>
              <a:spcBef>
                <a:spcPts val="1100"/>
              </a:spcBef>
              <a:spcAft>
                <a:spcPts val="0"/>
              </a:spcAft>
              <a:buSzPts val="1100"/>
              <a:buChar char="●"/>
              <a:defRPr/>
            </a:lvl1pPr>
            <a:lvl2pPr marL="914400" lvl="1" indent="-298450" algn="l">
              <a:lnSpc>
                <a:spcPct val="90000"/>
              </a:lnSpc>
              <a:spcBef>
                <a:spcPts val="1600"/>
              </a:spcBef>
              <a:spcAft>
                <a:spcPts val="0"/>
              </a:spcAft>
              <a:buSzPts val="1100"/>
              <a:buChar char="○"/>
              <a:defRPr/>
            </a:lvl2pPr>
            <a:lvl3pPr marL="1371600" lvl="2" indent="-298450" algn="l">
              <a:lnSpc>
                <a:spcPct val="90000"/>
              </a:lnSpc>
              <a:spcBef>
                <a:spcPts val="300"/>
              </a:spcBef>
              <a:spcAft>
                <a:spcPts val="0"/>
              </a:spcAft>
              <a:buSzPts val="1100"/>
              <a:buChar char="■"/>
              <a:defRPr/>
            </a:lvl3pPr>
            <a:lvl4pPr marL="1828800" lvl="3" indent="-298450" algn="l">
              <a:lnSpc>
                <a:spcPct val="90000"/>
              </a:lnSpc>
              <a:spcBef>
                <a:spcPts val="300"/>
              </a:spcBef>
              <a:spcAft>
                <a:spcPts val="0"/>
              </a:spcAft>
              <a:buSzPts val="1100"/>
              <a:buChar char="●"/>
              <a:defRPr/>
            </a:lvl4pPr>
            <a:lvl5pPr marL="2286000" lvl="4" indent="-298450" algn="l">
              <a:lnSpc>
                <a:spcPct val="90000"/>
              </a:lnSpc>
              <a:spcBef>
                <a:spcPts val="300"/>
              </a:spcBef>
              <a:spcAft>
                <a:spcPts val="0"/>
              </a:spcAft>
              <a:buSzPts val="1100"/>
              <a:buChar char="○"/>
              <a:defRPr/>
            </a:lvl5pPr>
            <a:lvl6pPr marL="2743200" lvl="5" indent="-298450" algn="l">
              <a:lnSpc>
                <a:spcPct val="90000"/>
              </a:lnSpc>
              <a:spcBef>
                <a:spcPts val="300"/>
              </a:spcBef>
              <a:spcAft>
                <a:spcPts val="0"/>
              </a:spcAft>
              <a:buSzPts val="1100"/>
              <a:buChar char="■"/>
              <a:defRPr/>
            </a:lvl6pPr>
            <a:lvl7pPr marL="3200400" lvl="6" indent="-298450" algn="l">
              <a:lnSpc>
                <a:spcPct val="90000"/>
              </a:lnSpc>
              <a:spcBef>
                <a:spcPts val="300"/>
              </a:spcBef>
              <a:spcAft>
                <a:spcPts val="0"/>
              </a:spcAft>
              <a:buSzPts val="1100"/>
              <a:buChar char="●"/>
              <a:defRPr/>
            </a:lvl7pPr>
            <a:lvl8pPr marL="3657600" lvl="7" indent="-298450" algn="l">
              <a:lnSpc>
                <a:spcPct val="90000"/>
              </a:lnSpc>
              <a:spcBef>
                <a:spcPts val="300"/>
              </a:spcBef>
              <a:spcAft>
                <a:spcPts val="0"/>
              </a:spcAft>
              <a:buSzPts val="1100"/>
              <a:buChar char="○"/>
              <a:defRPr/>
            </a:lvl8pPr>
            <a:lvl9pPr marL="4114800" lvl="8" indent="-298450" algn="l">
              <a:lnSpc>
                <a:spcPct val="90000"/>
              </a:lnSpc>
              <a:spcBef>
                <a:spcPts val="300"/>
              </a:spcBef>
              <a:spcAft>
                <a:spcPts val="300"/>
              </a:spcAft>
              <a:buSzPts val="1100"/>
              <a:buChar char="■"/>
              <a:defRPr/>
            </a:lvl9pPr>
          </a:lstStyle>
          <a:p>
            <a:endParaRPr/>
          </a:p>
        </p:txBody>
      </p:sp>
      <p:sp>
        <p:nvSpPr>
          <p:cNvPr id="64" name="Google Shape;64;p302"/>
          <p:cNvSpPr txBox="1">
            <a:spLocks noGrp="1"/>
          </p:cNvSpPr>
          <p:nvPr>
            <p:ph type="dt" idx="10"/>
          </p:nvPr>
        </p:nvSpPr>
        <p:spPr>
          <a:xfrm>
            <a:off x="857247" y="4667871"/>
            <a:ext cx="17469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65" name="Google Shape;65;p302"/>
          <p:cNvSpPr txBox="1">
            <a:spLocks noGrp="1"/>
          </p:cNvSpPr>
          <p:nvPr>
            <p:ph type="ftr" idx="11"/>
          </p:nvPr>
        </p:nvSpPr>
        <p:spPr>
          <a:xfrm>
            <a:off x="2961861" y="4667871"/>
            <a:ext cx="35385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66" name="Google Shape;66;p302"/>
          <p:cNvSpPr txBox="1">
            <a:spLocks noGrp="1"/>
          </p:cNvSpPr>
          <p:nvPr>
            <p:ph type="sldNum" idx="12"/>
          </p:nvPr>
        </p:nvSpPr>
        <p:spPr>
          <a:xfrm>
            <a:off x="6997148" y="4667871"/>
            <a:ext cx="12795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7"/>
        <p:cNvGrpSpPr/>
        <p:nvPr/>
      </p:nvGrpSpPr>
      <p:grpSpPr>
        <a:xfrm>
          <a:off x="0" y="0"/>
          <a:ext cx="0" cy="0"/>
          <a:chOff x="0" y="0"/>
          <a:chExt cx="0" cy="0"/>
        </a:xfrm>
      </p:grpSpPr>
      <p:sp>
        <p:nvSpPr>
          <p:cNvPr id="68" name="Google Shape;68;p3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9" name="Google Shape;69;p3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0" name="Google Shape;70;p3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3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3" name="Google Shape;73;p31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31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5" name="Google Shape;75;p3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3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8" name="Google Shape;78;p3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31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1" name="Google Shape;81;p31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2" name="Google Shape;82;p3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31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5" name="Google Shape;85;p3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9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31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9" name="Google Shape;89;p3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3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1" name="Google Shape;91;p3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31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4" name="Google Shape;94;p3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sp>
        <p:nvSpPr>
          <p:cNvPr id="96" name="Google Shape;96;p31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7" name="Google Shape;97;p31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8" name="Google Shape;98;p3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3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0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3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30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30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30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30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3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3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30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0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0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0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0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0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0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30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0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0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9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9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29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29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29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s.lmu.edu/~ray/notes/binarytrees/" TargetMode="External"/><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n.wikipedia.org/wiki/Catalan_number"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0.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1.xml"/><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2.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3.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4.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6.xml"/><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7.xml"/><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8.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7.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0.xm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1.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2.xml"/><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3.xml"/><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4.xml"/><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5.xml"/><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6.xml"/><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7.xml"/><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8.xml"/><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0.xml"/><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1.xml"/><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2.xml"/><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6.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8.xml"/><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0.xml"/><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1.xml"/><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2.xml"/><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4.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6.xml"/><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7.xml"/><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8.xml"/><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1.xml"/><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2.xml"/><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7.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8.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0.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1.xml"/><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2.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3.xml"/><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62.xml"/><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63.xml"/><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0.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92.xml"/><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a:t>CS2040S Tutorial 4</a:t>
            </a:r>
            <a:endParaRPr/>
          </a:p>
        </p:txBody>
      </p:sp>
      <p:sp>
        <p:nvSpPr>
          <p:cNvPr id="106" name="Google Shape;106;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10"/>
          <p:cNvGrpSpPr/>
          <p:nvPr/>
        </p:nvGrpSpPr>
        <p:grpSpPr>
          <a:xfrm>
            <a:off x="3925152" y="1844154"/>
            <a:ext cx="646894" cy="323447"/>
            <a:chOff x="3655200" y="2045175"/>
            <a:chExt cx="916800" cy="458400"/>
          </a:xfrm>
        </p:grpSpPr>
        <p:sp>
          <p:nvSpPr>
            <p:cNvPr id="300" name="Google Shape;300;p10"/>
            <p:cNvSpPr/>
            <p:nvPr/>
          </p:nvSpPr>
          <p:spPr>
            <a:xfrm>
              <a:off x="3655200" y="2045175"/>
              <a:ext cx="458400" cy="458400"/>
            </a:xfrm>
            <a:prstGeom prst="rect">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sp>
          <p:nvSpPr>
            <p:cNvPr id="301" name="Google Shape;301;p10"/>
            <p:cNvSpPr/>
            <p:nvPr/>
          </p:nvSpPr>
          <p:spPr>
            <a:xfrm>
              <a:off x="4113600" y="2045175"/>
              <a:ext cx="458400" cy="458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grpSp>
      <p:sp>
        <p:nvSpPr>
          <p:cNvPr id="302" name="Google Shape;302;p10"/>
          <p:cNvSpPr/>
          <p:nvPr/>
        </p:nvSpPr>
        <p:spPr>
          <a:xfrm>
            <a:off x="4895452" y="1844154"/>
            <a:ext cx="323400" cy="323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303" name="Google Shape;303;p10"/>
          <p:cNvSpPr/>
          <p:nvPr/>
        </p:nvSpPr>
        <p:spPr>
          <a:xfrm>
            <a:off x="5218899" y="1844154"/>
            <a:ext cx="323400" cy="323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22</a:t>
            </a:r>
            <a:endParaRPr sz="1400" b="0" i="0" u="none" strike="noStrike" cap="none">
              <a:solidFill>
                <a:srgbClr val="B7B7B7"/>
              </a:solidFill>
              <a:latin typeface="Consolas"/>
              <a:ea typeface="Consolas"/>
              <a:cs typeface="Consolas"/>
              <a:sym typeface="Consolas"/>
            </a:endParaRPr>
          </a:p>
        </p:txBody>
      </p:sp>
      <p:grpSp>
        <p:nvGrpSpPr>
          <p:cNvPr id="304" name="Google Shape;304;p10"/>
          <p:cNvGrpSpPr/>
          <p:nvPr/>
        </p:nvGrpSpPr>
        <p:grpSpPr>
          <a:xfrm>
            <a:off x="2954852" y="1844154"/>
            <a:ext cx="646894" cy="323447"/>
            <a:chOff x="3655200" y="2045175"/>
            <a:chExt cx="916800" cy="458400"/>
          </a:xfrm>
        </p:grpSpPr>
        <p:sp>
          <p:nvSpPr>
            <p:cNvPr id="305" name="Google Shape;305;p10"/>
            <p:cNvSpPr/>
            <p:nvPr/>
          </p:nvSpPr>
          <p:spPr>
            <a:xfrm>
              <a:off x="3655200" y="2045175"/>
              <a:ext cx="458400" cy="458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14</a:t>
              </a:r>
              <a:endParaRPr sz="1400" b="0" i="0" u="none" strike="noStrike" cap="none">
                <a:solidFill>
                  <a:srgbClr val="595959"/>
                </a:solidFill>
                <a:latin typeface="Consolas"/>
                <a:ea typeface="Consolas"/>
                <a:cs typeface="Consolas"/>
                <a:sym typeface="Consolas"/>
              </a:endParaRPr>
            </a:p>
          </p:txBody>
        </p:sp>
        <p:sp>
          <p:nvSpPr>
            <p:cNvPr id="306" name="Google Shape;306;p10"/>
            <p:cNvSpPr/>
            <p:nvPr/>
          </p:nvSpPr>
          <p:spPr>
            <a:xfrm>
              <a:off x="4113600" y="2045175"/>
              <a:ext cx="458400" cy="458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grpSp>
      <p:sp>
        <p:nvSpPr>
          <p:cNvPr id="307" name="Google Shape;307;p10"/>
          <p:cNvSpPr/>
          <p:nvPr/>
        </p:nvSpPr>
        <p:spPr>
          <a:xfrm>
            <a:off x="3601749" y="1844179"/>
            <a:ext cx="323400" cy="323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308" name="Google Shape;308;p10"/>
          <p:cNvSpPr/>
          <p:nvPr/>
        </p:nvSpPr>
        <p:spPr>
          <a:xfrm>
            <a:off x="5542349" y="1844179"/>
            <a:ext cx="323400" cy="323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35</a:t>
            </a:r>
            <a:endParaRPr sz="1400" b="0" i="0" u="none" strike="noStrike" cap="none">
              <a:solidFill>
                <a:srgbClr val="B7B7B7"/>
              </a:solidFill>
              <a:latin typeface="Consolas"/>
              <a:ea typeface="Consolas"/>
              <a:cs typeface="Consolas"/>
              <a:sym typeface="Consolas"/>
            </a:endParaRPr>
          </a:p>
        </p:txBody>
      </p:sp>
      <p:sp>
        <p:nvSpPr>
          <p:cNvPr id="309" name="Google Shape;309;p10"/>
          <p:cNvSpPr/>
          <p:nvPr/>
        </p:nvSpPr>
        <p:spPr>
          <a:xfrm>
            <a:off x="4572049" y="1844179"/>
            <a:ext cx="323400" cy="323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nvGrpSpPr>
          <p:cNvPr id="310" name="Google Shape;310;p10"/>
          <p:cNvGrpSpPr/>
          <p:nvPr/>
        </p:nvGrpSpPr>
        <p:grpSpPr>
          <a:xfrm>
            <a:off x="5865752" y="1844154"/>
            <a:ext cx="646894" cy="323447"/>
            <a:chOff x="3655200" y="2045175"/>
            <a:chExt cx="916800" cy="458400"/>
          </a:xfrm>
        </p:grpSpPr>
        <p:sp>
          <p:nvSpPr>
            <p:cNvPr id="311" name="Google Shape;311;p10"/>
            <p:cNvSpPr/>
            <p:nvPr/>
          </p:nvSpPr>
          <p:spPr>
            <a:xfrm>
              <a:off x="3655200" y="2045175"/>
              <a:ext cx="458400" cy="458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B7B7B7"/>
                  </a:solidFill>
                  <a:latin typeface="Consolas"/>
                  <a:ea typeface="Consolas"/>
                  <a:cs typeface="Consolas"/>
                  <a:sym typeface="Consolas"/>
                </a:rPr>
                <a:t>32</a:t>
              </a:r>
              <a:endParaRPr sz="1400" b="0" i="0" u="none" strike="noStrike" cap="none">
                <a:solidFill>
                  <a:srgbClr val="B7B7B7"/>
                </a:solidFill>
                <a:latin typeface="Consolas"/>
                <a:ea typeface="Consolas"/>
                <a:cs typeface="Consolas"/>
                <a:sym typeface="Consolas"/>
              </a:endParaRPr>
            </a:p>
          </p:txBody>
        </p:sp>
        <p:sp>
          <p:nvSpPr>
            <p:cNvPr id="312" name="Google Shape;312;p10"/>
            <p:cNvSpPr/>
            <p:nvPr/>
          </p:nvSpPr>
          <p:spPr>
            <a:xfrm>
              <a:off x="4113600" y="2045175"/>
              <a:ext cx="458400" cy="458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40</a:t>
              </a:r>
              <a:endParaRPr sz="1400" b="0" i="0" u="none" strike="noStrike" cap="none">
                <a:solidFill>
                  <a:srgbClr val="B7B7B7"/>
                </a:solidFill>
                <a:latin typeface="Consolas"/>
                <a:ea typeface="Consolas"/>
                <a:cs typeface="Consolas"/>
                <a:sym typeface="Consolas"/>
              </a:endParaRPr>
            </a:p>
          </p:txBody>
        </p:sp>
      </p:grpSp>
      <p:sp>
        <p:nvSpPr>
          <p:cNvPr id="313" name="Google Shape;313;p10"/>
          <p:cNvSpPr/>
          <p:nvPr/>
        </p:nvSpPr>
        <p:spPr>
          <a:xfrm>
            <a:off x="2631402" y="1844154"/>
            <a:ext cx="323400" cy="323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grpSp>
        <p:nvGrpSpPr>
          <p:cNvPr id="314" name="Google Shape;314;p10"/>
          <p:cNvGrpSpPr/>
          <p:nvPr/>
        </p:nvGrpSpPr>
        <p:grpSpPr>
          <a:xfrm>
            <a:off x="1917175" y="91225"/>
            <a:ext cx="5309701" cy="1354225"/>
            <a:chOff x="1917150" y="3703800"/>
            <a:chExt cx="5309701" cy="1354225"/>
          </a:xfrm>
        </p:grpSpPr>
        <p:pic>
          <p:nvPicPr>
            <p:cNvPr id="315" name="Google Shape;315;p1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16" name="Google Shape;316;p1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So we recurse on the left side instead. All while choosing a new pivot</a:t>
              </a:r>
              <a:endParaRPr sz="1000" b="0" i="0" u="none" strike="noStrike" cap="none">
                <a:solidFill>
                  <a:srgbClr val="000000"/>
                </a:solidFill>
                <a:latin typeface="Consolas"/>
                <a:ea typeface="Consolas"/>
                <a:cs typeface="Consolas"/>
                <a:sym typeface="Consolas"/>
              </a:endParaRPr>
            </a:p>
          </p:txBody>
        </p:sp>
        <p:sp>
          <p:nvSpPr>
            <p:cNvPr id="317" name="Google Shape;317;p10"/>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select(4)</a:t>
              </a:r>
              <a:endParaRPr sz="1400" b="0" i="0" u="none" strike="noStrike" cap="none">
                <a:solidFill>
                  <a:srgbClr val="000000"/>
                </a:solidFill>
                <a:latin typeface="Consolas"/>
                <a:ea typeface="Consolas"/>
                <a:cs typeface="Consolas"/>
                <a:sym typeface="Consolas"/>
              </a:endParaRPr>
            </a:p>
          </p:txBody>
        </p:sp>
      </p:grpSp>
      <p:grpSp>
        <p:nvGrpSpPr>
          <p:cNvPr id="318" name="Google Shape;318;p10"/>
          <p:cNvGrpSpPr/>
          <p:nvPr/>
        </p:nvGrpSpPr>
        <p:grpSpPr>
          <a:xfrm>
            <a:off x="2631402" y="2216204"/>
            <a:ext cx="646894" cy="323447"/>
            <a:chOff x="3655200" y="2045175"/>
            <a:chExt cx="916800" cy="458400"/>
          </a:xfrm>
        </p:grpSpPr>
        <p:sp>
          <p:nvSpPr>
            <p:cNvPr id="319" name="Google Shape;319;p10"/>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320" name="Google Shape;320;p10"/>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grpSp>
      <p:sp>
        <p:nvSpPr>
          <p:cNvPr id="321" name="Google Shape;321;p10"/>
          <p:cNvSpPr/>
          <p:nvPr/>
        </p:nvSpPr>
        <p:spPr>
          <a:xfrm>
            <a:off x="32782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a:t>
            </a:r>
            <a:endParaRPr sz="1400" b="0" i="0" u="none" strike="noStrike" cap="none">
              <a:solidFill>
                <a:srgbClr val="595959"/>
              </a:solidFill>
              <a:latin typeface="Consolas"/>
              <a:ea typeface="Consolas"/>
              <a:cs typeface="Consolas"/>
              <a:sym typeface="Consolas"/>
            </a:endParaRPr>
          </a:p>
        </p:txBody>
      </p:sp>
      <p:grpSp>
        <p:nvGrpSpPr>
          <p:cNvPr id="322" name="Google Shape;322;p10"/>
          <p:cNvGrpSpPr/>
          <p:nvPr/>
        </p:nvGrpSpPr>
        <p:grpSpPr>
          <a:xfrm>
            <a:off x="3601702" y="2216204"/>
            <a:ext cx="646894" cy="323447"/>
            <a:chOff x="3655200" y="2045175"/>
            <a:chExt cx="916800" cy="458400"/>
          </a:xfrm>
        </p:grpSpPr>
        <p:sp>
          <p:nvSpPr>
            <p:cNvPr id="323" name="Google Shape;323;p10"/>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324" name="Google Shape;324;p10"/>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325" name="Google Shape;325;p10"/>
          <p:cNvSpPr/>
          <p:nvPr/>
        </p:nvSpPr>
        <p:spPr>
          <a:xfrm>
            <a:off x="42485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grpSp>
        <p:nvGrpSpPr>
          <p:cNvPr id="326" name="Google Shape;326;p10"/>
          <p:cNvGrpSpPr/>
          <p:nvPr/>
        </p:nvGrpSpPr>
        <p:grpSpPr>
          <a:xfrm>
            <a:off x="4572002" y="2216204"/>
            <a:ext cx="646894" cy="323447"/>
            <a:chOff x="3655200" y="2045175"/>
            <a:chExt cx="916800" cy="458400"/>
          </a:xfrm>
        </p:grpSpPr>
        <p:sp>
          <p:nvSpPr>
            <p:cNvPr id="327" name="Google Shape;327;p10"/>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328" name="Google Shape;328;p10"/>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sp>
        <p:nvSpPr>
          <p:cNvPr id="329" name="Google Shape;329;p10"/>
          <p:cNvSpPr/>
          <p:nvPr/>
        </p:nvSpPr>
        <p:spPr>
          <a:xfrm>
            <a:off x="52188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9</a:t>
            </a:r>
            <a:endParaRPr sz="1400" b="0" i="0" u="none" strike="noStrike" cap="none">
              <a:solidFill>
                <a:srgbClr val="B7B7B7"/>
              </a:solidFill>
              <a:latin typeface="Consolas"/>
              <a:ea typeface="Consolas"/>
              <a:cs typeface="Consolas"/>
              <a:sym typeface="Consolas"/>
            </a:endParaRPr>
          </a:p>
        </p:txBody>
      </p:sp>
      <p:grpSp>
        <p:nvGrpSpPr>
          <p:cNvPr id="330" name="Google Shape;330;p10"/>
          <p:cNvGrpSpPr/>
          <p:nvPr/>
        </p:nvGrpSpPr>
        <p:grpSpPr>
          <a:xfrm>
            <a:off x="5542302" y="2216204"/>
            <a:ext cx="646894" cy="323447"/>
            <a:chOff x="3655200" y="2045175"/>
            <a:chExt cx="916800" cy="458400"/>
          </a:xfrm>
        </p:grpSpPr>
        <p:sp>
          <p:nvSpPr>
            <p:cNvPr id="331" name="Google Shape;331;p10"/>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B7B7B7"/>
                  </a:solidFill>
                  <a:latin typeface="Consolas"/>
                  <a:ea typeface="Consolas"/>
                  <a:cs typeface="Consolas"/>
                  <a:sym typeface="Consolas"/>
                </a:rPr>
                <a:t>10</a:t>
              </a:r>
              <a:endParaRPr sz="1400" b="0" i="0" u="none" strike="noStrike" cap="none">
                <a:solidFill>
                  <a:srgbClr val="B7B7B7"/>
                </a:solidFill>
                <a:latin typeface="Consolas"/>
                <a:ea typeface="Consolas"/>
                <a:cs typeface="Consolas"/>
                <a:sym typeface="Consolas"/>
              </a:endParaRPr>
            </a:p>
          </p:txBody>
        </p:sp>
        <p:sp>
          <p:nvSpPr>
            <p:cNvPr id="332" name="Google Shape;332;p10"/>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11</a:t>
              </a:r>
              <a:endParaRPr sz="1400" b="0" i="0" u="none" strike="noStrike" cap="none">
                <a:solidFill>
                  <a:srgbClr val="B7B7B7"/>
                </a:solidFill>
                <a:latin typeface="Consolas"/>
                <a:ea typeface="Consolas"/>
                <a:cs typeface="Consolas"/>
                <a:sym typeface="Consolas"/>
              </a:endParaRPr>
            </a:p>
          </p:txBody>
        </p:sp>
      </p:grpSp>
      <p:sp>
        <p:nvSpPr>
          <p:cNvPr id="333" name="Google Shape;333;p10"/>
          <p:cNvSpPr/>
          <p:nvPr/>
        </p:nvSpPr>
        <p:spPr>
          <a:xfrm>
            <a:off x="61891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12</a:t>
            </a:r>
            <a:endParaRPr sz="1400" b="0" i="0" u="none" strike="noStrike" cap="none">
              <a:solidFill>
                <a:srgbClr val="B7B7B7"/>
              </a:solidFill>
              <a:latin typeface="Consolas"/>
              <a:ea typeface="Consolas"/>
              <a:cs typeface="Consolas"/>
              <a:sym typeface="Consolas"/>
            </a:endParaRPr>
          </a:p>
        </p:txBody>
      </p:sp>
      <p:sp>
        <p:nvSpPr>
          <p:cNvPr id="334" name="Google Shape;334;p10"/>
          <p:cNvSpPr txBox="1"/>
          <p:nvPr/>
        </p:nvSpPr>
        <p:spPr>
          <a:xfrm>
            <a:off x="1929070" y="2173481"/>
            <a:ext cx="8835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Index:</a:t>
            </a:r>
            <a:endParaRPr sz="1400" b="0" i="0" u="none" strike="noStrike" cap="none">
              <a:solidFill>
                <a:srgbClr val="000000"/>
              </a:solidFill>
              <a:latin typeface="Arial"/>
              <a:ea typeface="Arial"/>
              <a:cs typeface="Arial"/>
              <a:sym typeface="Arial"/>
            </a:endParaRPr>
          </a:p>
        </p:txBody>
      </p:sp>
      <p:sp>
        <p:nvSpPr>
          <p:cNvPr id="335" name="Google Shape;335;p10"/>
          <p:cNvSpPr/>
          <p:nvPr/>
        </p:nvSpPr>
        <p:spPr>
          <a:xfrm>
            <a:off x="4895499" y="1844179"/>
            <a:ext cx="323400" cy="323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Consolas"/>
                <a:ea typeface="Consolas"/>
                <a:cs typeface="Consolas"/>
                <a:sym typeface="Consolas"/>
              </a:rPr>
              <a:t>6</a:t>
            </a:r>
            <a:endParaRPr sz="1400" b="0" i="0" u="none" strike="noStrike" cap="none">
              <a:solidFill>
                <a:srgbClr val="666666"/>
              </a:solidFill>
              <a:latin typeface="Consolas"/>
              <a:ea typeface="Consolas"/>
              <a:cs typeface="Consolas"/>
              <a:sym typeface="Consola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2303"/>
        <p:cNvGrpSpPr/>
        <p:nvPr/>
      </p:nvGrpSpPr>
      <p:grpSpPr>
        <a:xfrm>
          <a:off x="0" y="0"/>
          <a:ext cx="0" cy="0"/>
          <a:chOff x="0" y="0"/>
          <a:chExt cx="0" cy="0"/>
        </a:xfrm>
      </p:grpSpPr>
      <p:graphicFrame>
        <p:nvGraphicFramePr>
          <p:cNvPr id="2304" name="Google Shape;2304;p100"/>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grpSp>
        <p:nvGrpSpPr>
          <p:cNvPr id="2305" name="Google Shape;2305;p100"/>
          <p:cNvGrpSpPr/>
          <p:nvPr/>
        </p:nvGrpSpPr>
        <p:grpSpPr>
          <a:xfrm>
            <a:off x="1917150" y="112000"/>
            <a:ext cx="5309701" cy="1354225"/>
            <a:chOff x="1917150" y="3703800"/>
            <a:chExt cx="5309701" cy="1354225"/>
          </a:xfrm>
        </p:grpSpPr>
        <p:pic>
          <p:nvPicPr>
            <p:cNvPr id="2306" name="Google Shape;2306;p10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307" name="Google Shape;2307;p10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Still brute force-able</a:t>
              </a:r>
              <a:endParaRPr sz="1400" b="0" i="0" u="none" strike="noStrike" cap="none">
                <a:solidFill>
                  <a:srgbClr val="000000"/>
                </a:solidFill>
                <a:latin typeface="Consolas"/>
                <a:ea typeface="Consolas"/>
                <a:cs typeface="Consolas"/>
                <a:sym typeface="Consolas"/>
              </a:endParaRPr>
            </a:p>
          </p:txBody>
        </p:sp>
        <p:sp>
          <p:nvSpPr>
            <p:cNvPr id="2308" name="Google Shape;2308;p100"/>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2</a:t>
              </a:r>
              <a:endParaRPr sz="1400" b="0" i="0" u="none" strike="noStrike" cap="none">
                <a:solidFill>
                  <a:srgbClr val="000000"/>
                </a:solidFill>
                <a:latin typeface="Consolas"/>
                <a:ea typeface="Consolas"/>
                <a:cs typeface="Consolas"/>
                <a:sym typeface="Consolas"/>
              </a:endParaRPr>
            </a:p>
          </p:txBody>
        </p:sp>
      </p:grpSp>
      <p:sp>
        <p:nvSpPr>
          <p:cNvPr id="2309" name="Google Shape;2309;p100"/>
          <p:cNvSpPr/>
          <p:nvPr/>
        </p:nvSpPr>
        <p:spPr>
          <a:xfrm>
            <a:off x="3067134" y="218570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100"/>
          <p:cNvSpPr/>
          <p:nvPr/>
        </p:nvSpPr>
        <p:spPr>
          <a:xfrm>
            <a:off x="3448134" y="315695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11" name="Google Shape;2311;p100"/>
          <p:cNvCxnSpPr>
            <a:stCxn id="2309" idx="4"/>
            <a:endCxn id="2310" idx="0"/>
          </p:cNvCxnSpPr>
          <p:nvPr/>
        </p:nvCxnSpPr>
        <p:spPr>
          <a:xfrm>
            <a:off x="3286134" y="2623700"/>
            <a:ext cx="381000" cy="533400"/>
          </a:xfrm>
          <a:prstGeom prst="straightConnector1">
            <a:avLst/>
          </a:prstGeom>
          <a:noFill/>
          <a:ln w="28575" cap="flat" cmpd="sng">
            <a:solidFill>
              <a:srgbClr val="980000"/>
            </a:solidFill>
            <a:prstDash val="solid"/>
            <a:round/>
            <a:headEnd type="none" w="sm" len="sm"/>
            <a:tailEnd type="triangle" w="med" len="med"/>
          </a:ln>
        </p:spPr>
      </p:cxnSp>
      <p:sp>
        <p:nvSpPr>
          <p:cNvPr id="2312" name="Google Shape;2312;p100"/>
          <p:cNvSpPr/>
          <p:nvPr/>
        </p:nvSpPr>
        <p:spPr>
          <a:xfrm>
            <a:off x="5375659" y="21857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100"/>
          <p:cNvSpPr/>
          <p:nvPr/>
        </p:nvSpPr>
        <p:spPr>
          <a:xfrm>
            <a:off x="4994659" y="315695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14" name="Google Shape;2314;p100"/>
          <p:cNvCxnSpPr>
            <a:stCxn id="2312" idx="4"/>
            <a:endCxn id="2313" idx="0"/>
          </p:cNvCxnSpPr>
          <p:nvPr/>
        </p:nvCxnSpPr>
        <p:spPr>
          <a:xfrm flipH="1">
            <a:off x="5213659" y="2623775"/>
            <a:ext cx="381000" cy="533100"/>
          </a:xfrm>
          <a:prstGeom prst="straightConnector1">
            <a:avLst/>
          </a:prstGeom>
          <a:noFill/>
          <a:ln w="28575" cap="flat" cmpd="sng">
            <a:solidFill>
              <a:srgbClr val="6AA84F"/>
            </a:solidFill>
            <a:prstDash val="solid"/>
            <a:round/>
            <a:headEnd type="none" w="sm" len="sm"/>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2318"/>
        <p:cNvGrpSpPr/>
        <p:nvPr/>
      </p:nvGrpSpPr>
      <p:grpSpPr>
        <a:xfrm>
          <a:off x="0" y="0"/>
          <a:ext cx="0" cy="0"/>
          <a:chOff x="0" y="0"/>
          <a:chExt cx="0" cy="0"/>
        </a:xfrm>
      </p:grpSpPr>
      <p:graphicFrame>
        <p:nvGraphicFramePr>
          <p:cNvPr id="2319" name="Google Shape;2319;p101"/>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grpSp>
        <p:nvGrpSpPr>
          <p:cNvPr id="2320" name="Google Shape;2320;p101"/>
          <p:cNvGrpSpPr/>
          <p:nvPr/>
        </p:nvGrpSpPr>
        <p:grpSpPr>
          <a:xfrm>
            <a:off x="1917150" y="112000"/>
            <a:ext cx="5309701" cy="1354225"/>
            <a:chOff x="1917150" y="3703800"/>
            <a:chExt cx="5309701" cy="1354225"/>
          </a:xfrm>
        </p:grpSpPr>
        <p:pic>
          <p:nvPicPr>
            <p:cNvPr id="2321" name="Google Shape;2321;p10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322" name="Google Shape;2322;p10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Also still somewhat brute force-able</a:t>
              </a:r>
              <a:endParaRPr sz="1400" b="0" i="0" u="none" strike="noStrike" cap="none">
                <a:solidFill>
                  <a:srgbClr val="000000"/>
                </a:solidFill>
                <a:latin typeface="Consolas"/>
                <a:ea typeface="Consolas"/>
                <a:cs typeface="Consolas"/>
                <a:sym typeface="Consolas"/>
              </a:endParaRPr>
            </a:p>
          </p:txBody>
        </p:sp>
        <p:sp>
          <p:nvSpPr>
            <p:cNvPr id="2323" name="Google Shape;2323;p101"/>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3</a:t>
              </a:r>
              <a:endParaRPr sz="1400" b="0" i="0" u="none" strike="noStrike" cap="none">
                <a:solidFill>
                  <a:srgbClr val="000000"/>
                </a:solidFill>
                <a:latin typeface="Consolas"/>
                <a:ea typeface="Consolas"/>
                <a:cs typeface="Consolas"/>
                <a:sym typeface="Consolas"/>
              </a:endParaRPr>
            </a:p>
          </p:txBody>
        </p:sp>
      </p:grpSp>
      <p:sp>
        <p:nvSpPr>
          <p:cNvPr id="2324" name="Google Shape;2324;p101"/>
          <p:cNvSpPr/>
          <p:nvPr/>
        </p:nvSpPr>
        <p:spPr>
          <a:xfrm>
            <a:off x="3089659" y="21857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101"/>
          <p:cNvSpPr/>
          <p:nvPr/>
        </p:nvSpPr>
        <p:spPr>
          <a:xfrm>
            <a:off x="2784859" y="271910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26" name="Google Shape;2326;p101"/>
          <p:cNvCxnSpPr>
            <a:stCxn id="2324" idx="4"/>
            <a:endCxn id="2325" idx="0"/>
          </p:cNvCxnSpPr>
          <p:nvPr/>
        </p:nvCxnSpPr>
        <p:spPr>
          <a:xfrm flipH="1">
            <a:off x="3003859" y="2623775"/>
            <a:ext cx="304800" cy="95400"/>
          </a:xfrm>
          <a:prstGeom prst="straightConnector1">
            <a:avLst/>
          </a:prstGeom>
          <a:noFill/>
          <a:ln w="28575" cap="flat" cmpd="sng">
            <a:solidFill>
              <a:srgbClr val="6AA84F"/>
            </a:solidFill>
            <a:prstDash val="solid"/>
            <a:round/>
            <a:headEnd type="none" w="sm" len="sm"/>
            <a:tailEnd type="triangle" w="med" len="med"/>
          </a:ln>
        </p:spPr>
      </p:cxnSp>
      <p:sp>
        <p:nvSpPr>
          <p:cNvPr id="2327" name="Google Shape;2327;p101"/>
          <p:cNvSpPr/>
          <p:nvPr/>
        </p:nvSpPr>
        <p:spPr>
          <a:xfrm>
            <a:off x="2480059" y="325242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28" name="Google Shape;2328;p101"/>
          <p:cNvCxnSpPr>
            <a:stCxn id="2325" idx="4"/>
            <a:endCxn id="2327" idx="0"/>
          </p:cNvCxnSpPr>
          <p:nvPr/>
        </p:nvCxnSpPr>
        <p:spPr>
          <a:xfrm flipH="1">
            <a:off x="2699059" y="3157100"/>
            <a:ext cx="304800" cy="95400"/>
          </a:xfrm>
          <a:prstGeom prst="straightConnector1">
            <a:avLst/>
          </a:prstGeom>
          <a:noFill/>
          <a:ln w="28575" cap="flat" cmpd="sng">
            <a:solidFill>
              <a:srgbClr val="6AA84F"/>
            </a:solidFill>
            <a:prstDash val="solid"/>
            <a:round/>
            <a:headEnd type="none" w="sm" len="sm"/>
            <a:tailEnd type="triangle" w="med" len="med"/>
          </a:ln>
        </p:spPr>
      </p:cxnSp>
      <p:sp>
        <p:nvSpPr>
          <p:cNvPr id="2329" name="Google Shape;2329;p101"/>
          <p:cNvSpPr/>
          <p:nvPr/>
        </p:nvSpPr>
        <p:spPr>
          <a:xfrm>
            <a:off x="4026584" y="21857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101"/>
          <p:cNvSpPr/>
          <p:nvPr/>
        </p:nvSpPr>
        <p:spPr>
          <a:xfrm>
            <a:off x="3721784" y="271910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31" name="Google Shape;2331;p101"/>
          <p:cNvCxnSpPr>
            <a:stCxn id="2329" idx="4"/>
            <a:endCxn id="2330" idx="0"/>
          </p:cNvCxnSpPr>
          <p:nvPr/>
        </p:nvCxnSpPr>
        <p:spPr>
          <a:xfrm flipH="1">
            <a:off x="3940784" y="2623775"/>
            <a:ext cx="304800" cy="95400"/>
          </a:xfrm>
          <a:prstGeom prst="straightConnector1">
            <a:avLst/>
          </a:prstGeom>
          <a:noFill/>
          <a:ln w="28575" cap="flat" cmpd="sng">
            <a:solidFill>
              <a:srgbClr val="6AA84F"/>
            </a:solidFill>
            <a:prstDash val="solid"/>
            <a:round/>
            <a:headEnd type="none" w="sm" len="sm"/>
            <a:tailEnd type="triangle" w="med" len="med"/>
          </a:ln>
        </p:spPr>
      </p:cxnSp>
      <p:sp>
        <p:nvSpPr>
          <p:cNvPr id="2332" name="Google Shape;2332;p101"/>
          <p:cNvSpPr/>
          <p:nvPr/>
        </p:nvSpPr>
        <p:spPr>
          <a:xfrm>
            <a:off x="4026584" y="325242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33" name="Google Shape;2333;p101"/>
          <p:cNvCxnSpPr>
            <a:stCxn id="2330" idx="4"/>
            <a:endCxn id="2332" idx="0"/>
          </p:cNvCxnSpPr>
          <p:nvPr/>
        </p:nvCxnSpPr>
        <p:spPr>
          <a:xfrm>
            <a:off x="3940784" y="3157100"/>
            <a:ext cx="304800" cy="95400"/>
          </a:xfrm>
          <a:prstGeom prst="straightConnector1">
            <a:avLst/>
          </a:prstGeom>
          <a:noFill/>
          <a:ln w="28575" cap="flat" cmpd="sng">
            <a:solidFill>
              <a:srgbClr val="980000"/>
            </a:solidFill>
            <a:prstDash val="solid"/>
            <a:round/>
            <a:headEnd type="none" w="sm" len="sm"/>
            <a:tailEnd type="triangle" w="med" len="med"/>
          </a:ln>
        </p:spPr>
      </p:cxnSp>
      <p:sp>
        <p:nvSpPr>
          <p:cNvPr id="2334" name="Google Shape;2334;p101"/>
          <p:cNvSpPr/>
          <p:nvPr/>
        </p:nvSpPr>
        <p:spPr>
          <a:xfrm>
            <a:off x="5023646" y="218570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101"/>
          <p:cNvSpPr/>
          <p:nvPr/>
        </p:nvSpPr>
        <p:spPr>
          <a:xfrm>
            <a:off x="5328446" y="271910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36" name="Google Shape;2336;p101"/>
          <p:cNvCxnSpPr>
            <a:stCxn id="2334" idx="4"/>
            <a:endCxn id="2335" idx="0"/>
          </p:cNvCxnSpPr>
          <p:nvPr/>
        </p:nvCxnSpPr>
        <p:spPr>
          <a:xfrm>
            <a:off x="5242646" y="2623700"/>
            <a:ext cx="304800" cy="95400"/>
          </a:xfrm>
          <a:prstGeom prst="straightConnector1">
            <a:avLst/>
          </a:prstGeom>
          <a:noFill/>
          <a:ln w="28575" cap="flat" cmpd="sng">
            <a:solidFill>
              <a:srgbClr val="980000"/>
            </a:solidFill>
            <a:prstDash val="solid"/>
            <a:round/>
            <a:headEnd type="none" w="sm" len="sm"/>
            <a:tailEnd type="triangle" w="med" len="med"/>
          </a:ln>
        </p:spPr>
      </p:cxnSp>
      <p:sp>
        <p:nvSpPr>
          <p:cNvPr id="2337" name="Google Shape;2337;p101"/>
          <p:cNvSpPr/>
          <p:nvPr/>
        </p:nvSpPr>
        <p:spPr>
          <a:xfrm>
            <a:off x="4718846" y="27140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38" name="Google Shape;2338;p101"/>
          <p:cNvCxnSpPr>
            <a:stCxn id="2334" idx="4"/>
            <a:endCxn id="2337" idx="0"/>
          </p:cNvCxnSpPr>
          <p:nvPr/>
        </p:nvCxnSpPr>
        <p:spPr>
          <a:xfrm flipH="1">
            <a:off x="4937846" y="2623700"/>
            <a:ext cx="304800" cy="90300"/>
          </a:xfrm>
          <a:prstGeom prst="straightConnector1">
            <a:avLst/>
          </a:prstGeom>
          <a:noFill/>
          <a:ln w="28575" cap="flat" cmpd="sng">
            <a:solidFill>
              <a:srgbClr val="6AA84F"/>
            </a:solidFill>
            <a:prstDash val="solid"/>
            <a:round/>
            <a:headEnd type="none" w="sm" len="sm"/>
            <a:tailEnd type="triangle" w="med" len="med"/>
          </a:ln>
        </p:spPr>
      </p:cxnSp>
      <p:sp>
        <p:nvSpPr>
          <p:cNvPr id="2339" name="Google Shape;2339;p101"/>
          <p:cNvSpPr/>
          <p:nvPr/>
        </p:nvSpPr>
        <p:spPr>
          <a:xfrm>
            <a:off x="6020709" y="218570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101"/>
          <p:cNvSpPr/>
          <p:nvPr/>
        </p:nvSpPr>
        <p:spPr>
          <a:xfrm>
            <a:off x="6325509" y="271910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41" name="Google Shape;2341;p101"/>
          <p:cNvCxnSpPr>
            <a:stCxn id="2339" idx="4"/>
            <a:endCxn id="2340" idx="0"/>
          </p:cNvCxnSpPr>
          <p:nvPr/>
        </p:nvCxnSpPr>
        <p:spPr>
          <a:xfrm>
            <a:off x="6239709" y="2623700"/>
            <a:ext cx="304800" cy="95400"/>
          </a:xfrm>
          <a:prstGeom prst="straightConnector1">
            <a:avLst/>
          </a:prstGeom>
          <a:noFill/>
          <a:ln w="28575" cap="flat" cmpd="sng">
            <a:solidFill>
              <a:srgbClr val="980000"/>
            </a:solidFill>
            <a:prstDash val="solid"/>
            <a:round/>
            <a:headEnd type="none" w="sm" len="sm"/>
            <a:tailEnd type="triangle" w="med" len="med"/>
          </a:ln>
        </p:spPr>
      </p:cxnSp>
      <p:sp>
        <p:nvSpPr>
          <p:cNvPr id="2342" name="Google Shape;2342;p101"/>
          <p:cNvSpPr/>
          <p:nvPr/>
        </p:nvSpPr>
        <p:spPr>
          <a:xfrm>
            <a:off x="6020709" y="325250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43" name="Google Shape;2343;p101"/>
          <p:cNvCxnSpPr>
            <a:stCxn id="2340" idx="4"/>
            <a:endCxn id="2342" idx="0"/>
          </p:cNvCxnSpPr>
          <p:nvPr/>
        </p:nvCxnSpPr>
        <p:spPr>
          <a:xfrm flipH="1">
            <a:off x="6239709" y="3157100"/>
            <a:ext cx="304800" cy="95400"/>
          </a:xfrm>
          <a:prstGeom prst="straightConnector1">
            <a:avLst/>
          </a:prstGeom>
          <a:noFill/>
          <a:ln w="28575" cap="flat" cmpd="sng">
            <a:solidFill>
              <a:srgbClr val="6AA84F"/>
            </a:solidFill>
            <a:prstDash val="solid"/>
            <a:round/>
            <a:headEnd type="none" w="sm" len="sm"/>
            <a:tailEnd type="triangle" w="med" len="med"/>
          </a:ln>
        </p:spPr>
      </p:cxnSp>
      <p:sp>
        <p:nvSpPr>
          <p:cNvPr id="2344" name="Google Shape;2344;p101"/>
          <p:cNvSpPr/>
          <p:nvPr/>
        </p:nvSpPr>
        <p:spPr>
          <a:xfrm>
            <a:off x="6877134" y="218570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101"/>
          <p:cNvSpPr/>
          <p:nvPr/>
        </p:nvSpPr>
        <p:spPr>
          <a:xfrm>
            <a:off x="7181934" y="271910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46" name="Google Shape;2346;p101"/>
          <p:cNvCxnSpPr>
            <a:stCxn id="2344" idx="4"/>
            <a:endCxn id="2345" idx="0"/>
          </p:cNvCxnSpPr>
          <p:nvPr/>
        </p:nvCxnSpPr>
        <p:spPr>
          <a:xfrm>
            <a:off x="7096134" y="2623700"/>
            <a:ext cx="304800" cy="95400"/>
          </a:xfrm>
          <a:prstGeom prst="straightConnector1">
            <a:avLst/>
          </a:prstGeom>
          <a:noFill/>
          <a:ln w="28575" cap="flat" cmpd="sng">
            <a:solidFill>
              <a:srgbClr val="980000"/>
            </a:solidFill>
            <a:prstDash val="solid"/>
            <a:round/>
            <a:headEnd type="none" w="sm" len="sm"/>
            <a:tailEnd type="triangle" w="med" len="med"/>
          </a:ln>
        </p:spPr>
      </p:cxnSp>
      <p:sp>
        <p:nvSpPr>
          <p:cNvPr id="2347" name="Google Shape;2347;p101"/>
          <p:cNvSpPr/>
          <p:nvPr/>
        </p:nvSpPr>
        <p:spPr>
          <a:xfrm>
            <a:off x="7486734" y="325250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48" name="Google Shape;2348;p101"/>
          <p:cNvCxnSpPr>
            <a:stCxn id="2345" idx="4"/>
            <a:endCxn id="2347" idx="0"/>
          </p:cNvCxnSpPr>
          <p:nvPr/>
        </p:nvCxnSpPr>
        <p:spPr>
          <a:xfrm>
            <a:off x="7400934" y="3157100"/>
            <a:ext cx="304800" cy="954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2352"/>
        <p:cNvGrpSpPr/>
        <p:nvPr/>
      </p:nvGrpSpPr>
      <p:grpSpPr>
        <a:xfrm>
          <a:off x="0" y="0"/>
          <a:ext cx="0" cy="0"/>
          <a:chOff x="0" y="0"/>
          <a:chExt cx="0" cy="0"/>
        </a:xfrm>
      </p:grpSpPr>
      <p:grpSp>
        <p:nvGrpSpPr>
          <p:cNvPr id="2353" name="Google Shape;2353;p102"/>
          <p:cNvGrpSpPr/>
          <p:nvPr/>
        </p:nvGrpSpPr>
        <p:grpSpPr>
          <a:xfrm>
            <a:off x="1917150" y="112000"/>
            <a:ext cx="5309701" cy="1354225"/>
            <a:chOff x="1917150" y="3703800"/>
            <a:chExt cx="5309701" cy="1354225"/>
          </a:xfrm>
        </p:grpSpPr>
        <p:pic>
          <p:nvPicPr>
            <p:cNvPr id="2354" name="Google Shape;2354;p10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355" name="Google Shape;2355;p10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Probably not so nice to brute force it… Let’s try to do it more cleverly!</a:t>
              </a:r>
              <a:endParaRPr sz="1400" b="0" i="0" u="none" strike="noStrike" cap="none">
                <a:solidFill>
                  <a:srgbClr val="000000"/>
                </a:solidFill>
                <a:latin typeface="Consolas"/>
                <a:ea typeface="Consolas"/>
                <a:cs typeface="Consolas"/>
                <a:sym typeface="Consolas"/>
              </a:endParaRPr>
            </a:p>
          </p:txBody>
        </p:sp>
        <p:sp>
          <p:nvSpPr>
            <p:cNvPr id="2356" name="Google Shape;2356;p10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357" name="Google Shape;2357;p102"/>
          <p:cNvSpPr/>
          <p:nvPr/>
        </p:nvSpPr>
        <p:spPr>
          <a:xfrm>
            <a:off x="4031321" y="213375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102"/>
          <p:cNvSpPr/>
          <p:nvPr/>
        </p:nvSpPr>
        <p:spPr>
          <a:xfrm>
            <a:off x="5318071" y="213375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102"/>
          <p:cNvSpPr/>
          <p:nvPr/>
        </p:nvSpPr>
        <p:spPr>
          <a:xfrm>
            <a:off x="3387946" y="213375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102"/>
          <p:cNvSpPr/>
          <p:nvPr/>
        </p:nvSpPr>
        <p:spPr>
          <a:xfrm>
            <a:off x="4674696" y="213375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361" name="Google Shape;2361;p102"/>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2365"/>
        <p:cNvGrpSpPr/>
        <p:nvPr/>
      </p:nvGrpSpPr>
      <p:grpSpPr>
        <a:xfrm>
          <a:off x="0" y="0"/>
          <a:ext cx="0" cy="0"/>
          <a:chOff x="0" y="0"/>
          <a:chExt cx="0" cy="0"/>
        </a:xfrm>
      </p:grpSpPr>
      <p:grpSp>
        <p:nvGrpSpPr>
          <p:cNvPr id="2366" name="Google Shape;2366;p103"/>
          <p:cNvGrpSpPr/>
          <p:nvPr/>
        </p:nvGrpSpPr>
        <p:grpSpPr>
          <a:xfrm>
            <a:off x="1917150" y="112000"/>
            <a:ext cx="5309701" cy="1354225"/>
            <a:chOff x="1917150" y="3703800"/>
            <a:chExt cx="5309701" cy="1354225"/>
          </a:xfrm>
        </p:grpSpPr>
        <p:pic>
          <p:nvPicPr>
            <p:cNvPr id="2367" name="Google Shape;2367;p10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368" name="Google Shape;2368;p10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Idea: Let’s fix the root node. What are the possibilities regarding the number of nodes in the left and right subtree?</a:t>
              </a:r>
              <a:endParaRPr sz="1400" b="0" i="0" u="none" strike="noStrike" cap="none">
                <a:solidFill>
                  <a:srgbClr val="000000"/>
                </a:solidFill>
                <a:latin typeface="Consolas"/>
                <a:ea typeface="Consolas"/>
                <a:cs typeface="Consolas"/>
                <a:sym typeface="Consolas"/>
              </a:endParaRPr>
            </a:p>
          </p:txBody>
        </p:sp>
        <p:sp>
          <p:nvSpPr>
            <p:cNvPr id="2369" name="Google Shape;2369;p103"/>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370" name="Google Shape;2370;p103"/>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371" name="Google Shape;2371;p103"/>
          <p:cNvSpPr/>
          <p:nvPr/>
        </p:nvSpPr>
        <p:spPr>
          <a:xfrm>
            <a:off x="3015900" y="2754825"/>
            <a:ext cx="1257600" cy="14787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x</a:t>
            </a:r>
            <a:r>
              <a:rPr lang="en" sz="1200" b="1" i="0" u="none" strike="noStrike" cap="none">
                <a:solidFill>
                  <a:srgbClr val="6AA84F"/>
                </a:solidFill>
                <a:latin typeface="Consolas"/>
                <a:ea typeface="Consolas"/>
                <a:cs typeface="Consolas"/>
                <a:sym typeface="Consolas"/>
              </a:rPr>
              <a:t> nodes</a:t>
            </a:r>
            <a:endParaRPr sz="1000" b="1" i="0" u="none" strike="noStrike" cap="none">
              <a:solidFill>
                <a:srgbClr val="6AA84F"/>
              </a:solidFill>
              <a:latin typeface="Consolas"/>
              <a:ea typeface="Consolas"/>
              <a:cs typeface="Consolas"/>
              <a:sym typeface="Consolas"/>
            </a:endParaRPr>
          </a:p>
        </p:txBody>
      </p:sp>
      <p:sp>
        <p:nvSpPr>
          <p:cNvPr id="2372" name="Google Shape;2372;p103"/>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980000"/>
                </a:solidFill>
                <a:latin typeface="Consolas"/>
                <a:ea typeface="Consolas"/>
                <a:cs typeface="Consolas"/>
                <a:sym typeface="Consolas"/>
              </a:rPr>
              <a:t>y</a:t>
            </a:r>
            <a:r>
              <a:rPr lang="en" sz="1200" b="1" i="0" u="none" strike="noStrike" cap="none">
                <a:solidFill>
                  <a:srgbClr val="980000"/>
                </a:solidFill>
                <a:latin typeface="Consolas"/>
                <a:ea typeface="Consolas"/>
                <a:cs typeface="Consolas"/>
                <a:sym typeface="Consolas"/>
              </a:rPr>
              <a:t> nodes</a:t>
            </a:r>
            <a:endParaRPr sz="1000" b="1" i="0" u="none" strike="noStrike" cap="none">
              <a:solidFill>
                <a:srgbClr val="980000"/>
              </a:solidFill>
              <a:latin typeface="Consolas"/>
              <a:ea typeface="Consolas"/>
              <a:cs typeface="Consolas"/>
              <a:sym typeface="Consolas"/>
            </a:endParaRPr>
          </a:p>
        </p:txBody>
      </p:sp>
      <p:cxnSp>
        <p:nvCxnSpPr>
          <p:cNvPr id="2373" name="Google Shape;2373;p103"/>
          <p:cNvCxnSpPr>
            <a:stCxn id="2370" idx="4"/>
            <a:endCxn id="2371"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374" name="Google Shape;2374;p103"/>
          <p:cNvCxnSpPr>
            <a:stCxn id="2370" idx="4"/>
            <a:endCxn id="2372"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375" name="Google Shape;2375;p103"/>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376" name="Google Shape;2376;p103"/>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377" name="Google Shape;2377;p103"/>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2381"/>
        <p:cNvGrpSpPr/>
        <p:nvPr/>
      </p:nvGrpSpPr>
      <p:grpSpPr>
        <a:xfrm>
          <a:off x="0" y="0"/>
          <a:ext cx="0" cy="0"/>
          <a:chOff x="0" y="0"/>
          <a:chExt cx="0" cy="0"/>
        </a:xfrm>
      </p:grpSpPr>
      <p:grpSp>
        <p:nvGrpSpPr>
          <p:cNvPr id="2382" name="Google Shape;2382;p104"/>
          <p:cNvGrpSpPr/>
          <p:nvPr/>
        </p:nvGrpSpPr>
        <p:grpSpPr>
          <a:xfrm>
            <a:off x="1917150" y="112000"/>
            <a:ext cx="5309701" cy="1354225"/>
            <a:chOff x="1917150" y="3703800"/>
            <a:chExt cx="5309701" cy="1354225"/>
          </a:xfrm>
        </p:grpSpPr>
        <p:pic>
          <p:nvPicPr>
            <p:cNvPr id="2383" name="Google Shape;2383;p10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384" name="Google Shape;2384;p10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This is one possibility...</a:t>
              </a:r>
              <a:endParaRPr sz="1400" b="0" i="0" u="none" strike="noStrike" cap="none">
                <a:solidFill>
                  <a:srgbClr val="000000"/>
                </a:solidFill>
                <a:latin typeface="Consolas"/>
                <a:ea typeface="Consolas"/>
                <a:cs typeface="Consolas"/>
                <a:sym typeface="Consolas"/>
              </a:endParaRPr>
            </a:p>
          </p:txBody>
        </p:sp>
        <p:sp>
          <p:nvSpPr>
            <p:cNvPr id="2385" name="Google Shape;2385;p10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386" name="Google Shape;2386;p104"/>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387" name="Google Shape;2387;p104"/>
          <p:cNvSpPr/>
          <p:nvPr/>
        </p:nvSpPr>
        <p:spPr>
          <a:xfrm>
            <a:off x="3015900" y="2754825"/>
            <a:ext cx="1257600" cy="8871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0</a:t>
            </a:r>
            <a:r>
              <a:rPr lang="en" sz="1200" b="1" i="0" u="none" strike="noStrike" cap="none">
                <a:solidFill>
                  <a:srgbClr val="6AA84F"/>
                </a:solidFill>
                <a:latin typeface="Consolas"/>
                <a:ea typeface="Consolas"/>
                <a:cs typeface="Consolas"/>
                <a:sym typeface="Consolas"/>
              </a:rPr>
              <a:t> node</a:t>
            </a:r>
            <a:endParaRPr sz="1200" b="1" i="0" u="none" strike="noStrike" cap="none">
              <a:solidFill>
                <a:srgbClr val="6AA84F"/>
              </a:solidFill>
              <a:latin typeface="Consolas"/>
              <a:ea typeface="Consolas"/>
              <a:cs typeface="Consolas"/>
              <a:sym typeface="Consolas"/>
            </a:endParaRPr>
          </a:p>
        </p:txBody>
      </p:sp>
      <p:sp>
        <p:nvSpPr>
          <p:cNvPr id="2388" name="Google Shape;2388;p104"/>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980000"/>
                </a:solidFill>
                <a:latin typeface="Consolas"/>
                <a:ea typeface="Consolas"/>
                <a:cs typeface="Consolas"/>
                <a:sym typeface="Consolas"/>
              </a:rPr>
              <a:t>3</a:t>
            </a:r>
            <a:r>
              <a:rPr lang="en" sz="1200" b="1" i="0" u="none" strike="noStrike" cap="none">
                <a:solidFill>
                  <a:srgbClr val="980000"/>
                </a:solidFill>
                <a:latin typeface="Consolas"/>
                <a:ea typeface="Consolas"/>
                <a:cs typeface="Consolas"/>
                <a:sym typeface="Consolas"/>
              </a:rPr>
              <a:t> nodes</a:t>
            </a:r>
            <a:endParaRPr sz="1200" b="1" i="0" u="none" strike="noStrike" cap="none">
              <a:solidFill>
                <a:srgbClr val="980000"/>
              </a:solidFill>
              <a:latin typeface="Consolas"/>
              <a:ea typeface="Consolas"/>
              <a:cs typeface="Consolas"/>
              <a:sym typeface="Consolas"/>
            </a:endParaRPr>
          </a:p>
        </p:txBody>
      </p:sp>
      <p:cxnSp>
        <p:nvCxnSpPr>
          <p:cNvPr id="2389" name="Google Shape;2389;p104"/>
          <p:cNvCxnSpPr>
            <a:stCxn id="2386" idx="4"/>
            <a:endCxn id="2387"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390" name="Google Shape;2390;p104"/>
          <p:cNvCxnSpPr>
            <a:stCxn id="2386" idx="4"/>
            <a:endCxn id="2388"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391" name="Google Shape;2391;p104"/>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392" name="Google Shape;2392;p104"/>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393" name="Google Shape;2393;p104"/>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2397"/>
        <p:cNvGrpSpPr/>
        <p:nvPr/>
      </p:nvGrpSpPr>
      <p:grpSpPr>
        <a:xfrm>
          <a:off x="0" y="0"/>
          <a:ext cx="0" cy="0"/>
          <a:chOff x="0" y="0"/>
          <a:chExt cx="0" cy="0"/>
        </a:xfrm>
      </p:grpSpPr>
      <p:grpSp>
        <p:nvGrpSpPr>
          <p:cNvPr id="2398" name="Google Shape;2398;p105"/>
          <p:cNvGrpSpPr/>
          <p:nvPr/>
        </p:nvGrpSpPr>
        <p:grpSpPr>
          <a:xfrm>
            <a:off x="1917150" y="112000"/>
            <a:ext cx="5309701" cy="1354225"/>
            <a:chOff x="1917150" y="3703800"/>
            <a:chExt cx="5309701" cy="1354225"/>
          </a:xfrm>
        </p:grpSpPr>
        <p:pic>
          <p:nvPicPr>
            <p:cNvPr id="2399" name="Google Shape;2399;p10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400" name="Google Shape;2400;p10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This is another one</a:t>
              </a:r>
              <a:endParaRPr sz="1400" b="0" i="0" u="none" strike="noStrike" cap="none">
                <a:solidFill>
                  <a:srgbClr val="000000"/>
                </a:solidFill>
                <a:latin typeface="Consolas"/>
                <a:ea typeface="Consolas"/>
                <a:cs typeface="Consolas"/>
                <a:sym typeface="Consolas"/>
              </a:endParaRPr>
            </a:p>
          </p:txBody>
        </p:sp>
        <p:sp>
          <p:nvSpPr>
            <p:cNvPr id="2401" name="Google Shape;2401;p10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402" name="Google Shape;2402;p105"/>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403" name="Google Shape;2403;p105"/>
          <p:cNvSpPr/>
          <p:nvPr/>
        </p:nvSpPr>
        <p:spPr>
          <a:xfrm>
            <a:off x="3015900" y="2754825"/>
            <a:ext cx="1257600" cy="10350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1</a:t>
            </a:r>
            <a:r>
              <a:rPr lang="en" sz="1200" b="1" i="0" u="none" strike="noStrike" cap="none">
                <a:solidFill>
                  <a:srgbClr val="6AA84F"/>
                </a:solidFill>
                <a:latin typeface="Consolas"/>
                <a:ea typeface="Consolas"/>
                <a:cs typeface="Consolas"/>
                <a:sym typeface="Consolas"/>
              </a:rPr>
              <a:t> node</a:t>
            </a:r>
            <a:endParaRPr sz="1200" b="1" i="0" u="none" strike="noStrike" cap="none">
              <a:solidFill>
                <a:srgbClr val="6AA84F"/>
              </a:solidFill>
              <a:latin typeface="Consolas"/>
              <a:ea typeface="Consolas"/>
              <a:cs typeface="Consolas"/>
              <a:sym typeface="Consolas"/>
            </a:endParaRPr>
          </a:p>
        </p:txBody>
      </p:sp>
      <p:sp>
        <p:nvSpPr>
          <p:cNvPr id="2404" name="Google Shape;2404;p105"/>
          <p:cNvSpPr/>
          <p:nvPr/>
        </p:nvSpPr>
        <p:spPr>
          <a:xfrm>
            <a:off x="4870500" y="2754825"/>
            <a:ext cx="1257600" cy="12570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980000"/>
                </a:solidFill>
                <a:latin typeface="Consolas"/>
                <a:ea typeface="Consolas"/>
                <a:cs typeface="Consolas"/>
                <a:sym typeface="Consolas"/>
              </a:rPr>
              <a:t>2</a:t>
            </a:r>
            <a:r>
              <a:rPr lang="en" sz="1200" b="1" i="0" u="none" strike="noStrike" cap="none">
                <a:solidFill>
                  <a:srgbClr val="980000"/>
                </a:solidFill>
                <a:latin typeface="Consolas"/>
                <a:ea typeface="Consolas"/>
                <a:cs typeface="Consolas"/>
                <a:sym typeface="Consolas"/>
              </a:rPr>
              <a:t> nodes</a:t>
            </a:r>
            <a:endParaRPr sz="1200" b="1" i="0" u="none" strike="noStrike" cap="none">
              <a:solidFill>
                <a:srgbClr val="980000"/>
              </a:solidFill>
              <a:latin typeface="Consolas"/>
              <a:ea typeface="Consolas"/>
              <a:cs typeface="Consolas"/>
              <a:sym typeface="Consolas"/>
            </a:endParaRPr>
          </a:p>
        </p:txBody>
      </p:sp>
      <p:cxnSp>
        <p:nvCxnSpPr>
          <p:cNvPr id="2405" name="Google Shape;2405;p105"/>
          <p:cNvCxnSpPr>
            <a:stCxn id="2402" idx="4"/>
            <a:endCxn id="2403"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406" name="Google Shape;2406;p105"/>
          <p:cNvCxnSpPr>
            <a:stCxn id="2402" idx="4"/>
            <a:endCxn id="2404"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407" name="Google Shape;2407;p105"/>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408" name="Google Shape;2408;p105"/>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409" name="Google Shape;2409;p105"/>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2413"/>
        <p:cNvGrpSpPr/>
        <p:nvPr/>
      </p:nvGrpSpPr>
      <p:grpSpPr>
        <a:xfrm>
          <a:off x="0" y="0"/>
          <a:ext cx="0" cy="0"/>
          <a:chOff x="0" y="0"/>
          <a:chExt cx="0" cy="0"/>
        </a:xfrm>
      </p:grpSpPr>
      <p:grpSp>
        <p:nvGrpSpPr>
          <p:cNvPr id="2414" name="Google Shape;2414;p106"/>
          <p:cNvGrpSpPr/>
          <p:nvPr/>
        </p:nvGrpSpPr>
        <p:grpSpPr>
          <a:xfrm>
            <a:off x="1917150" y="112000"/>
            <a:ext cx="5309701" cy="1354225"/>
            <a:chOff x="1917150" y="3703800"/>
            <a:chExt cx="5309701" cy="1354225"/>
          </a:xfrm>
        </p:grpSpPr>
        <p:pic>
          <p:nvPicPr>
            <p:cNvPr id="2415" name="Google Shape;2415;p10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416" name="Google Shape;2416;p10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Let’s try counting how many trees can there be of this particular “shape”</a:t>
              </a:r>
              <a:endParaRPr sz="1400" b="0" i="0" u="none" strike="noStrike" cap="none">
                <a:solidFill>
                  <a:srgbClr val="000000"/>
                </a:solidFill>
                <a:latin typeface="Consolas"/>
                <a:ea typeface="Consolas"/>
                <a:cs typeface="Consolas"/>
                <a:sym typeface="Consolas"/>
              </a:endParaRPr>
            </a:p>
          </p:txBody>
        </p:sp>
        <p:sp>
          <p:nvSpPr>
            <p:cNvPr id="2417" name="Google Shape;2417;p10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418" name="Google Shape;2418;p106"/>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419" name="Google Shape;2419;p106"/>
          <p:cNvSpPr/>
          <p:nvPr/>
        </p:nvSpPr>
        <p:spPr>
          <a:xfrm>
            <a:off x="3015900" y="2754825"/>
            <a:ext cx="1257600" cy="8871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0</a:t>
            </a:r>
            <a:r>
              <a:rPr lang="en" sz="1200" b="1" i="0" u="none" strike="noStrike" cap="none">
                <a:solidFill>
                  <a:srgbClr val="6AA84F"/>
                </a:solidFill>
                <a:latin typeface="Consolas"/>
                <a:ea typeface="Consolas"/>
                <a:cs typeface="Consolas"/>
                <a:sym typeface="Consolas"/>
              </a:rPr>
              <a:t> node</a:t>
            </a:r>
            <a:endParaRPr sz="1200" b="1" i="0" u="none" strike="noStrike" cap="none">
              <a:solidFill>
                <a:srgbClr val="6AA84F"/>
              </a:solidFill>
              <a:latin typeface="Consolas"/>
              <a:ea typeface="Consolas"/>
              <a:cs typeface="Consolas"/>
              <a:sym typeface="Consolas"/>
            </a:endParaRPr>
          </a:p>
        </p:txBody>
      </p:sp>
      <p:sp>
        <p:nvSpPr>
          <p:cNvPr id="2420" name="Google Shape;2420;p106"/>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980000"/>
                </a:solidFill>
                <a:latin typeface="Consolas"/>
                <a:ea typeface="Consolas"/>
                <a:cs typeface="Consolas"/>
                <a:sym typeface="Consolas"/>
              </a:rPr>
              <a:t>3</a:t>
            </a:r>
            <a:r>
              <a:rPr lang="en" sz="1200" b="1" i="0" u="none" strike="noStrike" cap="none">
                <a:solidFill>
                  <a:srgbClr val="980000"/>
                </a:solidFill>
                <a:latin typeface="Consolas"/>
                <a:ea typeface="Consolas"/>
                <a:cs typeface="Consolas"/>
                <a:sym typeface="Consolas"/>
              </a:rPr>
              <a:t> nodes</a:t>
            </a:r>
            <a:endParaRPr sz="1200" b="1" i="0" u="none" strike="noStrike" cap="none">
              <a:solidFill>
                <a:srgbClr val="980000"/>
              </a:solidFill>
              <a:latin typeface="Consolas"/>
              <a:ea typeface="Consolas"/>
              <a:cs typeface="Consolas"/>
              <a:sym typeface="Consolas"/>
            </a:endParaRPr>
          </a:p>
        </p:txBody>
      </p:sp>
      <p:cxnSp>
        <p:nvCxnSpPr>
          <p:cNvPr id="2421" name="Google Shape;2421;p106"/>
          <p:cNvCxnSpPr>
            <a:stCxn id="2418" idx="4"/>
            <a:endCxn id="2419"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422" name="Google Shape;2422;p106"/>
          <p:cNvCxnSpPr>
            <a:stCxn id="2418" idx="4"/>
            <a:endCxn id="2420"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423" name="Google Shape;2423;p106"/>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424" name="Google Shape;2424;p106"/>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425" name="Google Shape;2425;p106"/>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2429"/>
        <p:cNvGrpSpPr/>
        <p:nvPr/>
      </p:nvGrpSpPr>
      <p:grpSpPr>
        <a:xfrm>
          <a:off x="0" y="0"/>
          <a:ext cx="0" cy="0"/>
          <a:chOff x="0" y="0"/>
          <a:chExt cx="0" cy="0"/>
        </a:xfrm>
      </p:grpSpPr>
      <p:grpSp>
        <p:nvGrpSpPr>
          <p:cNvPr id="2430" name="Google Shape;2430;p107"/>
          <p:cNvGrpSpPr/>
          <p:nvPr/>
        </p:nvGrpSpPr>
        <p:grpSpPr>
          <a:xfrm>
            <a:off x="1917150" y="112000"/>
            <a:ext cx="5309701" cy="1354225"/>
            <a:chOff x="1917150" y="3703800"/>
            <a:chExt cx="5309701" cy="1354225"/>
          </a:xfrm>
        </p:grpSpPr>
        <p:pic>
          <p:nvPicPr>
            <p:cNvPr id="2431" name="Google Shape;2431;p10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432" name="Google Shape;2432;p10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Use your permutations and combinations: </a:t>
              </a:r>
              <a:r>
                <a:rPr lang="en" sz="1400" b="0" i="0" u="none" strike="noStrike" cap="none">
                  <a:solidFill>
                    <a:srgbClr val="000000"/>
                  </a:solidFill>
                  <a:highlight>
                    <a:srgbClr val="00FF00"/>
                  </a:highlight>
                  <a:latin typeface="Consolas"/>
                  <a:ea typeface="Consolas"/>
                  <a:cs typeface="Consolas"/>
                  <a:sym typeface="Consolas"/>
                </a:rPr>
                <a:t>1</a:t>
              </a:r>
              <a:r>
                <a:rPr lang="en" sz="1400" b="0" i="0" u="none" strike="noStrike" cap="none">
                  <a:solidFill>
                    <a:srgbClr val="000000"/>
                  </a:solidFill>
                  <a:latin typeface="Consolas"/>
                  <a:ea typeface="Consolas"/>
                  <a:cs typeface="Consolas"/>
                  <a:sym typeface="Consolas"/>
                </a:rPr>
                <a:t> * </a:t>
              </a:r>
              <a:r>
                <a:rPr lang="en" sz="1400" b="0" i="0" u="none" strike="noStrike" cap="none">
                  <a:solidFill>
                    <a:srgbClr val="000000"/>
                  </a:solidFill>
                  <a:highlight>
                    <a:srgbClr val="FF0000"/>
                  </a:highlight>
                  <a:latin typeface="Consolas"/>
                  <a:ea typeface="Consolas"/>
                  <a:cs typeface="Consolas"/>
                  <a:sym typeface="Consolas"/>
                </a:rPr>
                <a:t>5</a:t>
              </a:r>
              <a:r>
                <a:rPr lang="en" sz="14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Consolas"/>
                <a:ea typeface="Consolas"/>
                <a:cs typeface="Consolas"/>
                <a:sym typeface="Consolas"/>
              </a:endParaRPr>
            </a:p>
          </p:txBody>
        </p:sp>
        <p:sp>
          <p:nvSpPr>
            <p:cNvPr id="2433" name="Google Shape;2433;p10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434" name="Google Shape;2434;p107"/>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435" name="Google Shape;2435;p107"/>
          <p:cNvSpPr/>
          <p:nvPr/>
        </p:nvSpPr>
        <p:spPr>
          <a:xfrm>
            <a:off x="3015900" y="2754825"/>
            <a:ext cx="1257600" cy="8871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0</a:t>
            </a:r>
            <a:r>
              <a:rPr lang="en" sz="1200" b="1" i="0" u="none" strike="noStrike" cap="none">
                <a:solidFill>
                  <a:srgbClr val="6AA84F"/>
                </a:solidFill>
                <a:latin typeface="Consolas"/>
                <a:ea typeface="Consolas"/>
                <a:cs typeface="Consolas"/>
                <a:sym typeface="Consolas"/>
              </a:rPr>
              <a:t> node</a:t>
            </a:r>
            <a:endParaRPr sz="1200" b="1" i="0" u="none" strike="noStrike" cap="none">
              <a:solidFill>
                <a:srgbClr val="6AA84F"/>
              </a:solidFill>
              <a:latin typeface="Consolas"/>
              <a:ea typeface="Consolas"/>
              <a:cs typeface="Consolas"/>
              <a:sym typeface="Consolas"/>
            </a:endParaRPr>
          </a:p>
        </p:txBody>
      </p:sp>
      <p:sp>
        <p:nvSpPr>
          <p:cNvPr id="2436" name="Google Shape;2436;p107"/>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980000"/>
                </a:solidFill>
                <a:latin typeface="Consolas"/>
                <a:ea typeface="Consolas"/>
                <a:cs typeface="Consolas"/>
                <a:sym typeface="Consolas"/>
              </a:rPr>
              <a:t>3</a:t>
            </a:r>
            <a:r>
              <a:rPr lang="en" sz="1200" b="1" i="0" u="none" strike="noStrike" cap="none">
                <a:solidFill>
                  <a:srgbClr val="980000"/>
                </a:solidFill>
                <a:latin typeface="Consolas"/>
                <a:ea typeface="Consolas"/>
                <a:cs typeface="Consolas"/>
                <a:sym typeface="Consolas"/>
              </a:rPr>
              <a:t> nodes</a:t>
            </a:r>
            <a:endParaRPr sz="1200" b="1" i="0" u="none" strike="noStrike" cap="none">
              <a:solidFill>
                <a:srgbClr val="980000"/>
              </a:solidFill>
              <a:latin typeface="Consolas"/>
              <a:ea typeface="Consolas"/>
              <a:cs typeface="Consolas"/>
              <a:sym typeface="Consolas"/>
            </a:endParaRPr>
          </a:p>
        </p:txBody>
      </p:sp>
      <p:cxnSp>
        <p:nvCxnSpPr>
          <p:cNvPr id="2437" name="Google Shape;2437;p107"/>
          <p:cNvCxnSpPr>
            <a:stCxn id="2434" idx="4"/>
            <a:endCxn id="2435"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438" name="Google Shape;2438;p107"/>
          <p:cNvCxnSpPr>
            <a:stCxn id="2434" idx="4"/>
            <a:endCxn id="2436"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439" name="Google Shape;2439;p107"/>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440" name="Google Shape;2440;p107"/>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441" name="Google Shape;2441;p107"/>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6AA84F"/>
                          </a:solidFill>
                        </a:rPr>
                        <a:t>0</a:t>
                      </a:r>
                      <a:endParaRPr sz="1400" b="1" u="none" strike="noStrike" cap="none">
                        <a:solidFill>
                          <a:srgbClr val="6AA84F"/>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highlight>
                            <a:srgbClr val="00FF00"/>
                          </a:highlight>
                        </a:rPr>
                        <a:t>1</a:t>
                      </a:r>
                      <a:endParaRPr sz="1400" u="none" strike="noStrike" cap="none">
                        <a:highlight>
                          <a:srgbClr val="00FF00"/>
                        </a:highlight>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980000"/>
                          </a:solidFill>
                        </a:rPr>
                        <a:t>3</a:t>
                      </a:r>
                      <a:endParaRPr sz="1400" u="none" strike="noStrike" cap="none">
                        <a:solidFill>
                          <a:srgbClr val="980000"/>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highlight>
                            <a:srgbClr val="FF0000"/>
                          </a:highlight>
                        </a:rPr>
                        <a:t>5</a:t>
                      </a:r>
                      <a:endParaRPr sz="1400" u="none" strike="noStrike" cap="none">
                        <a:highlight>
                          <a:srgbClr val="FF0000"/>
                        </a:highlight>
                      </a:endParaRPr>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2445"/>
        <p:cNvGrpSpPr/>
        <p:nvPr/>
      </p:nvGrpSpPr>
      <p:grpSpPr>
        <a:xfrm>
          <a:off x="0" y="0"/>
          <a:ext cx="0" cy="0"/>
          <a:chOff x="0" y="0"/>
          <a:chExt cx="0" cy="0"/>
        </a:xfrm>
      </p:grpSpPr>
      <p:grpSp>
        <p:nvGrpSpPr>
          <p:cNvPr id="2446" name="Google Shape;2446;p108"/>
          <p:cNvGrpSpPr/>
          <p:nvPr/>
        </p:nvGrpSpPr>
        <p:grpSpPr>
          <a:xfrm>
            <a:off x="1917150" y="112000"/>
            <a:ext cx="5309701" cy="1354225"/>
            <a:chOff x="1917150" y="3703800"/>
            <a:chExt cx="5309701" cy="1354225"/>
          </a:xfrm>
        </p:grpSpPr>
        <p:pic>
          <p:nvPicPr>
            <p:cNvPr id="2447" name="Google Shape;2447;p10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448" name="Google Shape;2448;p10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 total, there can be 0 &amp; 3, 1 &amp; 2, 2 &amp; 1, 3 &amp; 0 nodes in the left &amp; right subtree respectively.</a:t>
              </a:r>
              <a:endParaRPr sz="1400" b="0" i="0" u="none" strike="noStrike" cap="none">
                <a:solidFill>
                  <a:srgbClr val="00000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Let’s add this all up!</a:t>
              </a:r>
              <a:endParaRPr sz="1400" b="0" i="0" u="none" strike="noStrike" cap="none">
                <a:solidFill>
                  <a:srgbClr val="000000"/>
                </a:solidFill>
                <a:latin typeface="Consolas"/>
                <a:ea typeface="Consolas"/>
                <a:cs typeface="Consolas"/>
                <a:sym typeface="Consolas"/>
              </a:endParaRPr>
            </a:p>
          </p:txBody>
        </p:sp>
        <p:sp>
          <p:nvSpPr>
            <p:cNvPr id="2449" name="Google Shape;2449;p10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450" name="Google Shape;2450;p108"/>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451" name="Google Shape;2451;p108"/>
          <p:cNvSpPr/>
          <p:nvPr/>
        </p:nvSpPr>
        <p:spPr>
          <a:xfrm>
            <a:off x="3015900" y="2754825"/>
            <a:ext cx="1257600" cy="14787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x</a:t>
            </a:r>
            <a:r>
              <a:rPr lang="en" sz="1200" b="1" i="0" u="none" strike="noStrike" cap="none">
                <a:solidFill>
                  <a:srgbClr val="6AA84F"/>
                </a:solidFill>
                <a:latin typeface="Consolas"/>
                <a:ea typeface="Consolas"/>
                <a:cs typeface="Consolas"/>
                <a:sym typeface="Consolas"/>
              </a:rPr>
              <a:t> nodes</a:t>
            </a:r>
            <a:endParaRPr sz="1200" b="1" i="0" u="none" strike="noStrike" cap="none">
              <a:solidFill>
                <a:srgbClr val="6AA84F"/>
              </a:solidFill>
              <a:latin typeface="Consolas"/>
              <a:ea typeface="Consolas"/>
              <a:cs typeface="Consolas"/>
              <a:sym typeface="Consolas"/>
            </a:endParaRPr>
          </a:p>
        </p:txBody>
      </p:sp>
      <p:sp>
        <p:nvSpPr>
          <p:cNvPr id="2452" name="Google Shape;2452;p108"/>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980000"/>
                </a:solidFill>
                <a:latin typeface="Consolas"/>
                <a:ea typeface="Consolas"/>
                <a:cs typeface="Consolas"/>
                <a:sym typeface="Consolas"/>
              </a:rPr>
              <a:t>y</a:t>
            </a:r>
            <a:r>
              <a:rPr lang="en" sz="1200" b="1" i="0" u="none" strike="noStrike" cap="none">
                <a:solidFill>
                  <a:srgbClr val="980000"/>
                </a:solidFill>
                <a:latin typeface="Consolas"/>
                <a:ea typeface="Consolas"/>
                <a:cs typeface="Consolas"/>
                <a:sym typeface="Consolas"/>
              </a:rPr>
              <a:t> nodes</a:t>
            </a:r>
            <a:endParaRPr sz="1200" b="1" i="0" u="none" strike="noStrike" cap="none">
              <a:solidFill>
                <a:srgbClr val="980000"/>
              </a:solidFill>
              <a:latin typeface="Consolas"/>
              <a:ea typeface="Consolas"/>
              <a:cs typeface="Consolas"/>
              <a:sym typeface="Consolas"/>
            </a:endParaRPr>
          </a:p>
        </p:txBody>
      </p:sp>
      <p:cxnSp>
        <p:nvCxnSpPr>
          <p:cNvPr id="2453" name="Google Shape;2453;p108"/>
          <p:cNvCxnSpPr>
            <a:stCxn id="2450" idx="4"/>
            <a:endCxn id="2451"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454" name="Google Shape;2454;p108"/>
          <p:cNvCxnSpPr>
            <a:stCxn id="2450" idx="4"/>
            <a:endCxn id="2452"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455" name="Google Shape;2455;p108"/>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456" name="Google Shape;2456;p108"/>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457" name="Google Shape;2457;p108"/>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2461"/>
        <p:cNvGrpSpPr/>
        <p:nvPr/>
      </p:nvGrpSpPr>
      <p:grpSpPr>
        <a:xfrm>
          <a:off x="0" y="0"/>
          <a:ext cx="0" cy="0"/>
          <a:chOff x="0" y="0"/>
          <a:chExt cx="0" cy="0"/>
        </a:xfrm>
      </p:grpSpPr>
      <p:grpSp>
        <p:nvGrpSpPr>
          <p:cNvPr id="2462" name="Google Shape;2462;p109"/>
          <p:cNvGrpSpPr/>
          <p:nvPr/>
        </p:nvGrpSpPr>
        <p:grpSpPr>
          <a:xfrm>
            <a:off x="1917150" y="112000"/>
            <a:ext cx="5309701" cy="1354225"/>
            <a:chOff x="1917150" y="3703800"/>
            <a:chExt cx="5309701" cy="1354225"/>
          </a:xfrm>
        </p:grpSpPr>
        <p:pic>
          <p:nvPicPr>
            <p:cNvPr id="2463" name="Google Shape;2463;p10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464" name="Google Shape;2464;p10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a:r>
              <a:r>
                <a:rPr lang="en" sz="1400" b="0" i="0" u="none" strike="noStrike" cap="none">
                  <a:solidFill>
                    <a:srgbClr val="000000"/>
                  </a:solidFill>
                  <a:highlight>
                    <a:srgbClr val="00FF00"/>
                  </a:highlight>
                  <a:latin typeface="Consolas"/>
                  <a:ea typeface="Consolas"/>
                  <a:cs typeface="Consolas"/>
                  <a:sym typeface="Consolas"/>
                </a:rPr>
                <a:t>1</a:t>
              </a:r>
              <a:r>
                <a:rPr lang="en" sz="1400" b="0" i="0" u="none" strike="noStrike" cap="none">
                  <a:solidFill>
                    <a:srgbClr val="000000"/>
                  </a:solidFill>
                  <a:latin typeface="Consolas"/>
                  <a:ea typeface="Consolas"/>
                  <a:cs typeface="Consolas"/>
                  <a:sym typeface="Consolas"/>
                </a:rPr>
                <a:t> * </a:t>
              </a:r>
              <a:r>
                <a:rPr lang="en" sz="1400" b="0" i="0" u="none" strike="noStrike" cap="none">
                  <a:solidFill>
                    <a:srgbClr val="000000"/>
                  </a:solidFill>
                  <a:highlight>
                    <a:srgbClr val="FF0000"/>
                  </a:highlight>
                  <a:latin typeface="Consolas"/>
                  <a:ea typeface="Consolas"/>
                  <a:cs typeface="Consolas"/>
                  <a:sym typeface="Consolas"/>
                </a:rPr>
                <a:t>5</a:t>
              </a:r>
              <a:r>
                <a:rPr lang="en" sz="14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Consolas"/>
                <a:ea typeface="Consolas"/>
                <a:cs typeface="Consolas"/>
                <a:sym typeface="Consolas"/>
              </a:endParaRPr>
            </a:p>
          </p:txBody>
        </p:sp>
        <p:sp>
          <p:nvSpPr>
            <p:cNvPr id="2465" name="Google Shape;2465;p109"/>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466" name="Google Shape;2466;p109"/>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467" name="Google Shape;2467;p109"/>
          <p:cNvSpPr/>
          <p:nvPr/>
        </p:nvSpPr>
        <p:spPr>
          <a:xfrm>
            <a:off x="3015900" y="2754825"/>
            <a:ext cx="1257600" cy="8871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0</a:t>
            </a:r>
            <a:r>
              <a:rPr lang="en" sz="1200" b="1" i="0" u="none" strike="noStrike" cap="none">
                <a:solidFill>
                  <a:srgbClr val="6AA84F"/>
                </a:solidFill>
                <a:latin typeface="Consolas"/>
                <a:ea typeface="Consolas"/>
                <a:cs typeface="Consolas"/>
                <a:sym typeface="Consolas"/>
              </a:rPr>
              <a:t> node </a:t>
            </a:r>
            <a:endParaRPr sz="1200" b="1" i="0" u="none" strike="noStrike" cap="none">
              <a:solidFill>
                <a:srgbClr val="6AA84F"/>
              </a:solidFill>
              <a:latin typeface="Consolas"/>
              <a:ea typeface="Consolas"/>
              <a:cs typeface="Consolas"/>
              <a:sym typeface="Consolas"/>
            </a:endParaRPr>
          </a:p>
        </p:txBody>
      </p:sp>
      <p:sp>
        <p:nvSpPr>
          <p:cNvPr id="2468" name="Google Shape;2468;p109"/>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980000"/>
                </a:solidFill>
                <a:latin typeface="Consolas"/>
                <a:ea typeface="Consolas"/>
                <a:cs typeface="Consolas"/>
                <a:sym typeface="Consolas"/>
              </a:rPr>
              <a:t>3</a:t>
            </a:r>
            <a:r>
              <a:rPr lang="en" sz="1200" b="1" i="0" u="none" strike="noStrike" cap="none">
                <a:solidFill>
                  <a:srgbClr val="980000"/>
                </a:solidFill>
                <a:latin typeface="Consolas"/>
                <a:ea typeface="Consolas"/>
                <a:cs typeface="Consolas"/>
                <a:sym typeface="Consolas"/>
              </a:rPr>
              <a:t> nodes</a:t>
            </a:r>
            <a:endParaRPr sz="1200" b="1" i="0" u="none" strike="noStrike" cap="none">
              <a:solidFill>
                <a:srgbClr val="980000"/>
              </a:solidFill>
              <a:latin typeface="Consolas"/>
              <a:ea typeface="Consolas"/>
              <a:cs typeface="Consolas"/>
              <a:sym typeface="Consolas"/>
            </a:endParaRPr>
          </a:p>
        </p:txBody>
      </p:sp>
      <p:cxnSp>
        <p:nvCxnSpPr>
          <p:cNvPr id="2469" name="Google Shape;2469;p109"/>
          <p:cNvCxnSpPr>
            <a:stCxn id="2466" idx="4"/>
            <a:endCxn id="2467"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470" name="Google Shape;2470;p109"/>
          <p:cNvCxnSpPr>
            <a:stCxn id="2466" idx="4"/>
            <a:endCxn id="2468"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471" name="Google Shape;2471;p109"/>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472" name="Google Shape;2472;p109"/>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473" name="Google Shape;2473;p109"/>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6AA84F"/>
                          </a:solidFill>
                        </a:rPr>
                        <a:t>0</a:t>
                      </a:r>
                      <a:endParaRPr sz="1400" b="1" u="none" strike="noStrike" cap="none">
                        <a:solidFill>
                          <a:srgbClr val="6AA84F"/>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highlight>
                            <a:srgbClr val="00FF00"/>
                          </a:highlight>
                        </a:rPr>
                        <a:t>1</a:t>
                      </a:r>
                      <a:endParaRPr sz="1400" u="none" strike="noStrike" cap="none">
                        <a:highlight>
                          <a:srgbClr val="00FF00"/>
                        </a:highlight>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980000"/>
                          </a:solidFill>
                        </a:rPr>
                        <a:t>3</a:t>
                      </a:r>
                      <a:endParaRPr sz="1400" u="none" strike="noStrike" cap="none">
                        <a:solidFill>
                          <a:srgbClr val="980000"/>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highlight>
                            <a:srgbClr val="FF0000"/>
                          </a:highlight>
                        </a:rPr>
                        <a:t>5</a:t>
                      </a:r>
                      <a:endParaRPr sz="1400" u="none" strike="noStrike" cap="none">
                        <a:highlight>
                          <a:srgbClr val="FF0000"/>
                        </a:highlight>
                      </a:endParaRPr>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0" name="Google Shape;340;p11"/>
          <p:cNvGrpSpPr/>
          <p:nvPr/>
        </p:nvGrpSpPr>
        <p:grpSpPr>
          <a:xfrm>
            <a:off x="3925152" y="1844154"/>
            <a:ext cx="646894" cy="323447"/>
            <a:chOff x="3655200" y="2045175"/>
            <a:chExt cx="916800" cy="458400"/>
          </a:xfrm>
        </p:grpSpPr>
        <p:sp>
          <p:nvSpPr>
            <p:cNvPr id="341" name="Google Shape;341;p11"/>
            <p:cNvSpPr/>
            <p:nvPr/>
          </p:nvSpPr>
          <p:spPr>
            <a:xfrm>
              <a:off x="3655200" y="2045175"/>
              <a:ext cx="458400" cy="458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342" name="Google Shape;342;p11"/>
            <p:cNvSpPr/>
            <p:nvPr/>
          </p:nvSpPr>
          <p:spPr>
            <a:xfrm>
              <a:off x="4113600" y="2045175"/>
              <a:ext cx="458400" cy="458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14</a:t>
              </a:r>
              <a:endParaRPr sz="1400" b="0" i="0" u="none" strike="noStrike" cap="none">
                <a:solidFill>
                  <a:srgbClr val="595959"/>
                </a:solidFill>
                <a:latin typeface="Consolas"/>
                <a:ea typeface="Consolas"/>
                <a:cs typeface="Consolas"/>
                <a:sym typeface="Consolas"/>
              </a:endParaRPr>
            </a:p>
          </p:txBody>
        </p:sp>
      </p:grpSp>
      <p:sp>
        <p:nvSpPr>
          <p:cNvPr id="343" name="Google Shape;343;p11"/>
          <p:cNvSpPr/>
          <p:nvPr/>
        </p:nvSpPr>
        <p:spPr>
          <a:xfrm>
            <a:off x="4895452" y="1844154"/>
            <a:ext cx="323400" cy="323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344" name="Google Shape;344;p11"/>
          <p:cNvSpPr/>
          <p:nvPr/>
        </p:nvSpPr>
        <p:spPr>
          <a:xfrm>
            <a:off x="5218899" y="1844154"/>
            <a:ext cx="323400" cy="323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22</a:t>
            </a:r>
            <a:endParaRPr sz="1400" b="0" i="0" u="none" strike="noStrike" cap="none">
              <a:solidFill>
                <a:srgbClr val="B7B7B7"/>
              </a:solidFill>
              <a:latin typeface="Consolas"/>
              <a:ea typeface="Consolas"/>
              <a:cs typeface="Consolas"/>
              <a:sym typeface="Consolas"/>
            </a:endParaRPr>
          </a:p>
        </p:txBody>
      </p:sp>
      <p:grpSp>
        <p:nvGrpSpPr>
          <p:cNvPr id="345" name="Google Shape;345;p11"/>
          <p:cNvGrpSpPr/>
          <p:nvPr/>
        </p:nvGrpSpPr>
        <p:grpSpPr>
          <a:xfrm>
            <a:off x="2954852" y="1844154"/>
            <a:ext cx="646894" cy="323447"/>
            <a:chOff x="3655200" y="2045175"/>
            <a:chExt cx="916800" cy="458400"/>
          </a:xfrm>
        </p:grpSpPr>
        <p:sp>
          <p:nvSpPr>
            <p:cNvPr id="346" name="Google Shape;346;p11"/>
            <p:cNvSpPr/>
            <p:nvPr/>
          </p:nvSpPr>
          <p:spPr>
            <a:xfrm>
              <a:off x="36552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347" name="Google Shape;347;p11"/>
            <p:cNvSpPr/>
            <p:nvPr/>
          </p:nvSpPr>
          <p:spPr>
            <a:xfrm>
              <a:off x="4113600" y="2045175"/>
              <a:ext cx="458400" cy="458400"/>
            </a:xfrm>
            <a:prstGeom prst="rect">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348" name="Google Shape;348;p11"/>
          <p:cNvSpPr/>
          <p:nvPr/>
        </p:nvSpPr>
        <p:spPr>
          <a:xfrm>
            <a:off x="3601749" y="1844179"/>
            <a:ext cx="323400" cy="323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349" name="Google Shape;349;p11"/>
          <p:cNvSpPr/>
          <p:nvPr/>
        </p:nvSpPr>
        <p:spPr>
          <a:xfrm>
            <a:off x="5542349" y="1844179"/>
            <a:ext cx="323400" cy="323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35</a:t>
            </a:r>
            <a:endParaRPr sz="1400" b="0" i="0" u="none" strike="noStrike" cap="none">
              <a:solidFill>
                <a:srgbClr val="B7B7B7"/>
              </a:solidFill>
              <a:latin typeface="Consolas"/>
              <a:ea typeface="Consolas"/>
              <a:cs typeface="Consolas"/>
              <a:sym typeface="Consolas"/>
            </a:endParaRPr>
          </a:p>
        </p:txBody>
      </p:sp>
      <p:sp>
        <p:nvSpPr>
          <p:cNvPr id="350" name="Google Shape;350;p11"/>
          <p:cNvSpPr/>
          <p:nvPr/>
        </p:nvSpPr>
        <p:spPr>
          <a:xfrm>
            <a:off x="4572049" y="1844179"/>
            <a:ext cx="323400" cy="323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grpSp>
        <p:nvGrpSpPr>
          <p:cNvPr id="351" name="Google Shape;351;p11"/>
          <p:cNvGrpSpPr/>
          <p:nvPr/>
        </p:nvGrpSpPr>
        <p:grpSpPr>
          <a:xfrm>
            <a:off x="5865752" y="1844154"/>
            <a:ext cx="646894" cy="323447"/>
            <a:chOff x="3655200" y="2045175"/>
            <a:chExt cx="916800" cy="458400"/>
          </a:xfrm>
        </p:grpSpPr>
        <p:sp>
          <p:nvSpPr>
            <p:cNvPr id="352" name="Google Shape;352;p11"/>
            <p:cNvSpPr/>
            <p:nvPr/>
          </p:nvSpPr>
          <p:spPr>
            <a:xfrm>
              <a:off x="3655200" y="2045175"/>
              <a:ext cx="458400" cy="458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B7B7B7"/>
                  </a:solidFill>
                  <a:latin typeface="Consolas"/>
                  <a:ea typeface="Consolas"/>
                  <a:cs typeface="Consolas"/>
                  <a:sym typeface="Consolas"/>
                </a:rPr>
                <a:t>32</a:t>
              </a:r>
              <a:endParaRPr sz="1400" b="0" i="0" u="none" strike="noStrike" cap="none">
                <a:solidFill>
                  <a:srgbClr val="B7B7B7"/>
                </a:solidFill>
                <a:latin typeface="Consolas"/>
                <a:ea typeface="Consolas"/>
                <a:cs typeface="Consolas"/>
                <a:sym typeface="Consolas"/>
              </a:endParaRPr>
            </a:p>
          </p:txBody>
        </p:sp>
        <p:sp>
          <p:nvSpPr>
            <p:cNvPr id="353" name="Google Shape;353;p11"/>
            <p:cNvSpPr/>
            <p:nvPr/>
          </p:nvSpPr>
          <p:spPr>
            <a:xfrm>
              <a:off x="4113600" y="2045175"/>
              <a:ext cx="458400" cy="458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40</a:t>
              </a:r>
              <a:endParaRPr sz="1400" b="0" i="0" u="none" strike="noStrike" cap="none">
                <a:solidFill>
                  <a:srgbClr val="B7B7B7"/>
                </a:solidFill>
                <a:latin typeface="Consolas"/>
                <a:ea typeface="Consolas"/>
                <a:cs typeface="Consolas"/>
                <a:sym typeface="Consolas"/>
              </a:endParaRPr>
            </a:p>
          </p:txBody>
        </p:sp>
      </p:grpSp>
      <p:sp>
        <p:nvSpPr>
          <p:cNvPr id="354" name="Google Shape;354;p11"/>
          <p:cNvSpPr/>
          <p:nvPr/>
        </p:nvSpPr>
        <p:spPr>
          <a:xfrm>
            <a:off x="2631402" y="1844154"/>
            <a:ext cx="323400" cy="323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grpSp>
        <p:nvGrpSpPr>
          <p:cNvPr id="355" name="Google Shape;355;p11"/>
          <p:cNvGrpSpPr/>
          <p:nvPr/>
        </p:nvGrpSpPr>
        <p:grpSpPr>
          <a:xfrm>
            <a:off x="1917175" y="91225"/>
            <a:ext cx="5309701" cy="1354225"/>
            <a:chOff x="1917150" y="3703800"/>
            <a:chExt cx="5309701" cy="1354225"/>
          </a:xfrm>
        </p:grpSpPr>
        <p:pic>
          <p:nvPicPr>
            <p:cNvPr id="356" name="Google Shape;356;p1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57" name="Google Shape;357;p1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Partitioning…</a:t>
              </a:r>
              <a:endParaRPr sz="1000" b="0" i="0" u="none" strike="noStrike" cap="none">
                <a:solidFill>
                  <a:srgbClr val="000000"/>
                </a:solidFill>
                <a:latin typeface="Consolas"/>
                <a:ea typeface="Consolas"/>
                <a:cs typeface="Consolas"/>
                <a:sym typeface="Consolas"/>
              </a:endParaRPr>
            </a:p>
          </p:txBody>
        </p:sp>
        <p:sp>
          <p:nvSpPr>
            <p:cNvPr id="358" name="Google Shape;358;p11"/>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select(4)</a:t>
              </a:r>
              <a:endParaRPr sz="1400" b="0" i="0" u="none" strike="noStrike" cap="none">
                <a:solidFill>
                  <a:srgbClr val="000000"/>
                </a:solidFill>
                <a:latin typeface="Consolas"/>
                <a:ea typeface="Consolas"/>
                <a:cs typeface="Consolas"/>
                <a:sym typeface="Consolas"/>
              </a:endParaRPr>
            </a:p>
          </p:txBody>
        </p:sp>
      </p:grpSp>
      <p:grpSp>
        <p:nvGrpSpPr>
          <p:cNvPr id="359" name="Google Shape;359;p11"/>
          <p:cNvGrpSpPr/>
          <p:nvPr/>
        </p:nvGrpSpPr>
        <p:grpSpPr>
          <a:xfrm>
            <a:off x="2631402" y="2216204"/>
            <a:ext cx="646894" cy="323447"/>
            <a:chOff x="3655200" y="2045175"/>
            <a:chExt cx="916800" cy="458400"/>
          </a:xfrm>
        </p:grpSpPr>
        <p:sp>
          <p:nvSpPr>
            <p:cNvPr id="360" name="Google Shape;360;p11"/>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361" name="Google Shape;361;p11"/>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grpSp>
      <p:sp>
        <p:nvSpPr>
          <p:cNvPr id="362" name="Google Shape;362;p11"/>
          <p:cNvSpPr/>
          <p:nvPr/>
        </p:nvSpPr>
        <p:spPr>
          <a:xfrm>
            <a:off x="32782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a:t>
            </a:r>
            <a:endParaRPr sz="1400" b="0" i="0" u="none" strike="noStrike" cap="none">
              <a:solidFill>
                <a:srgbClr val="595959"/>
              </a:solidFill>
              <a:latin typeface="Consolas"/>
              <a:ea typeface="Consolas"/>
              <a:cs typeface="Consolas"/>
              <a:sym typeface="Consolas"/>
            </a:endParaRPr>
          </a:p>
        </p:txBody>
      </p:sp>
      <p:grpSp>
        <p:nvGrpSpPr>
          <p:cNvPr id="363" name="Google Shape;363;p11"/>
          <p:cNvGrpSpPr/>
          <p:nvPr/>
        </p:nvGrpSpPr>
        <p:grpSpPr>
          <a:xfrm>
            <a:off x="3601702" y="2216204"/>
            <a:ext cx="646894" cy="323447"/>
            <a:chOff x="3655200" y="2045175"/>
            <a:chExt cx="916800" cy="458400"/>
          </a:xfrm>
        </p:grpSpPr>
        <p:sp>
          <p:nvSpPr>
            <p:cNvPr id="364" name="Google Shape;364;p11"/>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365" name="Google Shape;365;p11"/>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366" name="Google Shape;366;p11"/>
          <p:cNvSpPr/>
          <p:nvPr/>
        </p:nvSpPr>
        <p:spPr>
          <a:xfrm>
            <a:off x="42485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grpSp>
        <p:nvGrpSpPr>
          <p:cNvPr id="367" name="Google Shape;367;p11"/>
          <p:cNvGrpSpPr/>
          <p:nvPr/>
        </p:nvGrpSpPr>
        <p:grpSpPr>
          <a:xfrm>
            <a:off x="4572002" y="2216204"/>
            <a:ext cx="646894" cy="323447"/>
            <a:chOff x="3655200" y="2045175"/>
            <a:chExt cx="916800" cy="458400"/>
          </a:xfrm>
        </p:grpSpPr>
        <p:sp>
          <p:nvSpPr>
            <p:cNvPr id="368" name="Google Shape;368;p11"/>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369" name="Google Shape;369;p11"/>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sp>
        <p:nvSpPr>
          <p:cNvPr id="370" name="Google Shape;370;p11"/>
          <p:cNvSpPr/>
          <p:nvPr/>
        </p:nvSpPr>
        <p:spPr>
          <a:xfrm>
            <a:off x="52188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9</a:t>
            </a:r>
            <a:endParaRPr sz="1400" b="0" i="0" u="none" strike="noStrike" cap="none">
              <a:solidFill>
                <a:srgbClr val="B7B7B7"/>
              </a:solidFill>
              <a:latin typeface="Consolas"/>
              <a:ea typeface="Consolas"/>
              <a:cs typeface="Consolas"/>
              <a:sym typeface="Consolas"/>
            </a:endParaRPr>
          </a:p>
        </p:txBody>
      </p:sp>
      <p:grpSp>
        <p:nvGrpSpPr>
          <p:cNvPr id="371" name="Google Shape;371;p11"/>
          <p:cNvGrpSpPr/>
          <p:nvPr/>
        </p:nvGrpSpPr>
        <p:grpSpPr>
          <a:xfrm>
            <a:off x="5542302" y="2216204"/>
            <a:ext cx="646894" cy="323447"/>
            <a:chOff x="3655200" y="2045175"/>
            <a:chExt cx="916800" cy="458400"/>
          </a:xfrm>
        </p:grpSpPr>
        <p:sp>
          <p:nvSpPr>
            <p:cNvPr id="372" name="Google Shape;372;p11"/>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B7B7B7"/>
                  </a:solidFill>
                  <a:latin typeface="Consolas"/>
                  <a:ea typeface="Consolas"/>
                  <a:cs typeface="Consolas"/>
                  <a:sym typeface="Consolas"/>
                </a:rPr>
                <a:t>10</a:t>
              </a:r>
              <a:endParaRPr sz="1400" b="0" i="0" u="none" strike="noStrike" cap="none">
                <a:solidFill>
                  <a:srgbClr val="B7B7B7"/>
                </a:solidFill>
                <a:latin typeface="Consolas"/>
                <a:ea typeface="Consolas"/>
                <a:cs typeface="Consolas"/>
                <a:sym typeface="Consolas"/>
              </a:endParaRPr>
            </a:p>
          </p:txBody>
        </p:sp>
        <p:sp>
          <p:nvSpPr>
            <p:cNvPr id="373" name="Google Shape;373;p11"/>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11</a:t>
              </a:r>
              <a:endParaRPr sz="1400" b="0" i="0" u="none" strike="noStrike" cap="none">
                <a:solidFill>
                  <a:srgbClr val="B7B7B7"/>
                </a:solidFill>
                <a:latin typeface="Consolas"/>
                <a:ea typeface="Consolas"/>
                <a:cs typeface="Consolas"/>
                <a:sym typeface="Consolas"/>
              </a:endParaRPr>
            </a:p>
          </p:txBody>
        </p:sp>
      </p:grpSp>
      <p:sp>
        <p:nvSpPr>
          <p:cNvPr id="374" name="Google Shape;374;p11"/>
          <p:cNvSpPr/>
          <p:nvPr/>
        </p:nvSpPr>
        <p:spPr>
          <a:xfrm>
            <a:off x="61891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12</a:t>
            </a:r>
            <a:endParaRPr sz="1400" b="0" i="0" u="none" strike="noStrike" cap="none">
              <a:solidFill>
                <a:srgbClr val="B7B7B7"/>
              </a:solidFill>
              <a:latin typeface="Consolas"/>
              <a:ea typeface="Consolas"/>
              <a:cs typeface="Consolas"/>
              <a:sym typeface="Consolas"/>
            </a:endParaRPr>
          </a:p>
        </p:txBody>
      </p:sp>
      <p:sp>
        <p:nvSpPr>
          <p:cNvPr id="375" name="Google Shape;375;p11"/>
          <p:cNvSpPr txBox="1"/>
          <p:nvPr/>
        </p:nvSpPr>
        <p:spPr>
          <a:xfrm>
            <a:off x="1929070" y="2173481"/>
            <a:ext cx="8835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Index:</a:t>
            </a:r>
            <a:endParaRPr sz="1400" b="0" i="0" u="none" strike="noStrike" cap="none">
              <a:solidFill>
                <a:srgbClr val="000000"/>
              </a:solidFill>
              <a:latin typeface="Arial"/>
              <a:ea typeface="Arial"/>
              <a:cs typeface="Arial"/>
              <a:sym typeface="Arial"/>
            </a:endParaRPr>
          </a:p>
        </p:txBody>
      </p:sp>
      <p:sp>
        <p:nvSpPr>
          <p:cNvPr id="376" name="Google Shape;376;p11"/>
          <p:cNvSpPr/>
          <p:nvPr/>
        </p:nvSpPr>
        <p:spPr>
          <a:xfrm>
            <a:off x="4895499" y="1844179"/>
            <a:ext cx="323400" cy="323400"/>
          </a:xfrm>
          <a:prstGeom prst="rect">
            <a:avLst/>
          </a:prstGeom>
          <a:solidFill>
            <a:srgbClr val="C9DAF8"/>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Consolas"/>
                <a:ea typeface="Consolas"/>
                <a:cs typeface="Consolas"/>
                <a:sym typeface="Consolas"/>
              </a:rPr>
              <a:t>8</a:t>
            </a:r>
            <a:endParaRPr sz="1400" b="0" i="0" u="none" strike="noStrike" cap="none">
              <a:solidFill>
                <a:srgbClr val="666666"/>
              </a:solidFill>
              <a:latin typeface="Consolas"/>
              <a:ea typeface="Consolas"/>
              <a:cs typeface="Consolas"/>
              <a:sym typeface="Consola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2477"/>
        <p:cNvGrpSpPr/>
        <p:nvPr/>
      </p:nvGrpSpPr>
      <p:grpSpPr>
        <a:xfrm>
          <a:off x="0" y="0"/>
          <a:ext cx="0" cy="0"/>
          <a:chOff x="0" y="0"/>
          <a:chExt cx="0" cy="0"/>
        </a:xfrm>
      </p:grpSpPr>
      <p:grpSp>
        <p:nvGrpSpPr>
          <p:cNvPr id="2478" name="Google Shape;2478;p110"/>
          <p:cNvGrpSpPr/>
          <p:nvPr/>
        </p:nvGrpSpPr>
        <p:grpSpPr>
          <a:xfrm>
            <a:off x="1917150" y="112000"/>
            <a:ext cx="5309701" cy="1354225"/>
            <a:chOff x="1917150" y="3703800"/>
            <a:chExt cx="5309701" cy="1354225"/>
          </a:xfrm>
        </p:grpSpPr>
        <p:pic>
          <p:nvPicPr>
            <p:cNvPr id="2479" name="Google Shape;2479;p11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480" name="Google Shape;2480;p11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(1 * 5) + (</a:t>
              </a:r>
              <a:r>
                <a:rPr lang="en" sz="1400" b="0" i="0" u="none" strike="noStrike" cap="none">
                  <a:solidFill>
                    <a:srgbClr val="000000"/>
                  </a:solidFill>
                  <a:highlight>
                    <a:srgbClr val="00FF00"/>
                  </a:highlight>
                  <a:latin typeface="Consolas"/>
                  <a:ea typeface="Consolas"/>
                  <a:cs typeface="Consolas"/>
                  <a:sym typeface="Consolas"/>
                </a:rPr>
                <a:t>1</a:t>
              </a:r>
              <a:r>
                <a:rPr lang="en" sz="1400" b="0" i="0" u="none" strike="noStrike" cap="none">
                  <a:solidFill>
                    <a:srgbClr val="000000"/>
                  </a:solidFill>
                  <a:latin typeface="Consolas"/>
                  <a:ea typeface="Consolas"/>
                  <a:cs typeface="Consolas"/>
                  <a:sym typeface="Consolas"/>
                </a:rPr>
                <a:t> * </a:t>
              </a:r>
              <a:r>
                <a:rPr lang="en" sz="1400" b="0" i="0" u="none" strike="noStrike" cap="none">
                  <a:solidFill>
                    <a:srgbClr val="000000"/>
                  </a:solidFill>
                  <a:highlight>
                    <a:srgbClr val="FF0000"/>
                  </a:highlight>
                  <a:latin typeface="Consolas"/>
                  <a:ea typeface="Consolas"/>
                  <a:cs typeface="Consolas"/>
                  <a:sym typeface="Consolas"/>
                </a:rPr>
                <a:t>2</a:t>
              </a:r>
              <a:r>
                <a:rPr lang="en" sz="1400" b="0" i="0" u="none" strike="noStrike" cap="none">
                  <a:solidFill>
                    <a:schemeClr val="dk1"/>
                  </a:solidFill>
                  <a:latin typeface="Consolas"/>
                  <a:ea typeface="Consolas"/>
                  <a:cs typeface="Consolas"/>
                  <a:sym typeface="Consolas"/>
                </a:rPr>
                <a:t>)</a:t>
              </a:r>
              <a:endParaRPr sz="1400" b="0" i="0" u="none" strike="noStrike" cap="none">
                <a:solidFill>
                  <a:srgbClr val="000000"/>
                </a:solidFill>
                <a:highlight>
                  <a:srgbClr val="FF0000"/>
                </a:highlight>
                <a:latin typeface="Consolas"/>
                <a:ea typeface="Consolas"/>
                <a:cs typeface="Consolas"/>
                <a:sym typeface="Consolas"/>
              </a:endParaRPr>
            </a:p>
          </p:txBody>
        </p:sp>
        <p:sp>
          <p:nvSpPr>
            <p:cNvPr id="2481" name="Google Shape;2481;p110"/>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482" name="Google Shape;2482;p110"/>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483" name="Google Shape;2483;p110"/>
          <p:cNvSpPr/>
          <p:nvPr/>
        </p:nvSpPr>
        <p:spPr>
          <a:xfrm>
            <a:off x="3015900" y="2754825"/>
            <a:ext cx="1257600" cy="10350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1</a:t>
            </a:r>
            <a:r>
              <a:rPr lang="en" sz="1200" b="1" i="0" u="none" strike="noStrike" cap="none">
                <a:solidFill>
                  <a:srgbClr val="6AA84F"/>
                </a:solidFill>
                <a:latin typeface="Consolas"/>
                <a:ea typeface="Consolas"/>
                <a:cs typeface="Consolas"/>
                <a:sym typeface="Consolas"/>
              </a:rPr>
              <a:t> nodes</a:t>
            </a:r>
            <a:endParaRPr sz="1200" b="1" i="0" u="none" strike="noStrike" cap="none">
              <a:solidFill>
                <a:srgbClr val="6AA84F"/>
              </a:solidFill>
              <a:latin typeface="Consolas"/>
              <a:ea typeface="Consolas"/>
              <a:cs typeface="Consolas"/>
              <a:sym typeface="Consolas"/>
            </a:endParaRPr>
          </a:p>
        </p:txBody>
      </p:sp>
      <p:sp>
        <p:nvSpPr>
          <p:cNvPr id="2484" name="Google Shape;2484;p110"/>
          <p:cNvSpPr/>
          <p:nvPr/>
        </p:nvSpPr>
        <p:spPr>
          <a:xfrm>
            <a:off x="4870500" y="2754825"/>
            <a:ext cx="1257600" cy="12570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980000"/>
                </a:solidFill>
                <a:latin typeface="Consolas"/>
                <a:ea typeface="Consolas"/>
                <a:cs typeface="Consolas"/>
                <a:sym typeface="Consolas"/>
              </a:rPr>
              <a:t>2</a:t>
            </a:r>
            <a:r>
              <a:rPr lang="en" sz="1200" b="1" i="0" u="none" strike="noStrike" cap="none">
                <a:solidFill>
                  <a:srgbClr val="980000"/>
                </a:solidFill>
                <a:latin typeface="Consolas"/>
                <a:ea typeface="Consolas"/>
                <a:cs typeface="Consolas"/>
                <a:sym typeface="Consolas"/>
              </a:rPr>
              <a:t> nodes</a:t>
            </a:r>
            <a:endParaRPr sz="1200" b="1" i="0" u="none" strike="noStrike" cap="none">
              <a:solidFill>
                <a:srgbClr val="980000"/>
              </a:solidFill>
              <a:latin typeface="Consolas"/>
              <a:ea typeface="Consolas"/>
              <a:cs typeface="Consolas"/>
              <a:sym typeface="Consolas"/>
            </a:endParaRPr>
          </a:p>
        </p:txBody>
      </p:sp>
      <p:cxnSp>
        <p:nvCxnSpPr>
          <p:cNvPr id="2485" name="Google Shape;2485;p110"/>
          <p:cNvCxnSpPr>
            <a:stCxn id="2482" idx="4"/>
            <a:endCxn id="2483"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486" name="Google Shape;2486;p110"/>
          <p:cNvCxnSpPr>
            <a:stCxn id="2482" idx="4"/>
            <a:endCxn id="2484"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487" name="Google Shape;2487;p110"/>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488" name="Google Shape;2488;p110"/>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489" name="Google Shape;2489;p110"/>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6AA84F"/>
                          </a:solidFill>
                        </a:rPr>
                        <a:t>1</a:t>
                      </a:r>
                      <a:endParaRPr sz="1400" b="1" u="none" strike="noStrike" cap="none">
                        <a:solidFill>
                          <a:srgbClr val="6AA84F"/>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highlight>
                            <a:srgbClr val="00FF00"/>
                          </a:highlight>
                        </a:rPr>
                        <a:t>1</a:t>
                      </a:r>
                      <a:endParaRPr sz="1400" u="none" strike="noStrike" cap="none">
                        <a:highlight>
                          <a:srgbClr val="00FF00"/>
                        </a:highlight>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980000"/>
                          </a:solidFill>
                        </a:rPr>
                        <a:t>2</a:t>
                      </a:r>
                      <a:endParaRPr sz="1400" u="none" strike="noStrike" cap="none">
                        <a:solidFill>
                          <a:srgbClr val="980000"/>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highlight>
                            <a:srgbClr val="FF0000"/>
                          </a:highlight>
                        </a:rPr>
                        <a:t>2</a:t>
                      </a:r>
                      <a:endParaRPr sz="1400" u="none" strike="noStrike" cap="none">
                        <a:highlight>
                          <a:srgbClr val="FF0000"/>
                        </a:highlight>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2493"/>
        <p:cNvGrpSpPr/>
        <p:nvPr/>
      </p:nvGrpSpPr>
      <p:grpSpPr>
        <a:xfrm>
          <a:off x="0" y="0"/>
          <a:ext cx="0" cy="0"/>
          <a:chOff x="0" y="0"/>
          <a:chExt cx="0" cy="0"/>
        </a:xfrm>
      </p:grpSpPr>
      <p:grpSp>
        <p:nvGrpSpPr>
          <p:cNvPr id="2494" name="Google Shape;2494;p111"/>
          <p:cNvGrpSpPr/>
          <p:nvPr/>
        </p:nvGrpSpPr>
        <p:grpSpPr>
          <a:xfrm>
            <a:off x="1917150" y="112000"/>
            <a:ext cx="5309701" cy="1354225"/>
            <a:chOff x="1917150" y="3703800"/>
            <a:chExt cx="5309701" cy="1354225"/>
          </a:xfrm>
        </p:grpSpPr>
        <p:pic>
          <p:nvPicPr>
            <p:cNvPr id="2495" name="Google Shape;2495;p11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496" name="Google Shape;2496;p11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(1 * 5) + (1 * 2) + (</a:t>
              </a:r>
              <a:r>
                <a:rPr lang="en" sz="1400" b="0" i="0" u="none" strike="noStrike" cap="none">
                  <a:solidFill>
                    <a:srgbClr val="000000"/>
                  </a:solidFill>
                  <a:highlight>
                    <a:srgbClr val="00FF00"/>
                  </a:highlight>
                  <a:latin typeface="Consolas"/>
                  <a:ea typeface="Consolas"/>
                  <a:cs typeface="Consolas"/>
                  <a:sym typeface="Consolas"/>
                </a:rPr>
                <a:t>2</a:t>
              </a:r>
              <a:r>
                <a:rPr lang="en" sz="1400" b="0" i="0" u="none" strike="noStrike" cap="none">
                  <a:solidFill>
                    <a:srgbClr val="000000"/>
                  </a:solidFill>
                  <a:latin typeface="Consolas"/>
                  <a:ea typeface="Consolas"/>
                  <a:cs typeface="Consolas"/>
                  <a:sym typeface="Consolas"/>
                </a:rPr>
                <a:t> * </a:t>
              </a:r>
              <a:r>
                <a:rPr lang="en" sz="1400" b="0" i="0" u="none" strike="noStrike" cap="none">
                  <a:solidFill>
                    <a:srgbClr val="000000"/>
                  </a:solidFill>
                  <a:highlight>
                    <a:srgbClr val="FF0000"/>
                  </a:highlight>
                  <a:latin typeface="Consolas"/>
                  <a:ea typeface="Consolas"/>
                  <a:cs typeface="Consolas"/>
                  <a:sym typeface="Consolas"/>
                </a:rPr>
                <a:t>1</a:t>
              </a:r>
              <a:r>
                <a:rPr lang="en" sz="1400" b="0" i="0" u="none" strike="noStrike" cap="none">
                  <a:solidFill>
                    <a:schemeClr val="dk1"/>
                  </a:solidFill>
                  <a:latin typeface="Consolas"/>
                  <a:ea typeface="Consolas"/>
                  <a:cs typeface="Consolas"/>
                  <a:sym typeface="Consolas"/>
                </a:rPr>
                <a:t>)</a:t>
              </a:r>
              <a:endParaRPr sz="1400" b="0" i="0" u="none" strike="noStrike" cap="none">
                <a:solidFill>
                  <a:srgbClr val="000000"/>
                </a:solidFill>
                <a:highlight>
                  <a:srgbClr val="FF0000"/>
                </a:highlight>
                <a:latin typeface="Consolas"/>
                <a:ea typeface="Consolas"/>
                <a:cs typeface="Consolas"/>
                <a:sym typeface="Consolas"/>
              </a:endParaRPr>
            </a:p>
          </p:txBody>
        </p:sp>
        <p:sp>
          <p:nvSpPr>
            <p:cNvPr id="2497" name="Google Shape;2497;p111"/>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498" name="Google Shape;2498;p111"/>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499" name="Google Shape;2499;p111"/>
          <p:cNvSpPr/>
          <p:nvPr/>
        </p:nvSpPr>
        <p:spPr>
          <a:xfrm>
            <a:off x="3015900" y="2754825"/>
            <a:ext cx="1257600" cy="12570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2</a:t>
            </a:r>
            <a:r>
              <a:rPr lang="en" sz="1200" b="1" i="0" u="none" strike="noStrike" cap="none">
                <a:solidFill>
                  <a:srgbClr val="6AA84F"/>
                </a:solidFill>
                <a:latin typeface="Consolas"/>
                <a:ea typeface="Consolas"/>
                <a:cs typeface="Consolas"/>
                <a:sym typeface="Consolas"/>
              </a:rPr>
              <a:t> nodes</a:t>
            </a:r>
            <a:endParaRPr sz="1200" b="1" i="0" u="none" strike="noStrike" cap="none">
              <a:solidFill>
                <a:srgbClr val="6AA84F"/>
              </a:solidFill>
              <a:latin typeface="Consolas"/>
              <a:ea typeface="Consolas"/>
              <a:cs typeface="Consolas"/>
              <a:sym typeface="Consolas"/>
            </a:endParaRPr>
          </a:p>
        </p:txBody>
      </p:sp>
      <p:sp>
        <p:nvSpPr>
          <p:cNvPr id="2500" name="Google Shape;2500;p111"/>
          <p:cNvSpPr/>
          <p:nvPr/>
        </p:nvSpPr>
        <p:spPr>
          <a:xfrm>
            <a:off x="4870500" y="2754825"/>
            <a:ext cx="1257600" cy="10350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980000"/>
                </a:solidFill>
                <a:latin typeface="Consolas"/>
                <a:ea typeface="Consolas"/>
                <a:cs typeface="Consolas"/>
                <a:sym typeface="Consolas"/>
              </a:rPr>
              <a:t>1</a:t>
            </a:r>
            <a:r>
              <a:rPr lang="en" sz="1200" b="1" i="0" u="none" strike="noStrike" cap="none">
                <a:solidFill>
                  <a:srgbClr val="980000"/>
                </a:solidFill>
                <a:latin typeface="Consolas"/>
                <a:ea typeface="Consolas"/>
                <a:cs typeface="Consolas"/>
                <a:sym typeface="Consolas"/>
              </a:rPr>
              <a:t> node</a:t>
            </a:r>
            <a:endParaRPr sz="1200" b="1" i="0" u="none" strike="noStrike" cap="none">
              <a:solidFill>
                <a:srgbClr val="980000"/>
              </a:solidFill>
              <a:latin typeface="Consolas"/>
              <a:ea typeface="Consolas"/>
              <a:cs typeface="Consolas"/>
              <a:sym typeface="Consolas"/>
            </a:endParaRPr>
          </a:p>
        </p:txBody>
      </p:sp>
      <p:cxnSp>
        <p:nvCxnSpPr>
          <p:cNvPr id="2501" name="Google Shape;2501;p111"/>
          <p:cNvCxnSpPr>
            <a:stCxn id="2498" idx="4"/>
            <a:endCxn id="2499"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502" name="Google Shape;2502;p111"/>
          <p:cNvCxnSpPr>
            <a:stCxn id="2498" idx="4"/>
            <a:endCxn id="2500"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503" name="Google Shape;2503;p111"/>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504" name="Google Shape;2504;p111"/>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505" name="Google Shape;2505;p111"/>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980000"/>
                          </a:solidFill>
                        </a:rPr>
                        <a:t>1</a:t>
                      </a:r>
                      <a:endParaRPr sz="1400" u="none" strike="noStrike" cap="none">
                        <a:solidFill>
                          <a:srgbClr val="980000"/>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highlight>
                            <a:srgbClr val="FF0000"/>
                          </a:highlight>
                        </a:rPr>
                        <a:t>1</a:t>
                      </a:r>
                      <a:endParaRPr sz="1400" u="none" strike="noStrike" cap="none">
                        <a:highlight>
                          <a:srgbClr val="FF0000"/>
                        </a:highlight>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6AA84F"/>
                          </a:solidFill>
                        </a:rPr>
                        <a:t>2</a:t>
                      </a:r>
                      <a:endParaRPr sz="1400" b="1" u="none" strike="noStrike" cap="none">
                        <a:solidFill>
                          <a:srgbClr val="6AA84F"/>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highlight>
                            <a:srgbClr val="00FF00"/>
                          </a:highlight>
                        </a:rPr>
                        <a:t>2</a:t>
                      </a:r>
                      <a:endParaRPr sz="1400" u="none" strike="noStrike" cap="none">
                        <a:highlight>
                          <a:srgbClr val="00FF00"/>
                        </a:highlight>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2509"/>
        <p:cNvGrpSpPr/>
        <p:nvPr/>
      </p:nvGrpSpPr>
      <p:grpSpPr>
        <a:xfrm>
          <a:off x="0" y="0"/>
          <a:ext cx="0" cy="0"/>
          <a:chOff x="0" y="0"/>
          <a:chExt cx="0" cy="0"/>
        </a:xfrm>
      </p:grpSpPr>
      <p:grpSp>
        <p:nvGrpSpPr>
          <p:cNvPr id="2510" name="Google Shape;2510;p112"/>
          <p:cNvGrpSpPr/>
          <p:nvPr/>
        </p:nvGrpSpPr>
        <p:grpSpPr>
          <a:xfrm>
            <a:off x="1917150" y="112000"/>
            <a:ext cx="5309701" cy="1354225"/>
            <a:chOff x="1917150" y="3703800"/>
            <a:chExt cx="5309701" cy="1354225"/>
          </a:xfrm>
        </p:grpSpPr>
        <p:pic>
          <p:nvPicPr>
            <p:cNvPr id="2511" name="Google Shape;2511;p11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512" name="Google Shape;2512;p11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(1 * 5) + (1 * 2) + (2 * 1) + (</a:t>
              </a:r>
              <a:r>
                <a:rPr lang="en" sz="1400" b="0" i="0" u="none" strike="noStrike" cap="none">
                  <a:solidFill>
                    <a:srgbClr val="000000"/>
                  </a:solidFill>
                  <a:highlight>
                    <a:srgbClr val="00FF00"/>
                  </a:highlight>
                  <a:latin typeface="Consolas"/>
                  <a:ea typeface="Consolas"/>
                  <a:cs typeface="Consolas"/>
                  <a:sym typeface="Consolas"/>
                </a:rPr>
                <a:t>5</a:t>
              </a:r>
              <a:r>
                <a:rPr lang="en" sz="1400" b="0" i="0" u="none" strike="noStrike" cap="none">
                  <a:solidFill>
                    <a:srgbClr val="000000"/>
                  </a:solidFill>
                  <a:latin typeface="Consolas"/>
                  <a:ea typeface="Consolas"/>
                  <a:cs typeface="Consolas"/>
                  <a:sym typeface="Consolas"/>
                </a:rPr>
                <a:t> * </a:t>
              </a:r>
              <a:r>
                <a:rPr lang="en" sz="1400" b="0" i="0" u="none" strike="noStrike" cap="none">
                  <a:solidFill>
                    <a:srgbClr val="000000"/>
                  </a:solidFill>
                  <a:highlight>
                    <a:srgbClr val="FF0000"/>
                  </a:highlight>
                  <a:latin typeface="Consolas"/>
                  <a:ea typeface="Consolas"/>
                  <a:cs typeface="Consolas"/>
                  <a:sym typeface="Consolas"/>
                </a:rPr>
                <a:t>1</a:t>
              </a:r>
              <a:r>
                <a:rPr lang="en" sz="1400" b="0" i="0" u="none" strike="noStrike" cap="none">
                  <a:solidFill>
                    <a:schemeClr val="dk1"/>
                  </a:solidFill>
                  <a:latin typeface="Consolas"/>
                  <a:ea typeface="Consolas"/>
                  <a:cs typeface="Consolas"/>
                  <a:sym typeface="Consolas"/>
                </a:rPr>
                <a:t>)</a:t>
              </a:r>
              <a:endParaRPr sz="1400" b="0" i="0" u="none" strike="noStrike" cap="none">
                <a:solidFill>
                  <a:srgbClr val="000000"/>
                </a:solidFill>
                <a:highlight>
                  <a:srgbClr val="FF0000"/>
                </a:highlight>
                <a:latin typeface="Consolas"/>
                <a:ea typeface="Consolas"/>
                <a:cs typeface="Consolas"/>
                <a:sym typeface="Consolas"/>
              </a:endParaRPr>
            </a:p>
          </p:txBody>
        </p:sp>
        <p:sp>
          <p:nvSpPr>
            <p:cNvPr id="2513" name="Google Shape;2513;p11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514" name="Google Shape;2514;p112"/>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515" name="Google Shape;2515;p112"/>
          <p:cNvSpPr/>
          <p:nvPr/>
        </p:nvSpPr>
        <p:spPr>
          <a:xfrm>
            <a:off x="3015900" y="2754825"/>
            <a:ext cx="1257600" cy="14787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3</a:t>
            </a:r>
            <a:r>
              <a:rPr lang="en" sz="1200" b="1" i="0" u="none" strike="noStrike" cap="none">
                <a:solidFill>
                  <a:srgbClr val="6AA84F"/>
                </a:solidFill>
                <a:latin typeface="Consolas"/>
                <a:ea typeface="Consolas"/>
                <a:cs typeface="Consolas"/>
                <a:sym typeface="Consolas"/>
              </a:rPr>
              <a:t> nodes</a:t>
            </a:r>
            <a:endParaRPr sz="1200" b="1" i="0" u="none" strike="noStrike" cap="none">
              <a:solidFill>
                <a:srgbClr val="6AA84F"/>
              </a:solidFill>
              <a:latin typeface="Consolas"/>
              <a:ea typeface="Consolas"/>
              <a:cs typeface="Consolas"/>
              <a:sym typeface="Consolas"/>
            </a:endParaRPr>
          </a:p>
        </p:txBody>
      </p:sp>
      <p:sp>
        <p:nvSpPr>
          <p:cNvPr id="2516" name="Google Shape;2516;p112"/>
          <p:cNvSpPr/>
          <p:nvPr/>
        </p:nvSpPr>
        <p:spPr>
          <a:xfrm>
            <a:off x="4870500" y="2754825"/>
            <a:ext cx="1257600" cy="8871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980000"/>
                </a:solidFill>
                <a:latin typeface="Consolas"/>
                <a:ea typeface="Consolas"/>
                <a:cs typeface="Consolas"/>
                <a:sym typeface="Consolas"/>
              </a:rPr>
              <a:t>0</a:t>
            </a:r>
            <a:r>
              <a:rPr lang="en" sz="1200" b="1" i="0" u="none" strike="noStrike" cap="none">
                <a:solidFill>
                  <a:srgbClr val="980000"/>
                </a:solidFill>
                <a:latin typeface="Consolas"/>
                <a:ea typeface="Consolas"/>
                <a:cs typeface="Consolas"/>
                <a:sym typeface="Consolas"/>
              </a:rPr>
              <a:t> node</a:t>
            </a:r>
            <a:endParaRPr sz="1200" b="1" i="0" u="none" strike="noStrike" cap="none">
              <a:solidFill>
                <a:srgbClr val="980000"/>
              </a:solidFill>
              <a:latin typeface="Consolas"/>
              <a:ea typeface="Consolas"/>
              <a:cs typeface="Consolas"/>
              <a:sym typeface="Consolas"/>
            </a:endParaRPr>
          </a:p>
        </p:txBody>
      </p:sp>
      <p:cxnSp>
        <p:nvCxnSpPr>
          <p:cNvPr id="2517" name="Google Shape;2517;p112"/>
          <p:cNvCxnSpPr>
            <a:stCxn id="2514" idx="4"/>
            <a:endCxn id="2515"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518" name="Google Shape;2518;p112"/>
          <p:cNvCxnSpPr>
            <a:stCxn id="2514" idx="4"/>
            <a:endCxn id="2516"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519" name="Google Shape;2519;p112"/>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520" name="Google Shape;2520;p112"/>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521" name="Google Shape;2521;p112"/>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980000"/>
                          </a:solidFill>
                        </a:rPr>
                        <a:t>0</a:t>
                      </a:r>
                      <a:endParaRPr sz="1400" u="none" strike="noStrike" cap="none">
                        <a:solidFill>
                          <a:srgbClr val="980000"/>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highlight>
                            <a:srgbClr val="FF0000"/>
                          </a:highlight>
                        </a:rPr>
                        <a:t>1</a:t>
                      </a:r>
                      <a:endParaRPr sz="1400" u="none" strike="noStrike" cap="none">
                        <a:highlight>
                          <a:srgbClr val="FF0000"/>
                        </a:highlight>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6AA84F"/>
                          </a:solidFill>
                        </a:rPr>
                        <a:t>3</a:t>
                      </a:r>
                      <a:endParaRPr sz="1400" b="1" u="none" strike="noStrike" cap="none">
                        <a:solidFill>
                          <a:srgbClr val="6AA84F"/>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highlight>
                            <a:srgbClr val="00FF00"/>
                          </a:highlight>
                        </a:rPr>
                        <a:t>5</a:t>
                      </a:r>
                      <a:endParaRPr sz="1400" u="none" strike="noStrike" cap="none">
                        <a:highlight>
                          <a:srgbClr val="00FF00"/>
                        </a:highlight>
                      </a:endParaRPr>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2525"/>
        <p:cNvGrpSpPr/>
        <p:nvPr/>
      </p:nvGrpSpPr>
      <p:grpSpPr>
        <a:xfrm>
          <a:off x="0" y="0"/>
          <a:ext cx="0" cy="0"/>
          <a:chOff x="0" y="0"/>
          <a:chExt cx="0" cy="0"/>
        </a:xfrm>
      </p:grpSpPr>
      <p:grpSp>
        <p:nvGrpSpPr>
          <p:cNvPr id="2526" name="Google Shape;2526;p113"/>
          <p:cNvGrpSpPr/>
          <p:nvPr/>
        </p:nvGrpSpPr>
        <p:grpSpPr>
          <a:xfrm>
            <a:off x="1917150" y="112000"/>
            <a:ext cx="5309701" cy="1354225"/>
            <a:chOff x="1917150" y="3703800"/>
            <a:chExt cx="5309701" cy="1354225"/>
          </a:xfrm>
        </p:grpSpPr>
        <p:pic>
          <p:nvPicPr>
            <p:cNvPr id="2527" name="Google Shape;2527;p11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528" name="Google Shape;2528;p11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(1 * 5) + (1 * 2) + (2 * 1) + (5 * 1)</a:t>
              </a:r>
              <a:endParaRPr sz="1400" b="0" i="0" u="none" strike="noStrike" cap="none">
                <a:solidFill>
                  <a:schemeClr val="dk1"/>
                </a:solidFill>
                <a:latin typeface="Consolas"/>
                <a:ea typeface="Consolas"/>
                <a:cs typeface="Consolas"/>
                <a:sym typeface="Consolas"/>
              </a:endParaRPr>
            </a:p>
          </p:txBody>
        </p:sp>
        <p:sp>
          <p:nvSpPr>
            <p:cNvPr id="2529" name="Google Shape;2529;p113"/>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530" name="Google Shape;2530;p113"/>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531" name="Google Shape;2531;p113"/>
          <p:cNvSpPr/>
          <p:nvPr/>
        </p:nvSpPr>
        <p:spPr>
          <a:xfrm>
            <a:off x="3015900" y="2754825"/>
            <a:ext cx="1257600" cy="14787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x</a:t>
            </a:r>
            <a:r>
              <a:rPr lang="en" sz="1200" b="1" i="0" u="none" strike="noStrike" cap="none">
                <a:solidFill>
                  <a:srgbClr val="6AA84F"/>
                </a:solidFill>
                <a:latin typeface="Consolas"/>
                <a:ea typeface="Consolas"/>
                <a:cs typeface="Consolas"/>
                <a:sym typeface="Consolas"/>
              </a:rPr>
              <a:t> nodes</a:t>
            </a:r>
            <a:endParaRPr sz="1200" b="1" i="0" u="none" strike="noStrike" cap="none">
              <a:solidFill>
                <a:srgbClr val="6AA84F"/>
              </a:solidFill>
              <a:latin typeface="Consolas"/>
              <a:ea typeface="Consolas"/>
              <a:cs typeface="Consolas"/>
              <a:sym typeface="Consolas"/>
            </a:endParaRPr>
          </a:p>
        </p:txBody>
      </p:sp>
      <p:sp>
        <p:nvSpPr>
          <p:cNvPr id="2532" name="Google Shape;2532;p113"/>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980000"/>
                </a:solidFill>
                <a:latin typeface="Consolas"/>
                <a:ea typeface="Consolas"/>
                <a:cs typeface="Consolas"/>
                <a:sym typeface="Consolas"/>
              </a:rPr>
              <a:t>y</a:t>
            </a:r>
            <a:r>
              <a:rPr lang="en" sz="1200" b="0" i="0" u="none" strike="noStrike" cap="none">
                <a:solidFill>
                  <a:srgbClr val="980000"/>
                </a:solidFill>
                <a:latin typeface="Consolas"/>
                <a:ea typeface="Consolas"/>
                <a:cs typeface="Consolas"/>
                <a:sym typeface="Consolas"/>
              </a:rPr>
              <a:t> nodes</a:t>
            </a:r>
            <a:endParaRPr sz="1200" b="0" i="0" u="none" strike="noStrike" cap="none">
              <a:solidFill>
                <a:srgbClr val="980000"/>
              </a:solidFill>
              <a:latin typeface="Consolas"/>
              <a:ea typeface="Consolas"/>
              <a:cs typeface="Consolas"/>
              <a:sym typeface="Consolas"/>
            </a:endParaRPr>
          </a:p>
        </p:txBody>
      </p:sp>
      <p:cxnSp>
        <p:nvCxnSpPr>
          <p:cNvPr id="2533" name="Google Shape;2533;p113"/>
          <p:cNvCxnSpPr>
            <a:stCxn id="2530" idx="4"/>
            <a:endCxn id="2531"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534" name="Google Shape;2534;p113"/>
          <p:cNvCxnSpPr>
            <a:stCxn id="2530" idx="4"/>
            <a:endCxn id="2532"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535" name="Google Shape;2535;p113"/>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536" name="Google Shape;2536;p113"/>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537" name="Google Shape;2537;p113"/>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2541"/>
        <p:cNvGrpSpPr/>
        <p:nvPr/>
      </p:nvGrpSpPr>
      <p:grpSpPr>
        <a:xfrm>
          <a:off x="0" y="0"/>
          <a:ext cx="0" cy="0"/>
          <a:chOff x="0" y="0"/>
          <a:chExt cx="0" cy="0"/>
        </a:xfrm>
      </p:grpSpPr>
      <p:grpSp>
        <p:nvGrpSpPr>
          <p:cNvPr id="2542" name="Google Shape;2542;p114"/>
          <p:cNvGrpSpPr/>
          <p:nvPr/>
        </p:nvGrpSpPr>
        <p:grpSpPr>
          <a:xfrm>
            <a:off x="1917150" y="112000"/>
            <a:ext cx="5309701" cy="1354225"/>
            <a:chOff x="1917150" y="3703800"/>
            <a:chExt cx="5309701" cy="1354225"/>
          </a:xfrm>
        </p:grpSpPr>
        <p:pic>
          <p:nvPicPr>
            <p:cNvPr id="2543" name="Google Shape;2543;p11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544" name="Google Shape;2544;p11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(5) + (2) + (2) + (5) = 14</a:t>
              </a:r>
              <a:endParaRPr sz="1400" b="0" i="0" u="none" strike="noStrike" cap="none">
                <a:solidFill>
                  <a:srgbClr val="000000"/>
                </a:solidFill>
                <a:latin typeface="Consolas"/>
                <a:ea typeface="Consolas"/>
                <a:cs typeface="Consolas"/>
                <a:sym typeface="Consolas"/>
              </a:endParaRPr>
            </a:p>
          </p:txBody>
        </p:sp>
        <p:sp>
          <p:nvSpPr>
            <p:cNvPr id="2545" name="Google Shape;2545;p11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4</a:t>
              </a:r>
              <a:endParaRPr sz="1400" b="0" i="0" u="none" strike="noStrike" cap="none">
                <a:solidFill>
                  <a:srgbClr val="000000"/>
                </a:solidFill>
                <a:latin typeface="Consolas"/>
                <a:ea typeface="Consolas"/>
                <a:cs typeface="Consolas"/>
                <a:sym typeface="Consolas"/>
              </a:endParaRPr>
            </a:p>
          </p:txBody>
        </p:sp>
      </p:grpSp>
      <p:sp>
        <p:nvSpPr>
          <p:cNvPr id="2546" name="Google Shape;2546;p114"/>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547" name="Google Shape;2547;p114"/>
          <p:cNvSpPr/>
          <p:nvPr/>
        </p:nvSpPr>
        <p:spPr>
          <a:xfrm>
            <a:off x="3015900" y="2754825"/>
            <a:ext cx="1257600" cy="14787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x</a:t>
            </a:r>
            <a:r>
              <a:rPr lang="en" sz="1200" b="1" i="0" u="none" strike="noStrike" cap="none">
                <a:solidFill>
                  <a:srgbClr val="6AA84F"/>
                </a:solidFill>
                <a:latin typeface="Consolas"/>
                <a:ea typeface="Consolas"/>
                <a:cs typeface="Consolas"/>
                <a:sym typeface="Consolas"/>
              </a:rPr>
              <a:t> nodes</a:t>
            </a:r>
            <a:endParaRPr sz="1200" b="1" i="0" u="none" strike="noStrike" cap="none">
              <a:solidFill>
                <a:srgbClr val="6AA84F"/>
              </a:solidFill>
              <a:latin typeface="Consolas"/>
              <a:ea typeface="Consolas"/>
              <a:cs typeface="Consolas"/>
              <a:sym typeface="Consolas"/>
            </a:endParaRPr>
          </a:p>
        </p:txBody>
      </p:sp>
      <p:sp>
        <p:nvSpPr>
          <p:cNvPr id="2548" name="Google Shape;2548;p114"/>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980000"/>
                </a:solidFill>
                <a:latin typeface="Consolas"/>
                <a:ea typeface="Consolas"/>
                <a:cs typeface="Consolas"/>
                <a:sym typeface="Consolas"/>
              </a:rPr>
              <a:t>y</a:t>
            </a:r>
            <a:r>
              <a:rPr lang="en" sz="1200" b="0" i="0" u="none" strike="noStrike" cap="none">
                <a:solidFill>
                  <a:srgbClr val="980000"/>
                </a:solidFill>
                <a:latin typeface="Consolas"/>
                <a:ea typeface="Consolas"/>
                <a:cs typeface="Consolas"/>
                <a:sym typeface="Consolas"/>
              </a:rPr>
              <a:t> nodes</a:t>
            </a:r>
            <a:endParaRPr sz="1200" b="0" i="0" u="none" strike="noStrike" cap="none">
              <a:solidFill>
                <a:srgbClr val="980000"/>
              </a:solidFill>
              <a:latin typeface="Consolas"/>
              <a:ea typeface="Consolas"/>
              <a:cs typeface="Consolas"/>
              <a:sym typeface="Consolas"/>
            </a:endParaRPr>
          </a:p>
        </p:txBody>
      </p:sp>
      <p:cxnSp>
        <p:nvCxnSpPr>
          <p:cNvPr id="2549" name="Google Shape;2549;p114"/>
          <p:cNvCxnSpPr>
            <a:stCxn id="2546" idx="4"/>
            <a:endCxn id="2547"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550" name="Google Shape;2550;p114"/>
          <p:cNvCxnSpPr>
            <a:stCxn id="2546" idx="4"/>
            <a:endCxn id="2548"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551" name="Google Shape;2551;p114"/>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552" name="Google Shape;2552;p114"/>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553" name="Google Shape;2553;p114"/>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14</a:t>
                      </a: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2557"/>
        <p:cNvGrpSpPr/>
        <p:nvPr/>
      </p:nvGrpSpPr>
      <p:grpSpPr>
        <a:xfrm>
          <a:off x="0" y="0"/>
          <a:ext cx="0" cy="0"/>
          <a:chOff x="0" y="0"/>
          <a:chExt cx="0" cy="0"/>
        </a:xfrm>
      </p:grpSpPr>
      <p:grpSp>
        <p:nvGrpSpPr>
          <p:cNvPr id="2558" name="Google Shape;2558;p115"/>
          <p:cNvGrpSpPr/>
          <p:nvPr/>
        </p:nvGrpSpPr>
        <p:grpSpPr>
          <a:xfrm>
            <a:off x="1917150" y="112000"/>
            <a:ext cx="5309701" cy="1354225"/>
            <a:chOff x="1917150" y="3703800"/>
            <a:chExt cx="5309701" cy="1354225"/>
          </a:xfrm>
        </p:grpSpPr>
        <p:pic>
          <p:nvPicPr>
            <p:cNvPr id="2559" name="Google Shape;2559;p11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560" name="Google Shape;2560;p11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As an exercise, verify that for n = 5, the number of distinct shapes is 42</a:t>
              </a:r>
              <a:endParaRPr sz="1400" b="0" i="0" u="none" strike="noStrike" cap="none">
                <a:solidFill>
                  <a:srgbClr val="000000"/>
                </a:solidFill>
                <a:latin typeface="Consolas"/>
                <a:ea typeface="Consolas"/>
                <a:cs typeface="Consolas"/>
                <a:sym typeface="Consolas"/>
              </a:endParaRPr>
            </a:p>
          </p:txBody>
        </p:sp>
        <p:sp>
          <p:nvSpPr>
            <p:cNvPr id="2561" name="Google Shape;2561;p11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5</a:t>
              </a:r>
              <a:endParaRPr sz="1400" b="0" i="0" u="none" strike="noStrike" cap="none">
                <a:solidFill>
                  <a:srgbClr val="000000"/>
                </a:solidFill>
                <a:latin typeface="Consolas"/>
                <a:ea typeface="Consolas"/>
                <a:cs typeface="Consolas"/>
                <a:sym typeface="Consolas"/>
              </a:endParaRPr>
            </a:p>
          </p:txBody>
        </p:sp>
      </p:grpSp>
      <p:sp>
        <p:nvSpPr>
          <p:cNvPr id="2562" name="Google Shape;2562;p115"/>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563" name="Google Shape;2563;p115"/>
          <p:cNvSpPr/>
          <p:nvPr/>
        </p:nvSpPr>
        <p:spPr>
          <a:xfrm>
            <a:off x="3015900" y="2754825"/>
            <a:ext cx="1257600" cy="14787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x</a:t>
            </a:r>
            <a:r>
              <a:rPr lang="en" sz="1200" b="1" i="0" u="none" strike="noStrike" cap="none">
                <a:solidFill>
                  <a:srgbClr val="6AA84F"/>
                </a:solidFill>
                <a:latin typeface="Consolas"/>
                <a:ea typeface="Consolas"/>
                <a:cs typeface="Consolas"/>
                <a:sym typeface="Consolas"/>
              </a:rPr>
              <a:t> nodes</a:t>
            </a:r>
            <a:endParaRPr sz="1200" b="1" i="0" u="none" strike="noStrike" cap="none">
              <a:solidFill>
                <a:srgbClr val="6AA84F"/>
              </a:solidFill>
              <a:latin typeface="Consolas"/>
              <a:ea typeface="Consolas"/>
              <a:cs typeface="Consolas"/>
              <a:sym typeface="Consolas"/>
            </a:endParaRPr>
          </a:p>
        </p:txBody>
      </p:sp>
      <p:sp>
        <p:nvSpPr>
          <p:cNvPr id="2564" name="Google Shape;2564;p115"/>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980000"/>
                </a:solidFill>
                <a:latin typeface="Consolas"/>
                <a:ea typeface="Consolas"/>
                <a:cs typeface="Consolas"/>
                <a:sym typeface="Consolas"/>
              </a:rPr>
              <a:t>y</a:t>
            </a:r>
            <a:r>
              <a:rPr lang="en" sz="1200" b="0" i="0" u="none" strike="noStrike" cap="none">
                <a:solidFill>
                  <a:srgbClr val="980000"/>
                </a:solidFill>
                <a:latin typeface="Consolas"/>
                <a:ea typeface="Consolas"/>
                <a:cs typeface="Consolas"/>
                <a:sym typeface="Consolas"/>
              </a:rPr>
              <a:t> nodes</a:t>
            </a:r>
            <a:endParaRPr sz="1200" b="0" i="0" u="none" strike="noStrike" cap="none">
              <a:solidFill>
                <a:srgbClr val="980000"/>
              </a:solidFill>
              <a:latin typeface="Consolas"/>
              <a:ea typeface="Consolas"/>
              <a:cs typeface="Consolas"/>
              <a:sym typeface="Consolas"/>
            </a:endParaRPr>
          </a:p>
        </p:txBody>
      </p:sp>
      <p:cxnSp>
        <p:nvCxnSpPr>
          <p:cNvPr id="2565" name="Google Shape;2565;p115"/>
          <p:cNvCxnSpPr>
            <a:stCxn id="2562" idx="4"/>
            <a:endCxn id="2563"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566" name="Google Shape;2566;p115"/>
          <p:cNvCxnSpPr>
            <a:stCxn id="2562" idx="4"/>
            <a:endCxn id="2564"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567" name="Google Shape;2567;p115"/>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568" name="Google Shape;2568;p115"/>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569" name="Google Shape;2569;p115"/>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14</a:t>
                      </a: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2573"/>
        <p:cNvGrpSpPr/>
        <p:nvPr/>
      </p:nvGrpSpPr>
      <p:grpSpPr>
        <a:xfrm>
          <a:off x="0" y="0"/>
          <a:ext cx="0" cy="0"/>
          <a:chOff x="0" y="0"/>
          <a:chExt cx="0" cy="0"/>
        </a:xfrm>
      </p:grpSpPr>
      <p:grpSp>
        <p:nvGrpSpPr>
          <p:cNvPr id="2574" name="Google Shape;2574;p116"/>
          <p:cNvGrpSpPr/>
          <p:nvPr/>
        </p:nvGrpSpPr>
        <p:grpSpPr>
          <a:xfrm>
            <a:off x="1917150" y="112000"/>
            <a:ext cx="5309701" cy="1354225"/>
            <a:chOff x="1917150" y="3703800"/>
            <a:chExt cx="5309701" cy="1354225"/>
          </a:xfrm>
        </p:grpSpPr>
        <p:pic>
          <p:nvPicPr>
            <p:cNvPr id="2575" name="Google Shape;2575;p11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576" name="Google Shape;2576;p11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You have just counted the Catalan Numbers! </a:t>
              </a:r>
              <a:endParaRPr sz="1400" b="0" i="0" u="none" strike="noStrike" cap="none">
                <a:solidFill>
                  <a:schemeClr val="dk1"/>
                </a:solidFill>
                <a:latin typeface="Consolas"/>
                <a:ea typeface="Consolas"/>
                <a:cs typeface="Consolas"/>
                <a:sym typeface="Consolas"/>
              </a:endParaRPr>
            </a:p>
          </p:txBody>
        </p:sp>
        <p:sp>
          <p:nvSpPr>
            <p:cNvPr id="2577" name="Google Shape;2577;p11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sng" strike="noStrike" cap="none">
                  <a:solidFill>
                    <a:schemeClr val="hlink"/>
                  </a:solidFill>
                  <a:latin typeface="Consolas"/>
                  <a:ea typeface="Consolas"/>
                  <a:cs typeface="Consolas"/>
                  <a:sym typeface="Consolas"/>
                  <a:hlinkClick r:id="rId4"/>
                </a:rPr>
                <a:t>Catalan Numbers</a:t>
              </a:r>
              <a:endParaRPr sz="1400" b="0" i="0" u="none" strike="noStrike" cap="none">
                <a:solidFill>
                  <a:srgbClr val="000000"/>
                </a:solidFill>
                <a:latin typeface="Consolas"/>
                <a:ea typeface="Consolas"/>
                <a:cs typeface="Consolas"/>
                <a:sym typeface="Consolas"/>
              </a:endParaRPr>
            </a:p>
          </p:txBody>
        </p:sp>
      </p:grpSp>
      <p:sp>
        <p:nvSpPr>
          <p:cNvPr id="2578" name="Google Shape;2578;p116"/>
          <p:cNvSpPr/>
          <p:nvPr/>
        </p:nvSpPr>
        <p:spPr>
          <a:xfrm>
            <a:off x="4273500" y="1640613"/>
            <a:ext cx="597000" cy="597000"/>
          </a:xfrm>
          <a:prstGeom prst="ellipse">
            <a:avLst/>
          </a:prstGeom>
          <a:solidFill>
            <a:schemeClr val="lt2"/>
          </a:solid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accent5"/>
              </a:solidFill>
              <a:latin typeface="Arial"/>
              <a:ea typeface="Arial"/>
              <a:cs typeface="Arial"/>
              <a:sym typeface="Arial"/>
            </a:endParaRPr>
          </a:p>
        </p:txBody>
      </p:sp>
      <p:sp>
        <p:nvSpPr>
          <p:cNvPr id="2579" name="Google Shape;2579;p116"/>
          <p:cNvSpPr/>
          <p:nvPr/>
        </p:nvSpPr>
        <p:spPr>
          <a:xfrm>
            <a:off x="3015900" y="2754825"/>
            <a:ext cx="1257600" cy="14787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6AA84F"/>
                </a:solidFill>
                <a:latin typeface="Consolas"/>
                <a:ea typeface="Consolas"/>
                <a:cs typeface="Consolas"/>
                <a:sym typeface="Consolas"/>
              </a:rPr>
              <a:t>x</a:t>
            </a:r>
            <a:r>
              <a:rPr lang="en" sz="1200" b="1" i="0" u="none" strike="noStrike" cap="none">
                <a:solidFill>
                  <a:srgbClr val="6AA84F"/>
                </a:solidFill>
                <a:latin typeface="Consolas"/>
                <a:ea typeface="Consolas"/>
                <a:cs typeface="Consolas"/>
                <a:sym typeface="Consolas"/>
              </a:rPr>
              <a:t> nodes</a:t>
            </a:r>
            <a:endParaRPr sz="1200" b="1" i="0" u="none" strike="noStrike" cap="none">
              <a:solidFill>
                <a:srgbClr val="6AA84F"/>
              </a:solidFill>
              <a:latin typeface="Consolas"/>
              <a:ea typeface="Consolas"/>
              <a:cs typeface="Consolas"/>
              <a:sym typeface="Consolas"/>
            </a:endParaRPr>
          </a:p>
        </p:txBody>
      </p:sp>
      <p:sp>
        <p:nvSpPr>
          <p:cNvPr id="2580" name="Google Shape;2580;p116"/>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980000"/>
                </a:solidFill>
                <a:latin typeface="Consolas"/>
                <a:ea typeface="Consolas"/>
                <a:cs typeface="Consolas"/>
                <a:sym typeface="Consolas"/>
              </a:rPr>
              <a:t>y</a:t>
            </a:r>
            <a:r>
              <a:rPr lang="en" sz="1200" b="0" i="0" u="none" strike="noStrike" cap="none">
                <a:solidFill>
                  <a:srgbClr val="980000"/>
                </a:solidFill>
                <a:latin typeface="Consolas"/>
                <a:ea typeface="Consolas"/>
                <a:cs typeface="Consolas"/>
                <a:sym typeface="Consolas"/>
              </a:rPr>
              <a:t> nodes</a:t>
            </a:r>
            <a:endParaRPr sz="1200" b="0" i="0" u="none" strike="noStrike" cap="none">
              <a:solidFill>
                <a:srgbClr val="980000"/>
              </a:solidFill>
              <a:latin typeface="Consolas"/>
              <a:ea typeface="Consolas"/>
              <a:cs typeface="Consolas"/>
              <a:sym typeface="Consolas"/>
            </a:endParaRPr>
          </a:p>
        </p:txBody>
      </p:sp>
      <p:cxnSp>
        <p:nvCxnSpPr>
          <p:cNvPr id="2581" name="Google Shape;2581;p116"/>
          <p:cNvCxnSpPr>
            <a:stCxn id="2578" idx="4"/>
            <a:endCxn id="2579"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2582" name="Google Shape;2582;p116"/>
          <p:cNvCxnSpPr>
            <a:stCxn id="2578" idx="4"/>
            <a:endCxn id="2580"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2583" name="Google Shape;2583;p116"/>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2584" name="Google Shape;2584;p116"/>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graphicFrame>
        <p:nvGraphicFramePr>
          <p:cNvPr id="2585" name="Google Shape;2585;p116"/>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14</a:t>
                      </a: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pic>
        <p:nvPicPr>
          <p:cNvPr id="2586" name="Google Shape;2586;p116"/>
          <p:cNvPicPr preferRelativeResize="0"/>
          <p:nvPr/>
        </p:nvPicPr>
        <p:blipFill rotWithShape="1">
          <a:blip r:embed="rId5">
            <a:alphaModFix/>
          </a:blip>
          <a:srcRect r="68744" b="12418"/>
          <a:stretch/>
        </p:blipFill>
        <p:spPr>
          <a:xfrm>
            <a:off x="6896591" y="2313150"/>
            <a:ext cx="1592775" cy="517200"/>
          </a:xfrm>
          <a:prstGeom prst="rect">
            <a:avLst/>
          </a:prstGeom>
          <a:noFill/>
          <a:ln>
            <a:noFill/>
          </a:ln>
        </p:spPr>
      </p:pic>
      <p:sp>
        <p:nvSpPr>
          <p:cNvPr id="2587" name="Google Shape;2587;p116"/>
          <p:cNvSpPr txBox="1"/>
          <p:nvPr/>
        </p:nvSpPr>
        <p:spPr>
          <a:xfrm>
            <a:off x="6853675" y="1840925"/>
            <a:ext cx="1725300" cy="37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Catalan Numbers:</a:t>
            </a:r>
            <a:endParaRPr sz="1400" b="0" i="0" u="none" strike="noStrike" cap="none">
              <a:solidFill>
                <a:srgbClr val="000000"/>
              </a:solidFill>
              <a:latin typeface="Arial"/>
              <a:ea typeface="Arial"/>
              <a:cs typeface="Arial"/>
              <a:sym typeface="Arial"/>
            </a:endParaRPr>
          </a:p>
        </p:txBody>
      </p:sp>
      <p:pic>
        <p:nvPicPr>
          <p:cNvPr id="2588" name="Google Shape;2588;p116"/>
          <p:cNvPicPr preferRelativeResize="0"/>
          <p:nvPr/>
        </p:nvPicPr>
        <p:blipFill rotWithShape="1">
          <a:blip r:embed="rId6">
            <a:alphaModFix/>
          </a:blip>
          <a:srcRect r="83644" b="12418"/>
          <a:stretch/>
        </p:blipFill>
        <p:spPr>
          <a:xfrm>
            <a:off x="6864565" y="3482249"/>
            <a:ext cx="655850" cy="517200"/>
          </a:xfrm>
          <a:prstGeom prst="rect">
            <a:avLst/>
          </a:prstGeom>
          <a:noFill/>
          <a:ln>
            <a:noFill/>
          </a:ln>
        </p:spPr>
      </p:pic>
      <p:pic>
        <p:nvPicPr>
          <p:cNvPr id="2589" name="Google Shape;2589;p116"/>
          <p:cNvPicPr preferRelativeResize="0"/>
          <p:nvPr/>
        </p:nvPicPr>
        <p:blipFill rotWithShape="1">
          <a:blip r:embed="rId6">
            <a:alphaModFix/>
          </a:blip>
          <a:srcRect l="31580" r="23560" b="-1091"/>
          <a:stretch/>
        </p:blipFill>
        <p:spPr>
          <a:xfrm>
            <a:off x="6827341" y="3874650"/>
            <a:ext cx="1798850" cy="597000"/>
          </a:xfrm>
          <a:prstGeom prst="rect">
            <a:avLst/>
          </a:prstGeom>
          <a:noFill/>
          <a:ln>
            <a:noFill/>
          </a:ln>
        </p:spPr>
      </p:pic>
      <p:sp>
        <p:nvSpPr>
          <p:cNvPr id="2590" name="Google Shape;2590;p116"/>
          <p:cNvSpPr txBox="1"/>
          <p:nvPr/>
        </p:nvSpPr>
        <p:spPr>
          <a:xfrm>
            <a:off x="6701275" y="3136325"/>
            <a:ext cx="2144100" cy="37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Recursive formula used:</a:t>
            </a:r>
            <a:endParaRPr sz="1400" b="0" i="0" u="none" strike="noStrike" cap="none">
              <a:solidFill>
                <a:srgbClr val="000000"/>
              </a:solidFill>
              <a:latin typeface="Arial"/>
              <a:ea typeface="Arial"/>
              <a:cs typeface="Arial"/>
              <a:sym typeface="Arial"/>
            </a:endParaRPr>
          </a:p>
        </p:txBody>
      </p:sp>
      <p:sp>
        <p:nvSpPr>
          <p:cNvPr id="2591" name="Google Shape;2591;p116"/>
          <p:cNvSpPr txBox="1"/>
          <p:nvPr/>
        </p:nvSpPr>
        <p:spPr>
          <a:xfrm>
            <a:off x="6473275" y="4653300"/>
            <a:ext cx="2372100" cy="37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Read more about counting shapes of binary trees </a:t>
            </a:r>
            <a:r>
              <a:rPr lang="en" sz="1200" b="0" i="0" u="sng" strike="noStrike" cap="none">
                <a:solidFill>
                  <a:schemeClr val="hlink"/>
                </a:solidFill>
                <a:latin typeface="Arial"/>
                <a:ea typeface="Arial"/>
                <a:cs typeface="Arial"/>
                <a:sym typeface="Arial"/>
                <a:hlinkClick r:id="rId7"/>
              </a:rPr>
              <a:t>here</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2595"/>
        <p:cNvGrpSpPr/>
        <p:nvPr/>
      </p:nvGrpSpPr>
      <p:grpSpPr>
        <a:xfrm>
          <a:off x="0" y="0"/>
          <a:ext cx="0" cy="0"/>
          <a:chOff x="0" y="0"/>
          <a:chExt cx="0" cy="0"/>
        </a:xfrm>
      </p:grpSpPr>
      <p:sp>
        <p:nvSpPr>
          <p:cNvPr id="2596" name="Google Shape;2596;p1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Questions?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600"/>
        <p:cNvGrpSpPr/>
        <p:nvPr/>
      </p:nvGrpSpPr>
      <p:grpSpPr>
        <a:xfrm>
          <a:off x="0" y="0"/>
          <a:ext cx="0" cy="0"/>
          <a:chOff x="0" y="0"/>
          <a:chExt cx="0" cy="0"/>
        </a:xfrm>
      </p:grpSpPr>
      <p:sp>
        <p:nvSpPr>
          <p:cNvPr id="2601" name="Google Shape;2601;p1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Deletion</a:t>
            </a:r>
            <a:endParaRPr/>
          </a:p>
        </p:txBody>
      </p:sp>
      <p:sp>
        <p:nvSpPr>
          <p:cNvPr id="2602" name="Google Shape;2602;p1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A data structure is not interesting if we cannot remove anything from it! We need to be able to perform deletions:</a:t>
            </a:r>
            <a:endParaRPr/>
          </a:p>
          <a:p>
            <a:pPr marL="0" lvl="0" indent="0" algn="l" rtl="0">
              <a:lnSpc>
                <a:spcPct val="115000"/>
              </a:lnSpc>
              <a:spcBef>
                <a:spcPts val="1600"/>
              </a:spcBef>
              <a:spcAft>
                <a:spcPts val="0"/>
              </a:spcAft>
              <a:buSzPts val="1800"/>
              <a:buNone/>
            </a:pPr>
            <a:r>
              <a:rPr lang="en"/>
              <a:t>There are multiple cases for deletion with respect to the target node to delete:</a:t>
            </a:r>
            <a:endParaRPr/>
          </a:p>
          <a:p>
            <a:pPr marL="457200" lvl="0" indent="-342900" algn="l" rtl="0">
              <a:lnSpc>
                <a:spcPct val="115000"/>
              </a:lnSpc>
              <a:spcBef>
                <a:spcPts val="1600"/>
              </a:spcBef>
              <a:spcAft>
                <a:spcPts val="0"/>
              </a:spcAft>
              <a:buSzPts val="1800"/>
              <a:buChar char="●"/>
            </a:pPr>
            <a:r>
              <a:rPr lang="en"/>
              <a:t>Node is not found</a:t>
            </a:r>
            <a:endParaRPr/>
          </a:p>
          <a:p>
            <a:pPr marL="457200" lvl="0" indent="-342900" algn="l" rtl="0">
              <a:lnSpc>
                <a:spcPct val="115000"/>
              </a:lnSpc>
              <a:spcBef>
                <a:spcPts val="0"/>
              </a:spcBef>
              <a:spcAft>
                <a:spcPts val="0"/>
              </a:spcAft>
              <a:buSzPts val="1800"/>
              <a:buChar char="●"/>
            </a:pPr>
            <a:r>
              <a:rPr lang="en"/>
              <a:t>Node is at leaf</a:t>
            </a:r>
            <a:endParaRPr/>
          </a:p>
          <a:p>
            <a:pPr marL="457200" lvl="0" indent="-342900" algn="l" rtl="0">
              <a:lnSpc>
                <a:spcPct val="115000"/>
              </a:lnSpc>
              <a:spcBef>
                <a:spcPts val="0"/>
              </a:spcBef>
              <a:spcAft>
                <a:spcPts val="0"/>
              </a:spcAft>
              <a:buSzPts val="1800"/>
              <a:buChar char="●"/>
            </a:pPr>
            <a:r>
              <a:rPr lang="en"/>
              <a:t>Node is an internal node with 1 child</a:t>
            </a:r>
            <a:endParaRPr/>
          </a:p>
          <a:p>
            <a:pPr marL="457200" lvl="0" indent="-342900" algn="l" rtl="0">
              <a:lnSpc>
                <a:spcPct val="115000"/>
              </a:lnSpc>
              <a:spcBef>
                <a:spcPts val="0"/>
              </a:spcBef>
              <a:spcAft>
                <a:spcPts val="0"/>
              </a:spcAft>
              <a:buSzPts val="1800"/>
              <a:buChar char="●"/>
            </a:pPr>
            <a:r>
              <a:rPr lang="en"/>
              <a:t>Node is an internal node with 2 children</a:t>
            </a:r>
            <a:endParaRPr/>
          </a:p>
        </p:txBody>
      </p:sp>
      <p:sp>
        <p:nvSpPr>
          <p:cNvPr id="2603" name="Google Shape;2603;p118"/>
          <p:cNvSpPr txBox="1"/>
          <p:nvPr/>
        </p:nvSpPr>
        <p:spPr>
          <a:xfrm>
            <a:off x="4992950" y="4568875"/>
            <a:ext cx="4100700" cy="49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Note: The examples of binary trees in the following slides will differ by case for convenience in demonstration</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119"/>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1)</a:t>
            </a:r>
            <a:endParaRPr/>
          </a:p>
        </p:txBody>
      </p:sp>
      <p:sp>
        <p:nvSpPr>
          <p:cNvPr id="2609" name="Google Shape;2609;p119"/>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610" name="Google Shape;2610;p119"/>
          <p:cNvSpPr/>
          <p:nvPr/>
        </p:nvSpPr>
        <p:spPr>
          <a:xfrm>
            <a:off x="2638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611" name="Google Shape;2611;p119"/>
          <p:cNvSpPr/>
          <p:nvPr/>
        </p:nvSpPr>
        <p:spPr>
          <a:xfrm>
            <a:off x="3324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2612" name="Google Shape;2612;p119"/>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613" name="Google Shape;2613;p119"/>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614" name="Google Shape;2614;p119"/>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615" name="Google Shape;2615;p119"/>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616" name="Google Shape;2616;p119"/>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617" name="Google Shape;2617;p119"/>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618" name="Google Shape;2618;p119"/>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619" name="Google Shape;2619;p119"/>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620" name="Google Shape;2620;p119"/>
          <p:cNvSpPr/>
          <p:nvPr/>
        </p:nvSpPr>
        <p:spPr>
          <a:xfrm>
            <a:off x="4341650" y="1746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621" name="Google Shape;2621;p119"/>
          <p:cNvCxnSpPr>
            <a:stCxn id="2620" idx="4"/>
            <a:endCxn id="2618"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622" name="Google Shape;2622;p119"/>
          <p:cNvCxnSpPr>
            <a:stCxn id="2618" idx="4"/>
            <a:endCxn id="2615"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2623" name="Google Shape;2623;p119"/>
          <p:cNvCxnSpPr>
            <a:stCxn id="2615" idx="4"/>
            <a:endCxn id="2609"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2624" name="Google Shape;2624;p119"/>
          <p:cNvCxnSpPr>
            <a:stCxn id="2616" idx="4"/>
            <a:endCxn id="2611" idx="0"/>
          </p:cNvCxnSpPr>
          <p:nvPr/>
        </p:nvCxnSpPr>
        <p:spPr>
          <a:xfrm flipH="1">
            <a:off x="3543348" y="39835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2625" name="Google Shape;2625;p119"/>
          <p:cNvCxnSpPr>
            <a:stCxn id="2617" idx="4"/>
            <a:endCxn id="2613"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626" name="Google Shape;2626;p119"/>
          <p:cNvCxnSpPr>
            <a:stCxn id="2620" idx="4"/>
            <a:endCxn id="2619"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627" name="Google Shape;2627;p119"/>
          <p:cNvCxnSpPr>
            <a:stCxn id="2618" idx="4"/>
            <a:endCxn id="2616"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628" name="Google Shape;2628;p119"/>
          <p:cNvCxnSpPr>
            <a:stCxn id="2619" idx="4"/>
            <a:endCxn id="2617"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629" name="Google Shape;2629;p119"/>
          <p:cNvCxnSpPr>
            <a:stCxn id="2615" idx="4"/>
            <a:endCxn id="2610" idx="0"/>
          </p:cNvCxnSpPr>
          <p:nvPr/>
        </p:nvCxnSpPr>
        <p:spPr>
          <a:xfrm>
            <a:off x="2518925" y="39835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2630" name="Google Shape;2630;p119"/>
          <p:cNvCxnSpPr>
            <a:stCxn id="2616" idx="4"/>
            <a:endCxn id="2612"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2631" name="Google Shape;2631;p119"/>
          <p:cNvCxnSpPr>
            <a:stCxn id="2617" idx="4"/>
            <a:endCxn id="2614"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2632" name="Google Shape;2632;p119"/>
          <p:cNvGrpSpPr/>
          <p:nvPr/>
        </p:nvGrpSpPr>
        <p:grpSpPr>
          <a:xfrm>
            <a:off x="3721750" y="112000"/>
            <a:ext cx="5309701" cy="1354225"/>
            <a:chOff x="1917150" y="3703800"/>
            <a:chExt cx="5309701" cy="1354225"/>
          </a:xfrm>
        </p:grpSpPr>
        <p:pic>
          <p:nvPicPr>
            <p:cNvPr id="2633" name="Google Shape;2633;p11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634" name="Google Shape;2634;p11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Initialisation</a:t>
              </a:r>
              <a:endParaRPr sz="1400" b="0" i="0" u="none" strike="noStrike" cap="none">
                <a:solidFill>
                  <a:srgbClr val="000000"/>
                </a:solidFill>
                <a:latin typeface="Consolas"/>
                <a:ea typeface="Consolas"/>
                <a:cs typeface="Consolas"/>
                <a:sym typeface="Consolas"/>
              </a:endParaRPr>
            </a:p>
          </p:txBody>
        </p:sp>
        <p:sp>
          <p:nvSpPr>
            <p:cNvPr id="2635" name="Google Shape;2635;p119"/>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delete(40)</a:t>
              </a:r>
              <a:endParaRPr sz="1400" b="0" i="0" u="none" strike="noStrike" cap="none">
                <a:solidFill>
                  <a:srgbClr val="000000"/>
                </a:solidFill>
                <a:latin typeface="Consolas"/>
                <a:ea typeface="Consolas"/>
                <a:cs typeface="Consolas"/>
                <a:sym typeface="Consolas"/>
              </a:endParaRPr>
            </a:p>
          </p:txBody>
        </p:sp>
      </p:grpSp>
      <p:sp>
        <p:nvSpPr>
          <p:cNvPr id="2636" name="Google Shape;2636;p119"/>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not found]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81" name="Google Shape;381;p12"/>
          <p:cNvGrpSpPr/>
          <p:nvPr/>
        </p:nvGrpSpPr>
        <p:grpSpPr>
          <a:xfrm>
            <a:off x="3925152" y="1844154"/>
            <a:ext cx="646894" cy="323447"/>
            <a:chOff x="3655200" y="2045175"/>
            <a:chExt cx="916800" cy="458400"/>
          </a:xfrm>
        </p:grpSpPr>
        <p:sp>
          <p:nvSpPr>
            <p:cNvPr id="382" name="Google Shape;382;p12"/>
            <p:cNvSpPr/>
            <p:nvPr/>
          </p:nvSpPr>
          <p:spPr>
            <a:xfrm>
              <a:off x="3655200" y="2045175"/>
              <a:ext cx="458400" cy="458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383" name="Google Shape;383;p12"/>
            <p:cNvSpPr/>
            <p:nvPr/>
          </p:nvSpPr>
          <p:spPr>
            <a:xfrm>
              <a:off x="4113600" y="2045175"/>
              <a:ext cx="458400" cy="458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14</a:t>
              </a:r>
              <a:endParaRPr sz="1400" b="0" i="0" u="none" strike="noStrike" cap="none">
                <a:solidFill>
                  <a:srgbClr val="595959"/>
                </a:solidFill>
                <a:latin typeface="Consolas"/>
                <a:ea typeface="Consolas"/>
                <a:cs typeface="Consolas"/>
                <a:sym typeface="Consolas"/>
              </a:endParaRPr>
            </a:p>
          </p:txBody>
        </p:sp>
      </p:grpSp>
      <p:sp>
        <p:nvSpPr>
          <p:cNvPr id="384" name="Google Shape;384;p12"/>
          <p:cNvSpPr/>
          <p:nvPr/>
        </p:nvSpPr>
        <p:spPr>
          <a:xfrm>
            <a:off x="4895452" y="1844154"/>
            <a:ext cx="323400" cy="323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385" name="Google Shape;385;p12"/>
          <p:cNvSpPr/>
          <p:nvPr/>
        </p:nvSpPr>
        <p:spPr>
          <a:xfrm>
            <a:off x="5218899" y="1844154"/>
            <a:ext cx="323400" cy="323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22</a:t>
            </a:r>
            <a:endParaRPr sz="1400" b="0" i="0" u="none" strike="noStrike" cap="none">
              <a:solidFill>
                <a:srgbClr val="B7B7B7"/>
              </a:solidFill>
              <a:latin typeface="Consolas"/>
              <a:ea typeface="Consolas"/>
              <a:cs typeface="Consolas"/>
              <a:sym typeface="Consolas"/>
            </a:endParaRPr>
          </a:p>
        </p:txBody>
      </p:sp>
      <p:grpSp>
        <p:nvGrpSpPr>
          <p:cNvPr id="386" name="Google Shape;386;p12"/>
          <p:cNvGrpSpPr/>
          <p:nvPr/>
        </p:nvGrpSpPr>
        <p:grpSpPr>
          <a:xfrm>
            <a:off x="2954852" y="1844154"/>
            <a:ext cx="646894" cy="323447"/>
            <a:chOff x="3655200" y="2045175"/>
            <a:chExt cx="916800" cy="458400"/>
          </a:xfrm>
        </p:grpSpPr>
        <p:sp>
          <p:nvSpPr>
            <p:cNvPr id="387" name="Google Shape;387;p12"/>
            <p:cNvSpPr/>
            <p:nvPr/>
          </p:nvSpPr>
          <p:spPr>
            <a:xfrm>
              <a:off x="36552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388" name="Google Shape;388;p12"/>
            <p:cNvSpPr/>
            <p:nvPr/>
          </p:nvSpPr>
          <p:spPr>
            <a:xfrm>
              <a:off x="4113600" y="2045175"/>
              <a:ext cx="458400" cy="458400"/>
            </a:xfrm>
            <a:prstGeom prst="rect">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389" name="Google Shape;389;p12"/>
          <p:cNvSpPr/>
          <p:nvPr/>
        </p:nvSpPr>
        <p:spPr>
          <a:xfrm>
            <a:off x="3601749" y="1844179"/>
            <a:ext cx="323400" cy="323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390" name="Google Shape;390;p12"/>
          <p:cNvSpPr/>
          <p:nvPr/>
        </p:nvSpPr>
        <p:spPr>
          <a:xfrm>
            <a:off x="5542349" y="1844179"/>
            <a:ext cx="323400" cy="323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35</a:t>
            </a:r>
            <a:endParaRPr sz="1400" b="0" i="0" u="none" strike="noStrike" cap="none">
              <a:solidFill>
                <a:srgbClr val="B7B7B7"/>
              </a:solidFill>
              <a:latin typeface="Consolas"/>
              <a:ea typeface="Consolas"/>
              <a:cs typeface="Consolas"/>
              <a:sym typeface="Consolas"/>
            </a:endParaRPr>
          </a:p>
        </p:txBody>
      </p:sp>
      <p:sp>
        <p:nvSpPr>
          <p:cNvPr id="391" name="Google Shape;391;p12"/>
          <p:cNvSpPr/>
          <p:nvPr/>
        </p:nvSpPr>
        <p:spPr>
          <a:xfrm>
            <a:off x="4572049" y="1844179"/>
            <a:ext cx="323400" cy="323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grpSp>
        <p:nvGrpSpPr>
          <p:cNvPr id="392" name="Google Shape;392;p12"/>
          <p:cNvGrpSpPr/>
          <p:nvPr/>
        </p:nvGrpSpPr>
        <p:grpSpPr>
          <a:xfrm>
            <a:off x="5865752" y="1844154"/>
            <a:ext cx="646894" cy="323447"/>
            <a:chOff x="3655200" y="2045175"/>
            <a:chExt cx="916800" cy="458400"/>
          </a:xfrm>
        </p:grpSpPr>
        <p:sp>
          <p:nvSpPr>
            <p:cNvPr id="393" name="Google Shape;393;p12"/>
            <p:cNvSpPr/>
            <p:nvPr/>
          </p:nvSpPr>
          <p:spPr>
            <a:xfrm>
              <a:off x="3655200" y="2045175"/>
              <a:ext cx="458400" cy="458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B7B7B7"/>
                  </a:solidFill>
                  <a:latin typeface="Consolas"/>
                  <a:ea typeface="Consolas"/>
                  <a:cs typeface="Consolas"/>
                  <a:sym typeface="Consolas"/>
                </a:rPr>
                <a:t>32</a:t>
              </a:r>
              <a:endParaRPr sz="1400" b="0" i="0" u="none" strike="noStrike" cap="none">
                <a:solidFill>
                  <a:srgbClr val="B7B7B7"/>
                </a:solidFill>
                <a:latin typeface="Consolas"/>
                <a:ea typeface="Consolas"/>
                <a:cs typeface="Consolas"/>
                <a:sym typeface="Consolas"/>
              </a:endParaRPr>
            </a:p>
          </p:txBody>
        </p:sp>
        <p:sp>
          <p:nvSpPr>
            <p:cNvPr id="394" name="Google Shape;394;p12"/>
            <p:cNvSpPr/>
            <p:nvPr/>
          </p:nvSpPr>
          <p:spPr>
            <a:xfrm>
              <a:off x="4113600" y="2045175"/>
              <a:ext cx="458400" cy="458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40</a:t>
              </a:r>
              <a:endParaRPr sz="1400" b="0" i="0" u="none" strike="noStrike" cap="none">
                <a:solidFill>
                  <a:srgbClr val="B7B7B7"/>
                </a:solidFill>
                <a:latin typeface="Consolas"/>
                <a:ea typeface="Consolas"/>
                <a:cs typeface="Consolas"/>
                <a:sym typeface="Consolas"/>
              </a:endParaRPr>
            </a:p>
          </p:txBody>
        </p:sp>
      </p:grpSp>
      <p:sp>
        <p:nvSpPr>
          <p:cNvPr id="395" name="Google Shape;395;p12"/>
          <p:cNvSpPr/>
          <p:nvPr/>
        </p:nvSpPr>
        <p:spPr>
          <a:xfrm>
            <a:off x="2631402" y="1844154"/>
            <a:ext cx="323400" cy="323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grpSp>
        <p:nvGrpSpPr>
          <p:cNvPr id="396" name="Google Shape;396;p12"/>
          <p:cNvGrpSpPr/>
          <p:nvPr/>
        </p:nvGrpSpPr>
        <p:grpSpPr>
          <a:xfrm>
            <a:off x="1917175" y="91225"/>
            <a:ext cx="5309701" cy="1354225"/>
            <a:chOff x="1917150" y="3703800"/>
            <a:chExt cx="5309701" cy="1354225"/>
          </a:xfrm>
        </p:grpSpPr>
        <p:pic>
          <p:nvPicPr>
            <p:cNvPr id="397" name="Google Shape;397;p1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98" name="Google Shape;398;p1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Our pivot 5 was actually the 3rd smallest element. Too low!</a:t>
              </a:r>
              <a:endParaRPr sz="1000" b="0" i="0" u="none" strike="noStrike" cap="none">
                <a:solidFill>
                  <a:srgbClr val="000000"/>
                </a:solidFill>
                <a:latin typeface="Consolas"/>
                <a:ea typeface="Consolas"/>
                <a:cs typeface="Consolas"/>
                <a:sym typeface="Consolas"/>
              </a:endParaRPr>
            </a:p>
          </p:txBody>
        </p:sp>
        <p:sp>
          <p:nvSpPr>
            <p:cNvPr id="399" name="Google Shape;399;p1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select(4)</a:t>
              </a:r>
              <a:endParaRPr sz="1400" b="0" i="0" u="none" strike="noStrike" cap="none">
                <a:solidFill>
                  <a:srgbClr val="000000"/>
                </a:solidFill>
                <a:latin typeface="Consolas"/>
                <a:ea typeface="Consolas"/>
                <a:cs typeface="Consolas"/>
                <a:sym typeface="Consolas"/>
              </a:endParaRPr>
            </a:p>
          </p:txBody>
        </p:sp>
      </p:grpSp>
      <p:grpSp>
        <p:nvGrpSpPr>
          <p:cNvPr id="400" name="Google Shape;400;p12"/>
          <p:cNvGrpSpPr/>
          <p:nvPr/>
        </p:nvGrpSpPr>
        <p:grpSpPr>
          <a:xfrm>
            <a:off x="2631402" y="2216204"/>
            <a:ext cx="646894" cy="323447"/>
            <a:chOff x="3655200" y="2045175"/>
            <a:chExt cx="916800" cy="458400"/>
          </a:xfrm>
        </p:grpSpPr>
        <p:sp>
          <p:nvSpPr>
            <p:cNvPr id="401" name="Google Shape;401;p12"/>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402" name="Google Shape;402;p12"/>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grpSp>
      <p:sp>
        <p:nvSpPr>
          <p:cNvPr id="403" name="Google Shape;403;p12"/>
          <p:cNvSpPr/>
          <p:nvPr/>
        </p:nvSpPr>
        <p:spPr>
          <a:xfrm>
            <a:off x="32782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onsolas"/>
                <a:ea typeface="Consolas"/>
                <a:cs typeface="Consolas"/>
                <a:sym typeface="Consolas"/>
              </a:rPr>
              <a:t>3</a:t>
            </a:r>
            <a:endParaRPr sz="1400" b="0" i="0" u="none" strike="noStrike" cap="none">
              <a:solidFill>
                <a:srgbClr val="FF0000"/>
              </a:solidFill>
              <a:latin typeface="Consolas"/>
              <a:ea typeface="Consolas"/>
              <a:cs typeface="Consolas"/>
              <a:sym typeface="Consolas"/>
            </a:endParaRPr>
          </a:p>
        </p:txBody>
      </p:sp>
      <p:grpSp>
        <p:nvGrpSpPr>
          <p:cNvPr id="404" name="Google Shape;404;p12"/>
          <p:cNvGrpSpPr/>
          <p:nvPr/>
        </p:nvGrpSpPr>
        <p:grpSpPr>
          <a:xfrm>
            <a:off x="3601702" y="2216204"/>
            <a:ext cx="646894" cy="323447"/>
            <a:chOff x="3655200" y="2045175"/>
            <a:chExt cx="916800" cy="458400"/>
          </a:xfrm>
        </p:grpSpPr>
        <p:sp>
          <p:nvSpPr>
            <p:cNvPr id="405" name="Google Shape;405;p12"/>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406" name="Google Shape;406;p12"/>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407" name="Google Shape;407;p12"/>
          <p:cNvSpPr/>
          <p:nvPr/>
        </p:nvSpPr>
        <p:spPr>
          <a:xfrm>
            <a:off x="42485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grpSp>
        <p:nvGrpSpPr>
          <p:cNvPr id="408" name="Google Shape;408;p12"/>
          <p:cNvGrpSpPr/>
          <p:nvPr/>
        </p:nvGrpSpPr>
        <p:grpSpPr>
          <a:xfrm>
            <a:off x="4572002" y="2216204"/>
            <a:ext cx="646894" cy="323447"/>
            <a:chOff x="3655200" y="2045175"/>
            <a:chExt cx="916800" cy="458400"/>
          </a:xfrm>
        </p:grpSpPr>
        <p:sp>
          <p:nvSpPr>
            <p:cNvPr id="409" name="Google Shape;409;p12"/>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410" name="Google Shape;410;p12"/>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sp>
        <p:nvSpPr>
          <p:cNvPr id="411" name="Google Shape;411;p12"/>
          <p:cNvSpPr/>
          <p:nvPr/>
        </p:nvSpPr>
        <p:spPr>
          <a:xfrm>
            <a:off x="52188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9</a:t>
            </a:r>
            <a:endParaRPr sz="1400" b="0" i="0" u="none" strike="noStrike" cap="none">
              <a:solidFill>
                <a:srgbClr val="B7B7B7"/>
              </a:solidFill>
              <a:latin typeface="Consolas"/>
              <a:ea typeface="Consolas"/>
              <a:cs typeface="Consolas"/>
              <a:sym typeface="Consolas"/>
            </a:endParaRPr>
          </a:p>
        </p:txBody>
      </p:sp>
      <p:grpSp>
        <p:nvGrpSpPr>
          <p:cNvPr id="412" name="Google Shape;412;p12"/>
          <p:cNvGrpSpPr/>
          <p:nvPr/>
        </p:nvGrpSpPr>
        <p:grpSpPr>
          <a:xfrm>
            <a:off x="5542302" y="2216204"/>
            <a:ext cx="646894" cy="323447"/>
            <a:chOff x="3655200" y="2045175"/>
            <a:chExt cx="916800" cy="458400"/>
          </a:xfrm>
        </p:grpSpPr>
        <p:sp>
          <p:nvSpPr>
            <p:cNvPr id="413" name="Google Shape;413;p12"/>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B7B7B7"/>
                  </a:solidFill>
                  <a:latin typeface="Consolas"/>
                  <a:ea typeface="Consolas"/>
                  <a:cs typeface="Consolas"/>
                  <a:sym typeface="Consolas"/>
                </a:rPr>
                <a:t>10</a:t>
              </a:r>
              <a:endParaRPr sz="1400" b="0" i="0" u="none" strike="noStrike" cap="none">
                <a:solidFill>
                  <a:srgbClr val="B7B7B7"/>
                </a:solidFill>
                <a:latin typeface="Consolas"/>
                <a:ea typeface="Consolas"/>
                <a:cs typeface="Consolas"/>
                <a:sym typeface="Consolas"/>
              </a:endParaRPr>
            </a:p>
          </p:txBody>
        </p:sp>
        <p:sp>
          <p:nvSpPr>
            <p:cNvPr id="414" name="Google Shape;414;p12"/>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11</a:t>
              </a:r>
              <a:endParaRPr sz="1400" b="0" i="0" u="none" strike="noStrike" cap="none">
                <a:solidFill>
                  <a:srgbClr val="B7B7B7"/>
                </a:solidFill>
                <a:latin typeface="Consolas"/>
                <a:ea typeface="Consolas"/>
                <a:cs typeface="Consolas"/>
                <a:sym typeface="Consolas"/>
              </a:endParaRPr>
            </a:p>
          </p:txBody>
        </p:sp>
      </p:grpSp>
      <p:sp>
        <p:nvSpPr>
          <p:cNvPr id="415" name="Google Shape;415;p12"/>
          <p:cNvSpPr/>
          <p:nvPr/>
        </p:nvSpPr>
        <p:spPr>
          <a:xfrm>
            <a:off x="61891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12</a:t>
            </a:r>
            <a:endParaRPr sz="1400" b="0" i="0" u="none" strike="noStrike" cap="none">
              <a:solidFill>
                <a:srgbClr val="B7B7B7"/>
              </a:solidFill>
              <a:latin typeface="Consolas"/>
              <a:ea typeface="Consolas"/>
              <a:cs typeface="Consolas"/>
              <a:sym typeface="Consolas"/>
            </a:endParaRPr>
          </a:p>
        </p:txBody>
      </p:sp>
      <p:sp>
        <p:nvSpPr>
          <p:cNvPr id="416" name="Google Shape;416;p12"/>
          <p:cNvSpPr txBox="1"/>
          <p:nvPr/>
        </p:nvSpPr>
        <p:spPr>
          <a:xfrm>
            <a:off x="1929070" y="2173481"/>
            <a:ext cx="8835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Index:</a:t>
            </a:r>
            <a:endParaRPr sz="1400" b="0" i="0" u="none" strike="noStrike" cap="none">
              <a:solidFill>
                <a:srgbClr val="000000"/>
              </a:solidFill>
              <a:latin typeface="Arial"/>
              <a:ea typeface="Arial"/>
              <a:cs typeface="Arial"/>
              <a:sym typeface="Arial"/>
            </a:endParaRPr>
          </a:p>
        </p:txBody>
      </p:sp>
      <p:sp>
        <p:nvSpPr>
          <p:cNvPr id="417" name="Google Shape;417;p12"/>
          <p:cNvSpPr/>
          <p:nvPr/>
        </p:nvSpPr>
        <p:spPr>
          <a:xfrm>
            <a:off x="4895499" y="1844179"/>
            <a:ext cx="323400" cy="323400"/>
          </a:xfrm>
          <a:prstGeom prst="rect">
            <a:avLst/>
          </a:prstGeom>
          <a:solidFill>
            <a:srgbClr val="C9DAF8"/>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Consolas"/>
                <a:ea typeface="Consolas"/>
                <a:cs typeface="Consolas"/>
                <a:sym typeface="Consolas"/>
              </a:rPr>
              <a:t>8</a:t>
            </a:r>
            <a:endParaRPr sz="1400" b="0" i="0" u="none" strike="noStrike" cap="none">
              <a:solidFill>
                <a:srgbClr val="666666"/>
              </a:solidFill>
              <a:latin typeface="Consolas"/>
              <a:ea typeface="Consolas"/>
              <a:cs typeface="Consolas"/>
              <a:sym typeface="Consola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640"/>
        <p:cNvGrpSpPr/>
        <p:nvPr/>
      </p:nvGrpSpPr>
      <p:grpSpPr>
        <a:xfrm>
          <a:off x="0" y="0"/>
          <a:ext cx="0" cy="0"/>
          <a:chOff x="0" y="0"/>
          <a:chExt cx="0" cy="0"/>
        </a:xfrm>
      </p:grpSpPr>
      <p:sp>
        <p:nvSpPr>
          <p:cNvPr id="2641" name="Google Shape;2641;p120"/>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1)</a:t>
            </a:r>
            <a:endParaRPr/>
          </a:p>
        </p:txBody>
      </p:sp>
      <p:sp>
        <p:nvSpPr>
          <p:cNvPr id="2642" name="Google Shape;2642;p120"/>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643" name="Google Shape;2643;p120"/>
          <p:cNvSpPr/>
          <p:nvPr/>
        </p:nvSpPr>
        <p:spPr>
          <a:xfrm>
            <a:off x="2638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644" name="Google Shape;2644;p120"/>
          <p:cNvSpPr/>
          <p:nvPr/>
        </p:nvSpPr>
        <p:spPr>
          <a:xfrm>
            <a:off x="3324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2645" name="Google Shape;2645;p120"/>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646" name="Google Shape;2646;p120"/>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647" name="Google Shape;2647;p120"/>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648" name="Google Shape;2648;p120"/>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649" name="Google Shape;2649;p120"/>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650" name="Google Shape;2650;p120"/>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651" name="Google Shape;2651;p120"/>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652" name="Google Shape;2652;p120"/>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653" name="Google Shape;2653;p120"/>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654" name="Google Shape;2654;p120"/>
          <p:cNvCxnSpPr>
            <a:stCxn id="2653" idx="4"/>
            <a:endCxn id="2651"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655" name="Google Shape;2655;p120"/>
          <p:cNvCxnSpPr>
            <a:stCxn id="2651" idx="4"/>
            <a:endCxn id="2648"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2656" name="Google Shape;2656;p120"/>
          <p:cNvCxnSpPr>
            <a:stCxn id="2648" idx="4"/>
            <a:endCxn id="2642"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2657" name="Google Shape;2657;p120"/>
          <p:cNvCxnSpPr>
            <a:stCxn id="2649" idx="4"/>
            <a:endCxn id="2644" idx="0"/>
          </p:cNvCxnSpPr>
          <p:nvPr/>
        </p:nvCxnSpPr>
        <p:spPr>
          <a:xfrm flipH="1">
            <a:off x="3543348" y="39835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2658" name="Google Shape;2658;p120"/>
          <p:cNvCxnSpPr>
            <a:stCxn id="2650" idx="4"/>
            <a:endCxn id="2646"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659" name="Google Shape;2659;p120"/>
          <p:cNvCxnSpPr>
            <a:stCxn id="2653" idx="4"/>
            <a:endCxn id="2652"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660" name="Google Shape;2660;p120"/>
          <p:cNvCxnSpPr>
            <a:stCxn id="2651" idx="4"/>
            <a:endCxn id="2649"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661" name="Google Shape;2661;p120"/>
          <p:cNvCxnSpPr>
            <a:stCxn id="2652" idx="4"/>
            <a:endCxn id="2650"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662" name="Google Shape;2662;p120"/>
          <p:cNvCxnSpPr>
            <a:stCxn id="2648" idx="4"/>
            <a:endCxn id="2643" idx="0"/>
          </p:cNvCxnSpPr>
          <p:nvPr/>
        </p:nvCxnSpPr>
        <p:spPr>
          <a:xfrm>
            <a:off x="2518925" y="39835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2663" name="Google Shape;2663;p120"/>
          <p:cNvCxnSpPr>
            <a:stCxn id="2649" idx="4"/>
            <a:endCxn id="2645"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2664" name="Google Shape;2664;p120"/>
          <p:cNvCxnSpPr>
            <a:stCxn id="2650" idx="4"/>
            <a:endCxn id="2647"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2665" name="Google Shape;2665;p120"/>
          <p:cNvGrpSpPr/>
          <p:nvPr/>
        </p:nvGrpSpPr>
        <p:grpSpPr>
          <a:xfrm>
            <a:off x="3721750" y="112000"/>
            <a:ext cx="5309701" cy="1354225"/>
            <a:chOff x="1917150" y="3703800"/>
            <a:chExt cx="5309701" cy="1354225"/>
          </a:xfrm>
        </p:grpSpPr>
        <p:pic>
          <p:nvPicPr>
            <p:cNvPr id="2666" name="Google Shape;2666;p12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667" name="Google Shape;2667;p12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Compare 40 with 34</a:t>
              </a:r>
              <a:endParaRPr sz="1400" b="0" i="0" u="none" strike="noStrike" cap="none">
                <a:solidFill>
                  <a:srgbClr val="000000"/>
                </a:solidFill>
                <a:latin typeface="Consolas"/>
                <a:ea typeface="Consolas"/>
                <a:cs typeface="Consolas"/>
                <a:sym typeface="Consolas"/>
              </a:endParaRPr>
            </a:p>
          </p:txBody>
        </p:sp>
        <p:sp>
          <p:nvSpPr>
            <p:cNvPr id="2668" name="Google Shape;2668;p120"/>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delete(40)</a:t>
              </a:r>
              <a:endParaRPr sz="1400" b="0" i="0" u="none" strike="noStrike" cap="none">
                <a:solidFill>
                  <a:srgbClr val="000000"/>
                </a:solidFill>
                <a:latin typeface="Consolas"/>
                <a:ea typeface="Consolas"/>
                <a:cs typeface="Consolas"/>
                <a:sym typeface="Consolas"/>
              </a:endParaRPr>
            </a:p>
          </p:txBody>
        </p:sp>
      </p:grpSp>
      <p:sp>
        <p:nvSpPr>
          <p:cNvPr id="2669" name="Google Shape;2669;p120"/>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not found]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121"/>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1)</a:t>
            </a:r>
            <a:endParaRPr/>
          </a:p>
        </p:txBody>
      </p:sp>
      <p:grpSp>
        <p:nvGrpSpPr>
          <p:cNvPr id="2675" name="Google Shape;2675;p121"/>
          <p:cNvGrpSpPr/>
          <p:nvPr/>
        </p:nvGrpSpPr>
        <p:grpSpPr>
          <a:xfrm>
            <a:off x="3721750" y="112000"/>
            <a:ext cx="5309701" cy="1354225"/>
            <a:chOff x="1917150" y="3703800"/>
            <a:chExt cx="5309701" cy="1354225"/>
          </a:xfrm>
        </p:grpSpPr>
        <p:pic>
          <p:nvPicPr>
            <p:cNvPr id="2676" name="Google Shape;2676;p12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677" name="Google Shape;2677;p12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We go right!</a:t>
              </a:r>
              <a:endParaRPr sz="1400" b="0" i="0" u="none" strike="noStrike" cap="none">
                <a:solidFill>
                  <a:srgbClr val="000000"/>
                </a:solidFill>
                <a:latin typeface="Consolas"/>
                <a:ea typeface="Consolas"/>
                <a:cs typeface="Consolas"/>
                <a:sym typeface="Consolas"/>
              </a:endParaRPr>
            </a:p>
          </p:txBody>
        </p:sp>
        <p:sp>
          <p:nvSpPr>
            <p:cNvPr id="2678" name="Google Shape;2678;p121"/>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delete(40)</a:t>
              </a:r>
              <a:endParaRPr sz="1400" b="0" i="0" u="none" strike="noStrike" cap="none">
                <a:solidFill>
                  <a:srgbClr val="000000"/>
                </a:solidFill>
                <a:latin typeface="Consolas"/>
                <a:ea typeface="Consolas"/>
                <a:cs typeface="Consolas"/>
                <a:sym typeface="Consolas"/>
              </a:endParaRPr>
            </a:p>
          </p:txBody>
        </p:sp>
      </p:grpSp>
      <p:sp>
        <p:nvSpPr>
          <p:cNvPr id="2679" name="Google Shape;2679;p121"/>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not found]</a:t>
            </a:r>
            <a:endParaRPr sz="1400" b="0" i="0" u="none" strike="noStrike" cap="none">
              <a:solidFill>
                <a:srgbClr val="000000"/>
              </a:solidFill>
              <a:latin typeface="Arial"/>
              <a:ea typeface="Arial"/>
              <a:cs typeface="Arial"/>
              <a:sym typeface="Arial"/>
            </a:endParaRPr>
          </a:p>
        </p:txBody>
      </p:sp>
      <p:sp>
        <p:nvSpPr>
          <p:cNvPr id="2680" name="Google Shape;2680;p121"/>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2681" name="Google Shape;2681;p121"/>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2682" name="Google Shape;2682;p121"/>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2683" name="Google Shape;2683;p121"/>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2684" name="Google Shape;2684;p121"/>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685" name="Google Shape;2685;p121"/>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686" name="Google Shape;2686;p121"/>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2687" name="Google Shape;2687;p121"/>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2688" name="Google Shape;2688;p121"/>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689" name="Google Shape;2689;p121"/>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2690" name="Google Shape;2690;p121"/>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691" name="Google Shape;2691;p121"/>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692" name="Google Shape;2692;p121"/>
          <p:cNvCxnSpPr>
            <a:stCxn id="2691" idx="4"/>
            <a:endCxn id="2689"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2693" name="Google Shape;2693;p121"/>
          <p:cNvCxnSpPr>
            <a:stCxn id="2689" idx="4"/>
            <a:endCxn id="2686"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2694" name="Google Shape;2694;p121"/>
          <p:cNvCxnSpPr>
            <a:stCxn id="2686" idx="4"/>
            <a:endCxn id="2680"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2695" name="Google Shape;2695;p121"/>
          <p:cNvCxnSpPr>
            <a:stCxn id="2687" idx="4"/>
            <a:endCxn id="2682"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2696" name="Google Shape;2696;p121"/>
          <p:cNvCxnSpPr>
            <a:stCxn id="2688" idx="4"/>
            <a:endCxn id="2684"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697" name="Google Shape;2697;p121"/>
          <p:cNvCxnSpPr>
            <a:stCxn id="2691" idx="4"/>
            <a:endCxn id="2690"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698" name="Google Shape;2698;p121"/>
          <p:cNvCxnSpPr>
            <a:stCxn id="2689" idx="4"/>
            <a:endCxn id="2687"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2699" name="Google Shape;2699;p121"/>
          <p:cNvCxnSpPr>
            <a:stCxn id="2690" idx="4"/>
            <a:endCxn id="2688"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700" name="Google Shape;2700;p121"/>
          <p:cNvCxnSpPr>
            <a:stCxn id="2686" idx="4"/>
            <a:endCxn id="2681"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2701" name="Google Shape;2701;p121"/>
          <p:cNvCxnSpPr>
            <a:stCxn id="2687" idx="4"/>
            <a:endCxn id="2683"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2702" name="Google Shape;2702;p121"/>
          <p:cNvCxnSpPr>
            <a:stCxn id="2688" idx="4"/>
            <a:endCxn id="2685"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707" name="Google Shape;2707;p122"/>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1)</a:t>
            </a:r>
            <a:endParaRPr/>
          </a:p>
        </p:txBody>
      </p:sp>
      <p:grpSp>
        <p:nvGrpSpPr>
          <p:cNvPr id="2708" name="Google Shape;2708;p122"/>
          <p:cNvGrpSpPr/>
          <p:nvPr/>
        </p:nvGrpSpPr>
        <p:grpSpPr>
          <a:xfrm>
            <a:off x="3721750" y="112000"/>
            <a:ext cx="5309701" cy="1354225"/>
            <a:chOff x="1917150" y="3703800"/>
            <a:chExt cx="5309701" cy="1354225"/>
          </a:xfrm>
        </p:grpSpPr>
        <p:pic>
          <p:nvPicPr>
            <p:cNvPr id="2709" name="Google Shape;2709;p12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710" name="Google Shape;2710;p12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40 is less than 233. But the left subtree is empty so it must mean that 40 does not exist. Do nothing!</a:t>
              </a:r>
              <a:endParaRPr sz="1400" b="0" i="0" u="none" strike="noStrike" cap="none">
                <a:solidFill>
                  <a:srgbClr val="000000"/>
                </a:solidFill>
                <a:latin typeface="Consolas"/>
                <a:ea typeface="Consolas"/>
                <a:cs typeface="Consolas"/>
                <a:sym typeface="Consolas"/>
              </a:endParaRPr>
            </a:p>
          </p:txBody>
        </p:sp>
        <p:sp>
          <p:nvSpPr>
            <p:cNvPr id="2711" name="Google Shape;2711;p12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delete(40)</a:t>
              </a:r>
              <a:endParaRPr sz="1400" b="0" i="0" u="none" strike="noStrike" cap="none">
                <a:solidFill>
                  <a:srgbClr val="000000"/>
                </a:solidFill>
                <a:latin typeface="Consolas"/>
                <a:ea typeface="Consolas"/>
                <a:cs typeface="Consolas"/>
                <a:sym typeface="Consolas"/>
              </a:endParaRPr>
            </a:p>
          </p:txBody>
        </p:sp>
      </p:grpSp>
      <p:sp>
        <p:nvSpPr>
          <p:cNvPr id="2712" name="Google Shape;2712;p122"/>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not found]</a:t>
            </a:r>
            <a:endParaRPr sz="1400" b="0" i="0" u="none" strike="noStrike" cap="none">
              <a:solidFill>
                <a:srgbClr val="000000"/>
              </a:solidFill>
              <a:latin typeface="Arial"/>
              <a:ea typeface="Arial"/>
              <a:cs typeface="Arial"/>
              <a:sym typeface="Arial"/>
            </a:endParaRPr>
          </a:p>
        </p:txBody>
      </p:sp>
      <p:sp>
        <p:nvSpPr>
          <p:cNvPr id="2713" name="Google Shape;2713;p122"/>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2714" name="Google Shape;2714;p122"/>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2715" name="Google Shape;2715;p122"/>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2716" name="Google Shape;2716;p122"/>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2717" name="Google Shape;2717;p122"/>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718" name="Google Shape;2718;p122"/>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719" name="Google Shape;2719;p122"/>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2720" name="Google Shape;2720;p122"/>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2721" name="Google Shape;2721;p122"/>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722" name="Google Shape;2722;p122"/>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2723" name="Google Shape;2723;p122"/>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724" name="Google Shape;2724;p122"/>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725" name="Google Shape;2725;p122"/>
          <p:cNvCxnSpPr>
            <a:stCxn id="2724" idx="4"/>
            <a:endCxn id="2722"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2726" name="Google Shape;2726;p122"/>
          <p:cNvCxnSpPr>
            <a:stCxn id="2722" idx="4"/>
            <a:endCxn id="2719"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2727" name="Google Shape;2727;p122"/>
          <p:cNvCxnSpPr>
            <a:stCxn id="2719" idx="4"/>
            <a:endCxn id="2713"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2728" name="Google Shape;2728;p122"/>
          <p:cNvCxnSpPr>
            <a:stCxn id="2720" idx="4"/>
            <a:endCxn id="2715"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2729" name="Google Shape;2729;p122"/>
          <p:cNvCxnSpPr>
            <a:stCxn id="2721" idx="4"/>
            <a:endCxn id="2717"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730" name="Google Shape;2730;p122"/>
          <p:cNvCxnSpPr>
            <a:stCxn id="2724" idx="4"/>
            <a:endCxn id="2723"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731" name="Google Shape;2731;p122"/>
          <p:cNvCxnSpPr>
            <a:stCxn id="2722" idx="4"/>
            <a:endCxn id="2720"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2732" name="Google Shape;2732;p122"/>
          <p:cNvCxnSpPr>
            <a:stCxn id="2723" idx="4"/>
            <a:endCxn id="2721"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733" name="Google Shape;2733;p122"/>
          <p:cNvCxnSpPr>
            <a:stCxn id="2719" idx="4"/>
            <a:endCxn id="2714"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2734" name="Google Shape;2734;p122"/>
          <p:cNvCxnSpPr>
            <a:stCxn id="2720" idx="4"/>
            <a:endCxn id="2716"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2735" name="Google Shape;2735;p122"/>
          <p:cNvCxnSpPr>
            <a:stCxn id="2721" idx="4"/>
            <a:endCxn id="2718"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739"/>
        <p:cNvGrpSpPr/>
        <p:nvPr/>
      </p:nvGrpSpPr>
      <p:grpSpPr>
        <a:xfrm>
          <a:off x="0" y="0"/>
          <a:ext cx="0" cy="0"/>
          <a:chOff x="0" y="0"/>
          <a:chExt cx="0" cy="0"/>
        </a:xfrm>
      </p:grpSpPr>
      <p:sp>
        <p:nvSpPr>
          <p:cNvPr id="2740" name="Google Shape;2740;p123"/>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2)</a:t>
            </a:r>
            <a:endParaRPr/>
          </a:p>
        </p:txBody>
      </p:sp>
      <p:sp>
        <p:nvSpPr>
          <p:cNvPr id="2741" name="Google Shape;2741;p123"/>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42" name="Google Shape;2742;p123"/>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743" name="Google Shape;2743;p123"/>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744" name="Google Shape;2744;p123"/>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745" name="Google Shape;2745;p123"/>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746" name="Google Shape;2746;p123"/>
          <p:cNvSpPr/>
          <p:nvPr/>
        </p:nvSpPr>
        <p:spPr>
          <a:xfrm>
            <a:off x="4341650" y="1746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747" name="Google Shape;2747;p123"/>
          <p:cNvCxnSpPr>
            <a:stCxn id="2746" idx="4"/>
            <a:endCxn id="2744"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748" name="Google Shape;2748;p123"/>
          <p:cNvCxnSpPr>
            <a:stCxn id="2744" idx="4"/>
            <a:endCxn id="2741"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2749" name="Google Shape;2749;p123"/>
          <p:cNvCxnSpPr>
            <a:stCxn id="2746" idx="4"/>
            <a:endCxn id="2745"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750" name="Google Shape;2750;p123"/>
          <p:cNvCxnSpPr>
            <a:stCxn id="2744" idx="4"/>
            <a:endCxn id="2742"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751" name="Google Shape;2751;p123"/>
          <p:cNvCxnSpPr>
            <a:stCxn id="2745" idx="4"/>
            <a:endCxn id="2743"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grpSp>
        <p:nvGrpSpPr>
          <p:cNvPr id="2752" name="Google Shape;2752;p123"/>
          <p:cNvGrpSpPr/>
          <p:nvPr/>
        </p:nvGrpSpPr>
        <p:grpSpPr>
          <a:xfrm>
            <a:off x="3721750" y="112000"/>
            <a:ext cx="5309701" cy="1354225"/>
            <a:chOff x="1917150" y="3703800"/>
            <a:chExt cx="5309701" cy="1354225"/>
          </a:xfrm>
        </p:grpSpPr>
        <p:pic>
          <p:nvPicPr>
            <p:cNvPr id="2753" name="Google Shape;2753;p12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754" name="Google Shape;2754;p12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Initialisation</a:t>
              </a:r>
              <a:endParaRPr sz="1400" b="0" i="0" u="none" strike="noStrike" cap="none">
                <a:solidFill>
                  <a:srgbClr val="000000"/>
                </a:solidFill>
                <a:latin typeface="Consolas"/>
                <a:ea typeface="Consolas"/>
                <a:cs typeface="Consolas"/>
                <a:sym typeface="Consolas"/>
              </a:endParaRPr>
            </a:p>
          </p:txBody>
        </p:sp>
        <p:sp>
          <p:nvSpPr>
            <p:cNvPr id="2755" name="Google Shape;2755;p123"/>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delete(610)</a:t>
              </a:r>
              <a:endParaRPr sz="1400" b="0" i="0" u="none" strike="noStrike" cap="none">
                <a:solidFill>
                  <a:srgbClr val="000000"/>
                </a:solidFill>
                <a:latin typeface="Consolas"/>
                <a:ea typeface="Consolas"/>
                <a:cs typeface="Consolas"/>
                <a:sym typeface="Consolas"/>
              </a:endParaRPr>
            </a:p>
          </p:txBody>
        </p:sp>
      </p:grpSp>
      <p:sp>
        <p:nvSpPr>
          <p:cNvPr id="2756" name="Google Shape;2756;p123"/>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is at a leaf]</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sp>
        <p:nvSpPr>
          <p:cNvPr id="2761" name="Google Shape;2761;p124"/>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2)</a:t>
            </a:r>
            <a:endParaRPr/>
          </a:p>
        </p:txBody>
      </p:sp>
      <p:sp>
        <p:nvSpPr>
          <p:cNvPr id="2762" name="Google Shape;2762;p124"/>
          <p:cNvSpPr/>
          <p:nvPr/>
        </p:nvSpPr>
        <p:spPr>
          <a:xfrm>
            <a:off x="64052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763" name="Google Shape;2763;p124"/>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764" name="Google Shape;2764;p124"/>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765" name="Google Shape;2765;p124"/>
          <p:cNvCxnSpPr>
            <a:stCxn id="2764" idx="4"/>
            <a:endCxn id="2763"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766" name="Google Shape;2766;p124"/>
          <p:cNvCxnSpPr>
            <a:stCxn id="2763" idx="4"/>
            <a:endCxn id="2762"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grpSp>
        <p:nvGrpSpPr>
          <p:cNvPr id="2767" name="Google Shape;2767;p124"/>
          <p:cNvGrpSpPr/>
          <p:nvPr/>
        </p:nvGrpSpPr>
        <p:grpSpPr>
          <a:xfrm>
            <a:off x="3721750" y="112000"/>
            <a:ext cx="5309701" cy="1354225"/>
            <a:chOff x="1917150" y="3703800"/>
            <a:chExt cx="5309701" cy="1354225"/>
          </a:xfrm>
        </p:grpSpPr>
        <p:pic>
          <p:nvPicPr>
            <p:cNvPr id="2768" name="Google Shape;2768;p12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769" name="Google Shape;2769;p12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Consolas"/>
                  <a:ea typeface="Consolas"/>
                  <a:cs typeface="Consolas"/>
                  <a:sym typeface="Consolas"/>
                </a:rPr>
                <a:t>I’ll skip the “searching” step :P</a:t>
              </a:r>
              <a:endParaRPr sz="1400" b="0" i="0" u="none" strike="noStrike" cap="none">
                <a:solidFill>
                  <a:schemeClr val="dk1"/>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Let’s say we have traversed all the way to the right and found the node. wat do now</a:t>
              </a:r>
              <a:endParaRPr sz="1400" b="0" i="0" u="none" strike="noStrike" cap="none">
                <a:solidFill>
                  <a:srgbClr val="000000"/>
                </a:solidFill>
                <a:latin typeface="Consolas"/>
                <a:ea typeface="Consolas"/>
                <a:cs typeface="Consolas"/>
                <a:sym typeface="Consolas"/>
              </a:endParaRPr>
            </a:p>
          </p:txBody>
        </p:sp>
        <p:sp>
          <p:nvSpPr>
            <p:cNvPr id="2770" name="Google Shape;2770;p12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delete(610)</a:t>
              </a:r>
              <a:endParaRPr sz="1400" b="0" i="0" u="none" strike="noStrike" cap="none">
                <a:solidFill>
                  <a:srgbClr val="000000"/>
                </a:solidFill>
                <a:latin typeface="Consolas"/>
                <a:ea typeface="Consolas"/>
                <a:cs typeface="Consolas"/>
                <a:sym typeface="Consolas"/>
              </a:endParaRPr>
            </a:p>
          </p:txBody>
        </p:sp>
      </p:grpSp>
      <p:sp>
        <p:nvSpPr>
          <p:cNvPr id="2771" name="Google Shape;2771;p124"/>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is at a leaf]</a:t>
            </a:r>
            <a:endParaRPr sz="1400" b="0" i="0" u="none" strike="noStrike" cap="none">
              <a:solidFill>
                <a:srgbClr val="000000"/>
              </a:solidFill>
              <a:latin typeface="Arial"/>
              <a:ea typeface="Arial"/>
              <a:cs typeface="Arial"/>
              <a:sym typeface="Arial"/>
            </a:endParaRPr>
          </a:p>
        </p:txBody>
      </p:sp>
      <p:sp>
        <p:nvSpPr>
          <p:cNvPr id="2772" name="Google Shape;2772;p124"/>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2773" name="Google Shape;2773;p124"/>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2774" name="Google Shape;2774;p124"/>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cxnSp>
        <p:nvCxnSpPr>
          <p:cNvPr id="2775" name="Google Shape;2775;p124"/>
          <p:cNvCxnSpPr>
            <a:stCxn id="2764" idx="4"/>
            <a:endCxn id="2774"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2776" name="Google Shape;2776;p124"/>
          <p:cNvCxnSpPr>
            <a:stCxn id="2774" idx="4"/>
            <a:endCxn id="2772"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2777" name="Google Shape;2777;p124"/>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778" name="Google Shape;2778;p124"/>
          <p:cNvCxnSpPr>
            <a:stCxn id="2774" idx="4"/>
            <a:endCxn id="2773"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782"/>
        <p:cNvGrpSpPr/>
        <p:nvPr/>
      </p:nvGrpSpPr>
      <p:grpSpPr>
        <a:xfrm>
          <a:off x="0" y="0"/>
          <a:ext cx="0" cy="0"/>
          <a:chOff x="0" y="0"/>
          <a:chExt cx="0" cy="0"/>
        </a:xfrm>
      </p:grpSpPr>
      <p:sp>
        <p:nvSpPr>
          <p:cNvPr id="2783" name="Google Shape;2783;p125"/>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2)</a:t>
            </a:r>
            <a:endParaRPr/>
          </a:p>
        </p:txBody>
      </p:sp>
      <p:sp>
        <p:nvSpPr>
          <p:cNvPr id="2784" name="Google Shape;2784;p125"/>
          <p:cNvSpPr/>
          <p:nvPr/>
        </p:nvSpPr>
        <p:spPr>
          <a:xfrm>
            <a:off x="6405223" y="3545507"/>
            <a:ext cx="438000" cy="438000"/>
          </a:xfrm>
          <a:prstGeom prst="ellipse">
            <a:avLst/>
          </a:prstGeom>
          <a:solidFill>
            <a:srgbClr val="FFF2CC"/>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2785" name="Google Shape;2785;p125"/>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786" name="Google Shape;2786;p125"/>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787" name="Google Shape;2787;p125"/>
          <p:cNvCxnSpPr>
            <a:stCxn id="2786" idx="4"/>
            <a:endCxn id="2785"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grpSp>
        <p:nvGrpSpPr>
          <p:cNvPr id="2788" name="Google Shape;2788;p125"/>
          <p:cNvGrpSpPr/>
          <p:nvPr/>
        </p:nvGrpSpPr>
        <p:grpSpPr>
          <a:xfrm>
            <a:off x="3721750" y="112000"/>
            <a:ext cx="5309701" cy="1354225"/>
            <a:chOff x="1917150" y="3703800"/>
            <a:chExt cx="5309701" cy="1354225"/>
          </a:xfrm>
        </p:grpSpPr>
        <p:pic>
          <p:nvPicPr>
            <p:cNvPr id="2789" name="Google Shape;2789;p12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790" name="Google Shape;2790;p12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Just remove! Nothing wrong because it doesn’t break the BST property</a:t>
              </a:r>
              <a:endParaRPr sz="1400" b="0" i="0" u="none" strike="noStrike" cap="none">
                <a:solidFill>
                  <a:srgbClr val="000000"/>
                </a:solidFill>
                <a:latin typeface="Consolas"/>
                <a:ea typeface="Consolas"/>
                <a:cs typeface="Consolas"/>
                <a:sym typeface="Consolas"/>
              </a:endParaRPr>
            </a:p>
          </p:txBody>
        </p:sp>
        <p:sp>
          <p:nvSpPr>
            <p:cNvPr id="2791" name="Google Shape;2791;p12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delete(610)</a:t>
              </a:r>
              <a:endParaRPr sz="1400" b="0" i="0" u="none" strike="noStrike" cap="none">
                <a:solidFill>
                  <a:srgbClr val="000000"/>
                </a:solidFill>
                <a:latin typeface="Consolas"/>
                <a:ea typeface="Consolas"/>
                <a:cs typeface="Consolas"/>
                <a:sym typeface="Consolas"/>
              </a:endParaRPr>
            </a:p>
          </p:txBody>
        </p:sp>
      </p:grpSp>
      <p:sp>
        <p:nvSpPr>
          <p:cNvPr id="2792" name="Google Shape;2792;p125"/>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is at a leaf]</a:t>
            </a:r>
            <a:endParaRPr sz="1400" b="0" i="0" u="none" strike="noStrike" cap="none">
              <a:solidFill>
                <a:srgbClr val="000000"/>
              </a:solidFill>
              <a:latin typeface="Arial"/>
              <a:ea typeface="Arial"/>
              <a:cs typeface="Arial"/>
              <a:sym typeface="Arial"/>
            </a:endParaRPr>
          </a:p>
        </p:txBody>
      </p:sp>
      <p:sp>
        <p:nvSpPr>
          <p:cNvPr id="2793" name="Google Shape;2793;p125"/>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2794" name="Google Shape;2794;p125"/>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2795" name="Google Shape;2795;p125"/>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cxnSp>
        <p:nvCxnSpPr>
          <p:cNvPr id="2796" name="Google Shape;2796;p125"/>
          <p:cNvCxnSpPr>
            <a:stCxn id="2786" idx="4"/>
            <a:endCxn id="2795"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2797" name="Google Shape;2797;p125"/>
          <p:cNvCxnSpPr>
            <a:stCxn id="2795" idx="4"/>
            <a:endCxn id="2793"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2798" name="Google Shape;2798;p125"/>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799" name="Google Shape;2799;p125"/>
          <p:cNvCxnSpPr>
            <a:stCxn id="2795" idx="4"/>
            <a:endCxn id="2794"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126"/>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3)</a:t>
            </a:r>
            <a:endParaRPr/>
          </a:p>
        </p:txBody>
      </p:sp>
      <p:sp>
        <p:nvSpPr>
          <p:cNvPr id="2805" name="Google Shape;2805;p126"/>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806" name="Google Shape;2806;p126"/>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807" name="Google Shape;2807;p126"/>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808" name="Google Shape;2808;p126"/>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809" name="Google Shape;2809;p126"/>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810" name="Google Shape;2810;p126"/>
          <p:cNvSpPr/>
          <p:nvPr/>
        </p:nvSpPr>
        <p:spPr>
          <a:xfrm>
            <a:off x="4341650" y="1746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811" name="Google Shape;2811;p126"/>
          <p:cNvCxnSpPr>
            <a:stCxn id="2810" idx="4"/>
            <a:endCxn id="2808"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812" name="Google Shape;2812;p126"/>
          <p:cNvCxnSpPr>
            <a:stCxn id="2808" idx="4"/>
            <a:endCxn id="2805"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2813" name="Google Shape;2813;p126"/>
          <p:cNvCxnSpPr>
            <a:stCxn id="2810" idx="4"/>
            <a:endCxn id="2809"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814" name="Google Shape;2814;p126"/>
          <p:cNvCxnSpPr>
            <a:stCxn id="2808" idx="4"/>
            <a:endCxn id="2806"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815" name="Google Shape;2815;p126"/>
          <p:cNvCxnSpPr>
            <a:stCxn id="2809" idx="4"/>
            <a:endCxn id="2807"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grpSp>
        <p:nvGrpSpPr>
          <p:cNvPr id="2816" name="Google Shape;2816;p126"/>
          <p:cNvGrpSpPr/>
          <p:nvPr/>
        </p:nvGrpSpPr>
        <p:grpSpPr>
          <a:xfrm>
            <a:off x="3721750" y="112000"/>
            <a:ext cx="5309701" cy="1354225"/>
            <a:chOff x="1917150" y="3703800"/>
            <a:chExt cx="5309701" cy="1354225"/>
          </a:xfrm>
        </p:grpSpPr>
        <p:pic>
          <p:nvPicPr>
            <p:cNvPr id="2817" name="Google Shape;2817;p12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818" name="Google Shape;2818;p12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Initialisation</a:t>
              </a:r>
              <a:endParaRPr sz="1400" b="0" i="0" u="none" strike="noStrike" cap="none">
                <a:solidFill>
                  <a:srgbClr val="000000"/>
                </a:solidFill>
                <a:latin typeface="Consolas"/>
                <a:ea typeface="Consolas"/>
                <a:cs typeface="Consolas"/>
                <a:sym typeface="Consolas"/>
              </a:endParaRPr>
            </a:p>
          </p:txBody>
        </p:sp>
        <p:sp>
          <p:nvSpPr>
            <p:cNvPr id="2819" name="Google Shape;2819;p12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delete(233)</a:t>
              </a:r>
              <a:endParaRPr sz="1400" b="0" i="0" u="none" strike="noStrike" cap="none">
                <a:solidFill>
                  <a:srgbClr val="000000"/>
                </a:solidFill>
                <a:latin typeface="Consolas"/>
                <a:ea typeface="Consolas"/>
                <a:cs typeface="Consolas"/>
                <a:sym typeface="Consolas"/>
              </a:endParaRPr>
            </a:p>
          </p:txBody>
        </p:sp>
      </p:grpSp>
      <p:sp>
        <p:nvSpPr>
          <p:cNvPr id="2820" name="Google Shape;2820;p126"/>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1 child]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824"/>
        <p:cNvGrpSpPr/>
        <p:nvPr/>
      </p:nvGrpSpPr>
      <p:grpSpPr>
        <a:xfrm>
          <a:off x="0" y="0"/>
          <a:ext cx="0" cy="0"/>
          <a:chOff x="0" y="0"/>
          <a:chExt cx="0" cy="0"/>
        </a:xfrm>
      </p:grpSpPr>
      <p:sp>
        <p:nvSpPr>
          <p:cNvPr id="2825" name="Google Shape;2825;p127"/>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3)</a:t>
            </a:r>
            <a:endParaRPr/>
          </a:p>
        </p:txBody>
      </p:sp>
      <p:sp>
        <p:nvSpPr>
          <p:cNvPr id="2826" name="Google Shape;2826;p127"/>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cxnSp>
        <p:nvCxnSpPr>
          <p:cNvPr id="2827" name="Google Shape;2827;p127"/>
          <p:cNvCxnSpPr>
            <a:stCxn id="2828" idx="4"/>
            <a:endCxn id="2826"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grpSp>
        <p:nvGrpSpPr>
          <p:cNvPr id="2829" name="Google Shape;2829;p127"/>
          <p:cNvGrpSpPr/>
          <p:nvPr/>
        </p:nvGrpSpPr>
        <p:grpSpPr>
          <a:xfrm>
            <a:off x="3721750" y="112000"/>
            <a:ext cx="5309701" cy="1354225"/>
            <a:chOff x="1917150" y="3703800"/>
            <a:chExt cx="5309701" cy="1354225"/>
          </a:xfrm>
        </p:grpSpPr>
        <p:pic>
          <p:nvPicPr>
            <p:cNvPr id="2830" name="Google Shape;2830;p12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831" name="Google Shape;2831;p12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Gonna skip the “searching” again. Now if you directly remove this node, there will be orphans :O wat to do</a:t>
              </a:r>
              <a:endParaRPr sz="1400" b="0" i="0" u="none" strike="noStrike" cap="none">
                <a:solidFill>
                  <a:srgbClr val="000000"/>
                </a:solidFill>
                <a:latin typeface="Consolas"/>
                <a:ea typeface="Consolas"/>
                <a:cs typeface="Consolas"/>
                <a:sym typeface="Consolas"/>
              </a:endParaRPr>
            </a:p>
          </p:txBody>
        </p:sp>
        <p:sp>
          <p:nvSpPr>
            <p:cNvPr id="2832" name="Google Shape;2832;p12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delete(233)</a:t>
              </a:r>
              <a:endParaRPr sz="1400" b="0" i="0" u="none" strike="noStrike" cap="none">
                <a:solidFill>
                  <a:srgbClr val="000000"/>
                </a:solidFill>
                <a:latin typeface="Consolas"/>
                <a:ea typeface="Consolas"/>
                <a:cs typeface="Consolas"/>
                <a:sym typeface="Consolas"/>
              </a:endParaRPr>
            </a:p>
          </p:txBody>
        </p:sp>
      </p:grpSp>
      <p:sp>
        <p:nvSpPr>
          <p:cNvPr id="2833" name="Google Shape;2833;p127"/>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1 child]</a:t>
            </a:r>
            <a:endParaRPr sz="1400" b="0" i="0" u="none" strike="noStrike" cap="none">
              <a:solidFill>
                <a:srgbClr val="000000"/>
              </a:solidFill>
              <a:latin typeface="Arial"/>
              <a:ea typeface="Arial"/>
              <a:cs typeface="Arial"/>
              <a:sym typeface="Arial"/>
            </a:endParaRPr>
          </a:p>
        </p:txBody>
      </p:sp>
      <p:sp>
        <p:nvSpPr>
          <p:cNvPr id="2828" name="Google Shape;2828;p127"/>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834" name="Google Shape;2834;p127"/>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835" name="Google Shape;2835;p127"/>
          <p:cNvCxnSpPr>
            <a:stCxn id="2834" idx="4"/>
            <a:endCxn id="2828"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sp>
        <p:nvSpPr>
          <p:cNvPr id="2836" name="Google Shape;2836;p127"/>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2837" name="Google Shape;2837;p127"/>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2838" name="Google Shape;2838;p127"/>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cxnSp>
        <p:nvCxnSpPr>
          <p:cNvPr id="2839" name="Google Shape;2839;p127"/>
          <p:cNvCxnSpPr>
            <a:stCxn id="2834" idx="4"/>
            <a:endCxn id="2838"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2840" name="Google Shape;2840;p127"/>
          <p:cNvCxnSpPr>
            <a:stCxn id="2838" idx="4"/>
            <a:endCxn id="2836"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2841" name="Google Shape;2841;p127"/>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842" name="Google Shape;2842;p127"/>
          <p:cNvCxnSpPr>
            <a:stCxn id="2838" idx="4"/>
            <a:endCxn id="2837"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sp>
        <p:nvSpPr>
          <p:cNvPr id="2843" name="Google Shape;2843;p127"/>
          <p:cNvSpPr/>
          <p:nvPr/>
        </p:nvSpPr>
        <p:spPr>
          <a:xfrm>
            <a:off x="6272550" y="2007100"/>
            <a:ext cx="1956900" cy="577200"/>
          </a:xfrm>
          <a:prstGeom prst="wedgeEllipseCallout">
            <a:avLst>
              <a:gd name="adj1" fmla="val -52564"/>
              <a:gd name="adj2" fmla="val 67386"/>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Child, I am sorry… </a:t>
            </a:r>
            <a:endParaRPr sz="1200" b="0" i="0" u="none" strike="noStrike" cap="none">
              <a:solidFill>
                <a:srgbClr val="000000"/>
              </a:solidFill>
              <a:latin typeface="Consolas"/>
              <a:ea typeface="Consolas"/>
              <a:cs typeface="Consolas"/>
              <a:sym typeface="Consolas"/>
            </a:endParaRPr>
          </a:p>
        </p:txBody>
      </p:sp>
      <p:sp>
        <p:nvSpPr>
          <p:cNvPr id="2844" name="Google Shape;2844;p127"/>
          <p:cNvSpPr/>
          <p:nvPr/>
        </p:nvSpPr>
        <p:spPr>
          <a:xfrm>
            <a:off x="6958350" y="2921500"/>
            <a:ext cx="1956900" cy="577200"/>
          </a:xfrm>
          <a:prstGeom prst="wedgeEllipseCallout">
            <a:avLst>
              <a:gd name="adj1" fmla="val -52564"/>
              <a:gd name="adj2" fmla="val 67386"/>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Father don’t go!!</a:t>
            </a:r>
            <a:endParaRPr sz="12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128"/>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3)</a:t>
            </a:r>
            <a:endParaRPr/>
          </a:p>
        </p:txBody>
      </p:sp>
      <p:sp>
        <p:nvSpPr>
          <p:cNvPr id="2850" name="Google Shape;2850;p128"/>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grpSp>
        <p:nvGrpSpPr>
          <p:cNvPr id="2851" name="Google Shape;2851;p128"/>
          <p:cNvGrpSpPr/>
          <p:nvPr/>
        </p:nvGrpSpPr>
        <p:grpSpPr>
          <a:xfrm>
            <a:off x="3721750" y="112000"/>
            <a:ext cx="5309701" cy="1354225"/>
            <a:chOff x="1917150" y="3703800"/>
            <a:chExt cx="5309701" cy="1354225"/>
          </a:xfrm>
        </p:grpSpPr>
        <p:pic>
          <p:nvPicPr>
            <p:cNvPr id="2852" name="Google Shape;2852;p12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853" name="Google Shape;2853;p12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Let the grandpa adopt the poor child!</a:t>
              </a:r>
              <a:endParaRPr sz="1400" b="0" i="0" u="none" strike="noStrike" cap="none">
                <a:solidFill>
                  <a:srgbClr val="000000"/>
                </a:solidFill>
                <a:latin typeface="Consolas"/>
                <a:ea typeface="Consolas"/>
                <a:cs typeface="Consolas"/>
                <a:sym typeface="Consolas"/>
              </a:endParaRPr>
            </a:p>
          </p:txBody>
        </p:sp>
        <p:sp>
          <p:nvSpPr>
            <p:cNvPr id="2854" name="Google Shape;2854;p12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delete(233)</a:t>
              </a:r>
              <a:endParaRPr sz="1400" b="0" i="0" u="none" strike="noStrike" cap="none">
                <a:solidFill>
                  <a:srgbClr val="000000"/>
                </a:solidFill>
                <a:latin typeface="Consolas"/>
                <a:ea typeface="Consolas"/>
                <a:cs typeface="Consolas"/>
                <a:sym typeface="Consolas"/>
              </a:endParaRPr>
            </a:p>
          </p:txBody>
        </p:sp>
      </p:grpSp>
      <p:sp>
        <p:nvSpPr>
          <p:cNvPr id="2855" name="Google Shape;2855;p128"/>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1 child]</a:t>
            </a:r>
            <a:endParaRPr sz="1400" b="0" i="0" u="none" strike="noStrike" cap="none">
              <a:solidFill>
                <a:srgbClr val="000000"/>
              </a:solidFill>
              <a:latin typeface="Arial"/>
              <a:ea typeface="Arial"/>
              <a:cs typeface="Arial"/>
              <a:sym typeface="Arial"/>
            </a:endParaRPr>
          </a:p>
        </p:txBody>
      </p:sp>
      <p:sp>
        <p:nvSpPr>
          <p:cNvPr id="2856" name="Google Shape;2856;p128"/>
          <p:cNvSpPr/>
          <p:nvPr/>
        </p:nvSpPr>
        <p:spPr>
          <a:xfrm>
            <a:off x="5713250" y="2684807"/>
            <a:ext cx="438000" cy="438000"/>
          </a:xfrm>
          <a:prstGeom prst="ellipse">
            <a:avLst/>
          </a:prstGeom>
          <a:solidFill>
            <a:srgbClr val="FFF2CC"/>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233</a:t>
            </a:r>
            <a:endParaRPr sz="1400" b="0" i="0" u="none" strike="noStrike" cap="none">
              <a:solidFill>
                <a:srgbClr val="B7B7B7"/>
              </a:solidFill>
              <a:latin typeface="Arial"/>
              <a:ea typeface="Arial"/>
              <a:cs typeface="Arial"/>
              <a:sym typeface="Arial"/>
            </a:endParaRPr>
          </a:p>
        </p:txBody>
      </p:sp>
      <p:sp>
        <p:nvSpPr>
          <p:cNvPr id="2857" name="Google Shape;2857;p128"/>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858" name="Google Shape;2858;p128"/>
          <p:cNvCxnSpPr>
            <a:stCxn id="2857" idx="4"/>
            <a:endCxn id="2850" idx="0"/>
          </p:cNvCxnSpPr>
          <p:nvPr/>
        </p:nvCxnSpPr>
        <p:spPr>
          <a:xfrm>
            <a:off x="4560650" y="2184132"/>
            <a:ext cx="2063700" cy="1361400"/>
          </a:xfrm>
          <a:prstGeom prst="straightConnector1">
            <a:avLst/>
          </a:prstGeom>
          <a:noFill/>
          <a:ln w="28575" cap="flat" cmpd="sng">
            <a:solidFill>
              <a:srgbClr val="980000"/>
            </a:solidFill>
            <a:prstDash val="solid"/>
            <a:round/>
            <a:headEnd type="none" w="sm" len="sm"/>
            <a:tailEnd type="triangle" w="med" len="med"/>
          </a:ln>
        </p:spPr>
      </p:cxnSp>
      <p:sp>
        <p:nvSpPr>
          <p:cNvPr id="2859" name="Google Shape;2859;p128"/>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2860" name="Google Shape;2860;p128"/>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2861" name="Google Shape;2861;p128"/>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cxnSp>
        <p:nvCxnSpPr>
          <p:cNvPr id="2862" name="Google Shape;2862;p128"/>
          <p:cNvCxnSpPr>
            <a:stCxn id="2857" idx="4"/>
            <a:endCxn id="2861"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2863" name="Google Shape;2863;p128"/>
          <p:cNvCxnSpPr>
            <a:stCxn id="2861" idx="4"/>
            <a:endCxn id="2859"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2864" name="Google Shape;2864;p128"/>
          <p:cNvCxnSpPr>
            <a:stCxn id="2861" idx="4"/>
            <a:endCxn id="2860"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sp>
        <p:nvSpPr>
          <p:cNvPr id="2865" name="Google Shape;2865;p128"/>
          <p:cNvSpPr/>
          <p:nvPr/>
        </p:nvSpPr>
        <p:spPr>
          <a:xfrm>
            <a:off x="5398150" y="1536575"/>
            <a:ext cx="1956900" cy="577200"/>
          </a:xfrm>
          <a:prstGeom prst="wedgeEllipseCallout">
            <a:avLst>
              <a:gd name="adj1" fmla="val -72629"/>
              <a:gd name="adj2" fmla="val 20526"/>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No, I am your father!</a:t>
            </a:r>
            <a:endParaRPr sz="12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869"/>
        <p:cNvGrpSpPr/>
        <p:nvPr/>
      </p:nvGrpSpPr>
      <p:grpSpPr>
        <a:xfrm>
          <a:off x="0" y="0"/>
          <a:ext cx="0" cy="0"/>
          <a:chOff x="0" y="0"/>
          <a:chExt cx="0" cy="0"/>
        </a:xfrm>
      </p:grpSpPr>
      <p:sp>
        <p:nvSpPr>
          <p:cNvPr id="2870" name="Google Shape;2870;p129"/>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4)</a:t>
            </a:r>
            <a:endParaRPr/>
          </a:p>
        </p:txBody>
      </p:sp>
      <p:sp>
        <p:nvSpPr>
          <p:cNvPr id="2871" name="Google Shape;2871;p129"/>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872" name="Google Shape;2872;p129"/>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873" name="Google Shape;2873;p129"/>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874" name="Google Shape;2874;p129"/>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875" name="Google Shape;2875;p129"/>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876" name="Google Shape;2876;p129"/>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877" name="Google Shape;2877;p129"/>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878" name="Google Shape;2878;p129"/>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879" name="Google Shape;2879;p129"/>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880" name="Google Shape;2880;p129"/>
          <p:cNvSpPr/>
          <p:nvPr/>
        </p:nvSpPr>
        <p:spPr>
          <a:xfrm>
            <a:off x="4341650" y="1746132"/>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881" name="Google Shape;2881;p129"/>
          <p:cNvCxnSpPr>
            <a:stCxn id="2880" idx="4"/>
            <a:endCxn id="2878"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882" name="Google Shape;2882;p129"/>
          <p:cNvCxnSpPr>
            <a:stCxn id="2878" idx="4"/>
            <a:endCxn id="2875"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2883" name="Google Shape;2883;p129"/>
          <p:cNvCxnSpPr>
            <a:stCxn id="2875" idx="4"/>
            <a:endCxn id="2871"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2884" name="Google Shape;2884;p129"/>
          <p:cNvCxnSpPr>
            <a:stCxn id="2877" idx="4"/>
            <a:endCxn id="2873"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885" name="Google Shape;2885;p129"/>
          <p:cNvCxnSpPr>
            <a:stCxn id="2880" idx="4"/>
            <a:endCxn id="2879"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886" name="Google Shape;2886;p129"/>
          <p:cNvCxnSpPr>
            <a:stCxn id="2878" idx="4"/>
            <a:endCxn id="2876"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887" name="Google Shape;2887;p129"/>
          <p:cNvCxnSpPr>
            <a:stCxn id="2879" idx="4"/>
            <a:endCxn id="2877"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888" name="Google Shape;2888;p129"/>
          <p:cNvCxnSpPr>
            <a:stCxn id="2876" idx="4"/>
            <a:endCxn id="2872"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2889" name="Google Shape;2889;p129"/>
          <p:cNvCxnSpPr>
            <a:stCxn id="2877" idx="4"/>
            <a:endCxn id="2874"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2890" name="Google Shape;2890;p129"/>
          <p:cNvGrpSpPr/>
          <p:nvPr/>
        </p:nvGrpSpPr>
        <p:grpSpPr>
          <a:xfrm>
            <a:off x="3721750" y="112000"/>
            <a:ext cx="5309701" cy="1354225"/>
            <a:chOff x="1917150" y="3703800"/>
            <a:chExt cx="5309701" cy="1354225"/>
          </a:xfrm>
        </p:grpSpPr>
        <p:pic>
          <p:nvPicPr>
            <p:cNvPr id="2891" name="Google Shape;2891;p12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892" name="Google Shape;2892;p12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Initialisation</a:t>
              </a:r>
              <a:endParaRPr sz="1400" b="0" i="0" u="none" strike="noStrike" cap="none">
                <a:solidFill>
                  <a:srgbClr val="000000"/>
                </a:solidFill>
                <a:latin typeface="Consolas"/>
                <a:ea typeface="Consolas"/>
                <a:cs typeface="Consolas"/>
                <a:sym typeface="Consolas"/>
              </a:endParaRPr>
            </a:p>
          </p:txBody>
        </p:sp>
        <p:sp>
          <p:nvSpPr>
            <p:cNvPr id="2893" name="Google Shape;2893;p129"/>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delete(5)</a:t>
              </a:r>
              <a:endParaRPr sz="1400" b="0" i="0" u="none" strike="noStrike" cap="none">
                <a:solidFill>
                  <a:srgbClr val="000000"/>
                </a:solidFill>
                <a:latin typeface="Consolas"/>
                <a:ea typeface="Consolas"/>
                <a:cs typeface="Consolas"/>
                <a:sym typeface="Consolas"/>
              </a:endParaRPr>
            </a:p>
          </p:txBody>
        </p:sp>
      </p:grpSp>
      <p:sp>
        <p:nvSpPr>
          <p:cNvPr id="2894" name="Google Shape;2894;p129"/>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2 children]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grpSp>
        <p:nvGrpSpPr>
          <p:cNvPr id="422" name="Google Shape;422;p13"/>
          <p:cNvGrpSpPr/>
          <p:nvPr/>
        </p:nvGrpSpPr>
        <p:grpSpPr>
          <a:xfrm>
            <a:off x="3925152" y="1844154"/>
            <a:ext cx="646894" cy="323447"/>
            <a:chOff x="3655200" y="2045175"/>
            <a:chExt cx="916800" cy="458400"/>
          </a:xfrm>
        </p:grpSpPr>
        <p:sp>
          <p:nvSpPr>
            <p:cNvPr id="423" name="Google Shape;423;p13"/>
            <p:cNvSpPr/>
            <p:nvPr/>
          </p:nvSpPr>
          <p:spPr>
            <a:xfrm>
              <a:off x="3655200" y="2045175"/>
              <a:ext cx="458400" cy="458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424" name="Google Shape;424;p13"/>
            <p:cNvSpPr/>
            <p:nvPr/>
          </p:nvSpPr>
          <p:spPr>
            <a:xfrm>
              <a:off x="4113600" y="2045175"/>
              <a:ext cx="458400" cy="458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14</a:t>
              </a:r>
              <a:endParaRPr sz="1400" b="0" i="0" u="none" strike="noStrike" cap="none">
                <a:solidFill>
                  <a:srgbClr val="595959"/>
                </a:solidFill>
                <a:latin typeface="Consolas"/>
                <a:ea typeface="Consolas"/>
                <a:cs typeface="Consolas"/>
                <a:sym typeface="Consolas"/>
              </a:endParaRPr>
            </a:p>
          </p:txBody>
        </p:sp>
      </p:grpSp>
      <p:sp>
        <p:nvSpPr>
          <p:cNvPr id="425" name="Google Shape;425;p13"/>
          <p:cNvSpPr/>
          <p:nvPr/>
        </p:nvSpPr>
        <p:spPr>
          <a:xfrm>
            <a:off x="4895452" y="1844154"/>
            <a:ext cx="323400" cy="323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426" name="Google Shape;426;p13"/>
          <p:cNvSpPr/>
          <p:nvPr/>
        </p:nvSpPr>
        <p:spPr>
          <a:xfrm>
            <a:off x="5218899" y="1844154"/>
            <a:ext cx="323400" cy="323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22</a:t>
            </a:r>
            <a:endParaRPr sz="1400" b="0" i="0" u="none" strike="noStrike" cap="none">
              <a:solidFill>
                <a:srgbClr val="B7B7B7"/>
              </a:solidFill>
              <a:latin typeface="Consolas"/>
              <a:ea typeface="Consolas"/>
              <a:cs typeface="Consolas"/>
              <a:sym typeface="Consolas"/>
            </a:endParaRPr>
          </a:p>
        </p:txBody>
      </p:sp>
      <p:grpSp>
        <p:nvGrpSpPr>
          <p:cNvPr id="427" name="Google Shape;427;p13"/>
          <p:cNvGrpSpPr/>
          <p:nvPr/>
        </p:nvGrpSpPr>
        <p:grpSpPr>
          <a:xfrm>
            <a:off x="2954852" y="1844154"/>
            <a:ext cx="646894" cy="323447"/>
            <a:chOff x="3655200" y="2045175"/>
            <a:chExt cx="916800" cy="458400"/>
          </a:xfrm>
        </p:grpSpPr>
        <p:sp>
          <p:nvSpPr>
            <p:cNvPr id="428" name="Google Shape;428;p13"/>
            <p:cNvSpPr/>
            <p:nvPr/>
          </p:nvSpPr>
          <p:spPr>
            <a:xfrm>
              <a:off x="3655200" y="2045175"/>
              <a:ext cx="458400" cy="458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B7B7B7"/>
                  </a:solidFill>
                  <a:latin typeface="Consolas"/>
                  <a:ea typeface="Consolas"/>
                  <a:cs typeface="Consolas"/>
                  <a:sym typeface="Consolas"/>
                </a:rPr>
                <a:t>0</a:t>
              </a:r>
              <a:endParaRPr sz="1400" b="0" i="0" u="none" strike="noStrike" cap="none">
                <a:solidFill>
                  <a:srgbClr val="B7B7B7"/>
                </a:solidFill>
                <a:latin typeface="Consolas"/>
                <a:ea typeface="Consolas"/>
                <a:cs typeface="Consolas"/>
                <a:sym typeface="Consolas"/>
              </a:endParaRPr>
            </a:p>
          </p:txBody>
        </p:sp>
        <p:sp>
          <p:nvSpPr>
            <p:cNvPr id="429" name="Google Shape;429;p13"/>
            <p:cNvSpPr/>
            <p:nvPr/>
          </p:nvSpPr>
          <p:spPr>
            <a:xfrm>
              <a:off x="4113600" y="2045175"/>
              <a:ext cx="458400" cy="458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5</a:t>
              </a:r>
              <a:endParaRPr sz="1400" b="0" i="0" u="none" strike="noStrike" cap="none">
                <a:solidFill>
                  <a:srgbClr val="B7B7B7"/>
                </a:solidFill>
                <a:latin typeface="Consolas"/>
                <a:ea typeface="Consolas"/>
                <a:cs typeface="Consolas"/>
                <a:sym typeface="Consolas"/>
              </a:endParaRPr>
            </a:p>
          </p:txBody>
        </p:sp>
      </p:grpSp>
      <p:sp>
        <p:nvSpPr>
          <p:cNvPr id="430" name="Google Shape;430;p13"/>
          <p:cNvSpPr/>
          <p:nvPr/>
        </p:nvSpPr>
        <p:spPr>
          <a:xfrm>
            <a:off x="3601749" y="1844179"/>
            <a:ext cx="323400" cy="323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431" name="Google Shape;431;p13"/>
          <p:cNvSpPr/>
          <p:nvPr/>
        </p:nvSpPr>
        <p:spPr>
          <a:xfrm>
            <a:off x="5542349" y="1844179"/>
            <a:ext cx="323400" cy="323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35</a:t>
            </a:r>
            <a:endParaRPr sz="1400" b="0" i="0" u="none" strike="noStrike" cap="none">
              <a:solidFill>
                <a:srgbClr val="B7B7B7"/>
              </a:solidFill>
              <a:latin typeface="Consolas"/>
              <a:ea typeface="Consolas"/>
              <a:cs typeface="Consolas"/>
              <a:sym typeface="Consolas"/>
            </a:endParaRPr>
          </a:p>
        </p:txBody>
      </p:sp>
      <p:sp>
        <p:nvSpPr>
          <p:cNvPr id="432" name="Google Shape;432;p13"/>
          <p:cNvSpPr/>
          <p:nvPr/>
        </p:nvSpPr>
        <p:spPr>
          <a:xfrm>
            <a:off x="4572049" y="1844179"/>
            <a:ext cx="323400" cy="3234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grpSp>
        <p:nvGrpSpPr>
          <p:cNvPr id="433" name="Google Shape;433;p13"/>
          <p:cNvGrpSpPr/>
          <p:nvPr/>
        </p:nvGrpSpPr>
        <p:grpSpPr>
          <a:xfrm>
            <a:off x="5865752" y="1844154"/>
            <a:ext cx="646894" cy="323447"/>
            <a:chOff x="3655200" y="2045175"/>
            <a:chExt cx="916800" cy="458400"/>
          </a:xfrm>
        </p:grpSpPr>
        <p:sp>
          <p:nvSpPr>
            <p:cNvPr id="434" name="Google Shape;434;p13"/>
            <p:cNvSpPr/>
            <p:nvPr/>
          </p:nvSpPr>
          <p:spPr>
            <a:xfrm>
              <a:off x="3655200" y="2045175"/>
              <a:ext cx="458400" cy="458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B7B7B7"/>
                  </a:solidFill>
                  <a:latin typeface="Consolas"/>
                  <a:ea typeface="Consolas"/>
                  <a:cs typeface="Consolas"/>
                  <a:sym typeface="Consolas"/>
                </a:rPr>
                <a:t>32</a:t>
              </a:r>
              <a:endParaRPr sz="1400" b="0" i="0" u="none" strike="noStrike" cap="none">
                <a:solidFill>
                  <a:srgbClr val="B7B7B7"/>
                </a:solidFill>
                <a:latin typeface="Consolas"/>
                <a:ea typeface="Consolas"/>
                <a:cs typeface="Consolas"/>
                <a:sym typeface="Consolas"/>
              </a:endParaRPr>
            </a:p>
          </p:txBody>
        </p:sp>
        <p:sp>
          <p:nvSpPr>
            <p:cNvPr id="435" name="Google Shape;435;p13"/>
            <p:cNvSpPr/>
            <p:nvPr/>
          </p:nvSpPr>
          <p:spPr>
            <a:xfrm>
              <a:off x="4113600" y="2045175"/>
              <a:ext cx="458400" cy="458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40</a:t>
              </a:r>
              <a:endParaRPr sz="1400" b="0" i="0" u="none" strike="noStrike" cap="none">
                <a:solidFill>
                  <a:srgbClr val="B7B7B7"/>
                </a:solidFill>
                <a:latin typeface="Consolas"/>
                <a:ea typeface="Consolas"/>
                <a:cs typeface="Consolas"/>
                <a:sym typeface="Consolas"/>
              </a:endParaRPr>
            </a:p>
          </p:txBody>
        </p:sp>
      </p:grpSp>
      <p:sp>
        <p:nvSpPr>
          <p:cNvPr id="436" name="Google Shape;436;p13"/>
          <p:cNvSpPr/>
          <p:nvPr/>
        </p:nvSpPr>
        <p:spPr>
          <a:xfrm>
            <a:off x="2631402" y="1844154"/>
            <a:ext cx="323400" cy="323400"/>
          </a:xfrm>
          <a:prstGeom prst="rect">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B7B7B7"/>
                </a:solidFill>
                <a:latin typeface="Consolas"/>
                <a:ea typeface="Consolas"/>
                <a:cs typeface="Consolas"/>
                <a:sym typeface="Consolas"/>
              </a:rPr>
              <a:t>1</a:t>
            </a:r>
            <a:endParaRPr sz="1400" b="0" i="0" u="none" strike="noStrike" cap="none">
              <a:solidFill>
                <a:srgbClr val="B7B7B7"/>
              </a:solidFill>
              <a:latin typeface="Consolas"/>
              <a:ea typeface="Consolas"/>
              <a:cs typeface="Consolas"/>
              <a:sym typeface="Consolas"/>
            </a:endParaRPr>
          </a:p>
        </p:txBody>
      </p:sp>
      <p:grpSp>
        <p:nvGrpSpPr>
          <p:cNvPr id="437" name="Google Shape;437;p13"/>
          <p:cNvGrpSpPr/>
          <p:nvPr/>
        </p:nvGrpSpPr>
        <p:grpSpPr>
          <a:xfrm>
            <a:off x="1917175" y="91225"/>
            <a:ext cx="5309701" cy="1354225"/>
            <a:chOff x="1917150" y="3703800"/>
            <a:chExt cx="5309701" cy="1354225"/>
          </a:xfrm>
        </p:grpSpPr>
        <p:pic>
          <p:nvPicPr>
            <p:cNvPr id="438" name="Google Shape;438;p1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439" name="Google Shape;439;p1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Recurse to the right, and so on!</a:t>
              </a:r>
              <a:endParaRPr sz="1000" b="0" i="0" u="none" strike="noStrike" cap="none">
                <a:solidFill>
                  <a:srgbClr val="000000"/>
                </a:solidFill>
                <a:latin typeface="Consolas"/>
                <a:ea typeface="Consolas"/>
                <a:cs typeface="Consolas"/>
                <a:sym typeface="Consolas"/>
              </a:endParaRPr>
            </a:p>
          </p:txBody>
        </p:sp>
        <p:sp>
          <p:nvSpPr>
            <p:cNvPr id="440" name="Google Shape;440;p13"/>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select(4)</a:t>
              </a:r>
              <a:endParaRPr sz="1400" b="0" i="0" u="none" strike="noStrike" cap="none">
                <a:solidFill>
                  <a:srgbClr val="000000"/>
                </a:solidFill>
                <a:latin typeface="Consolas"/>
                <a:ea typeface="Consolas"/>
                <a:cs typeface="Consolas"/>
                <a:sym typeface="Consolas"/>
              </a:endParaRPr>
            </a:p>
          </p:txBody>
        </p:sp>
      </p:grpSp>
      <p:grpSp>
        <p:nvGrpSpPr>
          <p:cNvPr id="441" name="Google Shape;441;p13"/>
          <p:cNvGrpSpPr/>
          <p:nvPr/>
        </p:nvGrpSpPr>
        <p:grpSpPr>
          <a:xfrm>
            <a:off x="2631402" y="2216204"/>
            <a:ext cx="646894" cy="323447"/>
            <a:chOff x="3655200" y="2045175"/>
            <a:chExt cx="916800" cy="458400"/>
          </a:xfrm>
        </p:grpSpPr>
        <p:sp>
          <p:nvSpPr>
            <p:cNvPr id="442" name="Google Shape;442;p13"/>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443" name="Google Shape;443;p13"/>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grpSp>
      <p:sp>
        <p:nvSpPr>
          <p:cNvPr id="444" name="Google Shape;444;p13"/>
          <p:cNvSpPr/>
          <p:nvPr/>
        </p:nvSpPr>
        <p:spPr>
          <a:xfrm>
            <a:off x="32782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Consolas"/>
                <a:ea typeface="Consolas"/>
                <a:cs typeface="Consolas"/>
                <a:sym typeface="Consolas"/>
              </a:rPr>
              <a:t>3</a:t>
            </a:r>
            <a:endParaRPr sz="1400" b="0" i="0" u="none" strike="noStrike" cap="none">
              <a:solidFill>
                <a:srgbClr val="666666"/>
              </a:solidFill>
              <a:latin typeface="Consolas"/>
              <a:ea typeface="Consolas"/>
              <a:cs typeface="Consolas"/>
              <a:sym typeface="Consolas"/>
            </a:endParaRPr>
          </a:p>
        </p:txBody>
      </p:sp>
      <p:grpSp>
        <p:nvGrpSpPr>
          <p:cNvPr id="445" name="Google Shape;445;p13"/>
          <p:cNvGrpSpPr/>
          <p:nvPr/>
        </p:nvGrpSpPr>
        <p:grpSpPr>
          <a:xfrm>
            <a:off x="3601702" y="2216204"/>
            <a:ext cx="646894" cy="323447"/>
            <a:chOff x="3655200" y="2045175"/>
            <a:chExt cx="916800" cy="458400"/>
          </a:xfrm>
        </p:grpSpPr>
        <p:sp>
          <p:nvSpPr>
            <p:cNvPr id="446" name="Google Shape;446;p13"/>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447" name="Google Shape;447;p13"/>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448" name="Google Shape;448;p13"/>
          <p:cNvSpPr/>
          <p:nvPr/>
        </p:nvSpPr>
        <p:spPr>
          <a:xfrm>
            <a:off x="42485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grpSp>
        <p:nvGrpSpPr>
          <p:cNvPr id="449" name="Google Shape;449;p13"/>
          <p:cNvGrpSpPr/>
          <p:nvPr/>
        </p:nvGrpSpPr>
        <p:grpSpPr>
          <a:xfrm>
            <a:off x="4572002" y="2216204"/>
            <a:ext cx="646894" cy="323447"/>
            <a:chOff x="3655200" y="2045175"/>
            <a:chExt cx="916800" cy="458400"/>
          </a:xfrm>
        </p:grpSpPr>
        <p:sp>
          <p:nvSpPr>
            <p:cNvPr id="450" name="Google Shape;450;p13"/>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451" name="Google Shape;451;p13"/>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sp>
        <p:nvSpPr>
          <p:cNvPr id="452" name="Google Shape;452;p13"/>
          <p:cNvSpPr/>
          <p:nvPr/>
        </p:nvSpPr>
        <p:spPr>
          <a:xfrm>
            <a:off x="52188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9</a:t>
            </a:r>
            <a:endParaRPr sz="1400" b="0" i="0" u="none" strike="noStrike" cap="none">
              <a:solidFill>
                <a:srgbClr val="B7B7B7"/>
              </a:solidFill>
              <a:latin typeface="Consolas"/>
              <a:ea typeface="Consolas"/>
              <a:cs typeface="Consolas"/>
              <a:sym typeface="Consolas"/>
            </a:endParaRPr>
          </a:p>
        </p:txBody>
      </p:sp>
      <p:grpSp>
        <p:nvGrpSpPr>
          <p:cNvPr id="453" name="Google Shape;453;p13"/>
          <p:cNvGrpSpPr/>
          <p:nvPr/>
        </p:nvGrpSpPr>
        <p:grpSpPr>
          <a:xfrm>
            <a:off x="5542302" y="2216204"/>
            <a:ext cx="646894" cy="323447"/>
            <a:chOff x="3655200" y="2045175"/>
            <a:chExt cx="916800" cy="458400"/>
          </a:xfrm>
        </p:grpSpPr>
        <p:sp>
          <p:nvSpPr>
            <p:cNvPr id="454" name="Google Shape;454;p13"/>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B7B7B7"/>
                  </a:solidFill>
                  <a:latin typeface="Consolas"/>
                  <a:ea typeface="Consolas"/>
                  <a:cs typeface="Consolas"/>
                  <a:sym typeface="Consolas"/>
                </a:rPr>
                <a:t>10</a:t>
              </a:r>
              <a:endParaRPr sz="1400" b="0" i="0" u="none" strike="noStrike" cap="none">
                <a:solidFill>
                  <a:srgbClr val="B7B7B7"/>
                </a:solidFill>
                <a:latin typeface="Consolas"/>
                <a:ea typeface="Consolas"/>
                <a:cs typeface="Consolas"/>
                <a:sym typeface="Consolas"/>
              </a:endParaRPr>
            </a:p>
          </p:txBody>
        </p:sp>
        <p:sp>
          <p:nvSpPr>
            <p:cNvPr id="455" name="Google Shape;455;p13"/>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11</a:t>
              </a:r>
              <a:endParaRPr sz="1400" b="0" i="0" u="none" strike="noStrike" cap="none">
                <a:solidFill>
                  <a:srgbClr val="B7B7B7"/>
                </a:solidFill>
                <a:latin typeface="Consolas"/>
                <a:ea typeface="Consolas"/>
                <a:cs typeface="Consolas"/>
                <a:sym typeface="Consolas"/>
              </a:endParaRPr>
            </a:p>
          </p:txBody>
        </p:sp>
      </p:grpSp>
      <p:sp>
        <p:nvSpPr>
          <p:cNvPr id="456" name="Google Shape;456;p13"/>
          <p:cNvSpPr/>
          <p:nvPr/>
        </p:nvSpPr>
        <p:spPr>
          <a:xfrm>
            <a:off x="61891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12</a:t>
            </a:r>
            <a:endParaRPr sz="1400" b="0" i="0" u="none" strike="noStrike" cap="none">
              <a:solidFill>
                <a:srgbClr val="B7B7B7"/>
              </a:solidFill>
              <a:latin typeface="Consolas"/>
              <a:ea typeface="Consolas"/>
              <a:cs typeface="Consolas"/>
              <a:sym typeface="Consolas"/>
            </a:endParaRPr>
          </a:p>
        </p:txBody>
      </p:sp>
      <p:sp>
        <p:nvSpPr>
          <p:cNvPr id="457" name="Google Shape;457;p13"/>
          <p:cNvSpPr txBox="1"/>
          <p:nvPr/>
        </p:nvSpPr>
        <p:spPr>
          <a:xfrm>
            <a:off x="1929070" y="2173481"/>
            <a:ext cx="8835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Index:</a:t>
            </a:r>
            <a:endParaRPr sz="1400" b="0" i="0" u="none" strike="noStrike" cap="none">
              <a:solidFill>
                <a:srgbClr val="000000"/>
              </a:solidFill>
              <a:latin typeface="Arial"/>
              <a:ea typeface="Arial"/>
              <a:cs typeface="Arial"/>
              <a:sym typeface="Arial"/>
            </a:endParaRPr>
          </a:p>
        </p:txBody>
      </p:sp>
      <p:sp>
        <p:nvSpPr>
          <p:cNvPr id="458" name="Google Shape;458;p13"/>
          <p:cNvSpPr/>
          <p:nvPr/>
        </p:nvSpPr>
        <p:spPr>
          <a:xfrm>
            <a:off x="4895499" y="1844179"/>
            <a:ext cx="323400" cy="323400"/>
          </a:xfrm>
          <a:prstGeom prst="rect">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Consolas"/>
                <a:ea typeface="Consolas"/>
                <a:cs typeface="Consolas"/>
                <a:sym typeface="Consolas"/>
              </a:rPr>
              <a:t>8</a:t>
            </a:r>
            <a:endParaRPr sz="1400" b="0" i="0" u="none" strike="noStrike" cap="none">
              <a:solidFill>
                <a:srgbClr val="666666"/>
              </a:solidFill>
              <a:latin typeface="Consolas"/>
              <a:ea typeface="Consolas"/>
              <a:cs typeface="Consolas"/>
              <a:sym typeface="Consolas"/>
            </a:endParaRPr>
          </a:p>
        </p:txBody>
      </p:sp>
      <p:sp>
        <p:nvSpPr>
          <p:cNvPr id="459" name="Google Shape;459;p13"/>
          <p:cNvSpPr txBox="1"/>
          <p:nvPr/>
        </p:nvSpPr>
        <p:spPr>
          <a:xfrm>
            <a:off x="327325" y="4116475"/>
            <a:ext cx="7571100" cy="777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980000"/>
                </a:solidFill>
                <a:latin typeface="Arial"/>
                <a:ea typeface="Arial"/>
                <a:cs typeface="Arial"/>
                <a:sym typeface="Arial"/>
              </a:rPr>
              <a:t>It is more important to understand the idea behind quickselect rather than being caught up in the indexing issues.</a:t>
            </a:r>
            <a:endParaRPr sz="1400" b="0" i="0" u="none" strike="noStrike" cap="none">
              <a:solidFill>
                <a:srgbClr val="98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898"/>
        <p:cNvGrpSpPr/>
        <p:nvPr/>
      </p:nvGrpSpPr>
      <p:grpSpPr>
        <a:xfrm>
          <a:off x="0" y="0"/>
          <a:ext cx="0" cy="0"/>
          <a:chOff x="0" y="0"/>
          <a:chExt cx="0" cy="0"/>
        </a:xfrm>
      </p:grpSpPr>
      <p:sp>
        <p:nvSpPr>
          <p:cNvPr id="2899" name="Google Shape;2899;p130"/>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4)</a:t>
            </a:r>
            <a:endParaRPr/>
          </a:p>
        </p:txBody>
      </p:sp>
      <p:sp>
        <p:nvSpPr>
          <p:cNvPr id="2900" name="Google Shape;2900;p130"/>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901" name="Google Shape;2901;p130"/>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902" name="Google Shape;2902;p130"/>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903" name="Google Shape;2903;p130"/>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904" name="Google Shape;2904;p130"/>
          <p:cNvSpPr/>
          <p:nvPr/>
        </p:nvSpPr>
        <p:spPr>
          <a:xfrm>
            <a:off x="29700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905" name="Google Shape;2905;p130"/>
          <p:cNvSpPr/>
          <p:nvPr/>
        </p:nvSpPr>
        <p:spPr>
          <a:xfrm>
            <a:off x="57132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233</a:t>
            </a:r>
            <a:endParaRPr sz="1400" b="0" i="0" u="none" strike="noStrike" cap="none">
              <a:solidFill>
                <a:srgbClr val="B7B7B7"/>
              </a:solidFill>
              <a:latin typeface="Arial"/>
              <a:ea typeface="Arial"/>
              <a:cs typeface="Arial"/>
              <a:sym typeface="Arial"/>
            </a:endParaRPr>
          </a:p>
        </p:txBody>
      </p:sp>
      <p:sp>
        <p:nvSpPr>
          <p:cNvPr id="2906" name="Google Shape;2906;p130"/>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907" name="Google Shape;2907;p130"/>
          <p:cNvCxnSpPr>
            <a:stCxn id="2906" idx="4"/>
            <a:endCxn id="2904"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908" name="Google Shape;2908;p130"/>
          <p:cNvCxnSpPr>
            <a:stCxn id="2904" idx="4"/>
            <a:endCxn id="2902"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2909" name="Google Shape;2909;p130"/>
          <p:cNvCxnSpPr>
            <a:stCxn id="2902" idx="4"/>
            <a:endCxn id="2900"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2910" name="Google Shape;2910;p130"/>
          <p:cNvCxnSpPr>
            <a:stCxn id="2906" idx="4"/>
            <a:endCxn id="2905" idx="0"/>
          </p:cNvCxnSpPr>
          <p:nvPr/>
        </p:nvCxnSpPr>
        <p:spPr>
          <a:xfrm>
            <a:off x="4560650" y="2184132"/>
            <a:ext cx="1371600" cy="500700"/>
          </a:xfrm>
          <a:prstGeom prst="straightConnector1">
            <a:avLst/>
          </a:prstGeom>
          <a:noFill/>
          <a:ln w="28575" cap="flat" cmpd="sng">
            <a:solidFill>
              <a:srgbClr val="E6B8AF"/>
            </a:solidFill>
            <a:prstDash val="solid"/>
            <a:round/>
            <a:headEnd type="none" w="sm" len="sm"/>
            <a:tailEnd type="triangle" w="med" len="med"/>
          </a:ln>
        </p:spPr>
      </p:cxnSp>
      <p:cxnSp>
        <p:nvCxnSpPr>
          <p:cNvPr id="2911" name="Google Shape;2911;p130"/>
          <p:cNvCxnSpPr>
            <a:stCxn id="2904" idx="4"/>
            <a:endCxn id="2903"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912" name="Google Shape;2912;p130"/>
          <p:cNvCxnSpPr>
            <a:stCxn id="2903" idx="4"/>
            <a:endCxn id="2901"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grpSp>
        <p:nvGrpSpPr>
          <p:cNvPr id="2913" name="Google Shape;2913;p130"/>
          <p:cNvGrpSpPr/>
          <p:nvPr/>
        </p:nvGrpSpPr>
        <p:grpSpPr>
          <a:xfrm>
            <a:off x="3721750" y="112000"/>
            <a:ext cx="5309701" cy="1354225"/>
            <a:chOff x="1917150" y="3703800"/>
            <a:chExt cx="5309701" cy="1354225"/>
          </a:xfrm>
        </p:grpSpPr>
        <p:pic>
          <p:nvPicPr>
            <p:cNvPr id="2914" name="Google Shape;2914;p13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915" name="Google Shape;2915;p13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Skipping the search visualisation again… If we were to delete this node directly, there will be 2 orphans!</a:t>
              </a:r>
              <a:endParaRPr sz="1400" b="0" i="0" u="none" strike="noStrike" cap="none">
                <a:solidFill>
                  <a:srgbClr val="000000"/>
                </a:solidFill>
                <a:latin typeface="Consolas"/>
                <a:ea typeface="Consolas"/>
                <a:cs typeface="Consolas"/>
                <a:sym typeface="Consolas"/>
              </a:endParaRPr>
            </a:p>
          </p:txBody>
        </p:sp>
        <p:sp>
          <p:nvSpPr>
            <p:cNvPr id="2916" name="Google Shape;2916;p130"/>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delete(5)</a:t>
              </a:r>
              <a:endParaRPr sz="1400" b="0" i="0" u="none" strike="noStrike" cap="none">
                <a:solidFill>
                  <a:srgbClr val="000000"/>
                </a:solidFill>
                <a:latin typeface="Consolas"/>
                <a:ea typeface="Consolas"/>
                <a:cs typeface="Consolas"/>
                <a:sym typeface="Consolas"/>
              </a:endParaRPr>
            </a:p>
          </p:txBody>
        </p:sp>
      </p:grpSp>
      <p:sp>
        <p:nvSpPr>
          <p:cNvPr id="2917" name="Google Shape;2917;p130"/>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2 children]</a:t>
            </a:r>
            <a:endParaRPr sz="1400" b="0" i="0" u="none" strike="noStrike" cap="none">
              <a:solidFill>
                <a:srgbClr val="000000"/>
              </a:solidFill>
              <a:latin typeface="Arial"/>
              <a:ea typeface="Arial"/>
              <a:cs typeface="Arial"/>
              <a:sym typeface="Arial"/>
            </a:endParaRPr>
          </a:p>
        </p:txBody>
      </p:sp>
      <p:sp>
        <p:nvSpPr>
          <p:cNvPr id="2918" name="Google Shape;2918;p130"/>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2919" name="Google Shape;2919;p130"/>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2920" name="Google Shape;2920;p130"/>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cxnSp>
        <p:nvCxnSpPr>
          <p:cNvPr id="2921" name="Google Shape;2921;p130"/>
          <p:cNvCxnSpPr>
            <a:stCxn id="2920" idx="4"/>
            <a:endCxn id="2918"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2922" name="Google Shape;2922;p130"/>
          <p:cNvCxnSpPr>
            <a:stCxn id="2905" idx="4"/>
            <a:endCxn id="2920"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2923" name="Google Shape;2923;p130"/>
          <p:cNvCxnSpPr>
            <a:stCxn id="2920" idx="4"/>
            <a:endCxn id="2919"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sp>
        <p:nvSpPr>
          <p:cNvPr id="2924" name="Google Shape;2924;p130"/>
          <p:cNvSpPr/>
          <p:nvPr/>
        </p:nvSpPr>
        <p:spPr>
          <a:xfrm>
            <a:off x="795750" y="2212013"/>
            <a:ext cx="1956900" cy="577200"/>
          </a:xfrm>
          <a:prstGeom prst="wedgeEllipseCallout">
            <a:avLst>
              <a:gd name="adj1" fmla="val 57424"/>
              <a:gd name="adj2" fmla="val 44783"/>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Ma, can you adopt my two kids?</a:t>
            </a:r>
            <a:endParaRPr sz="12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2929" name="Google Shape;2929;p131"/>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4)</a:t>
            </a:r>
            <a:endParaRPr/>
          </a:p>
        </p:txBody>
      </p:sp>
      <p:sp>
        <p:nvSpPr>
          <p:cNvPr id="2930" name="Google Shape;2930;p131"/>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931" name="Google Shape;2931;p131"/>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932" name="Google Shape;2932;p131"/>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933" name="Google Shape;2933;p131"/>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934" name="Google Shape;2934;p131"/>
          <p:cNvSpPr/>
          <p:nvPr/>
        </p:nvSpPr>
        <p:spPr>
          <a:xfrm>
            <a:off x="29700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935" name="Google Shape;2935;p131"/>
          <p:cNvSpPr/>
          <p:nvPr/>
        </p:nvSpPr>
        <p:spPr>
          <a:xfrm>
            <a:off x="57132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233</a:t>
            </a:r>
            <a:endParaRPr sz="1400" b="0" i="0" u="none" strike="noStrike" cap="none">
              <a:solidFill>
                <a:srgbClr val="B7B7B7"/>
              </a:solidFill>
              <a:latin typeface="Arial"/>
              <a:ea typeface="Arial"/>
              <a:cs typeface="Arial"/>
              <a:sym typeface="Arial"/>
            </a:endParaRPr>
          </a:p>
        </p:txBody>
      </p:sp>
      <p:sp>
        <p:nvSpPr>
          <p:cNvPr id="2936" name="Google Shape;2936;p131"/>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937" name="Google Shape;2937;p131"/>
          <p:cNvCxnSpPr>
            <a:stCxn id="2936" idx="4"/>
            <a:endCxn id="2934"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938" name="Google Shape;2938;p131"/>
          <p:cNvCxnSpPr>
            <a:stCxn id="2934" idx="4"/>
            <a:endCxn id="2932"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2939" name="Google Shape;2939;p131"/>
          <p:cNvCxnSpPr>
            <a:stCxn id="2932" idx="4"/>
            <a:endCxn id="2930"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2940" name="Google Shape;2940;p131"/>
          <p:cNvCxnSpPr>
            <a:stCxn id="2936" idx="4"/>
            <a:endCxn id="2935" idx="0"/>
          </p:cNvCxnSpPr>
          <p:nvPr/>
        </p:nvCxnSpPr>
        <p:spPr>
          <a:xfrm>
            <a:off x="4560650" y="2184132"/>
            <a:ext cx="1371600" cy="500700"/>
          </a:xfrm>
          <a:prstGeom prst="straightConnector1">
            <a:avLst/>
          </a:prstGeom>
          <a:noFill/>
          <a:ln w="28575" cap="flat" cmpd="sng">
            <a:solidFill>
              <a:srgbClr val="E6B8AF"/>
            </a:solidFill>
            <a:prstDash val="solid"/>
            <a:round/>
            <a:headEnd type="none" w="sm" len="sm"/>
            <a:tailEnd type="triangle" w="med" len="med"/>
          </a:ln>
        </p:spPr>
      </p:cxnSp>
      <p:cxnSp>
        <p:nvCxnSpPr>
          <p:cNvPr id="2941" name="Google Shape;2941;p131"/>
          <p:cNvCxnSpPr>
            <a:stCxn id="2934" idx="4"/>
            <a:endCxn id="2933"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942" name="Google Shape;2942;p131"/>
          <p:cNvCxnSpPr>
            <a:stCxn id="2933" idx="4"/>
            <a:endCxn id="2931"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grpSp>
        <p:nvGrpSpPr>
          <p:cNvPr id="2943" name="Google Shape;2943;p131"/>
          <p:cNvGrpSpPr/>
          <p:nvPr/>
        </p:nvGrpSpPr>
        <p:grpSpPr>
          <a:xfrm>
            <a:off x="3721750" y="112000"/>
            <a:ext cx="5309701" cy="1354225"/>
            <a:chOff x="1917150" y="3703800"/>
            <a:chExt cx="5309701" cy="1354225"/>
          </a:xfrm>
        </p:grpSpPr>
        <p:pic>
          <p:nvPicPr>
            <p:cNvPr id="2944" name="Google Shape;2944;p13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945" name="Google Shape;2945;p13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Adopting 2 children is a bit too much for the grandparent :( how how</a:t>
              </a:r>
              <a:endParaRPr sz="1400" b="0" i="0" u="none" strike="noStrike" cap="none">
                <a:solidFill>
                  <a:srgbClr val="000000"/>
                </a:solidFill>
                <a:latin typeface="Consolas"/>
                <a:ea typeface="Consolas"/>
                <a:cs typeface="Consolas"/>
                <a:sym typeface="Consolas"/>
              </a:endParaRPr>
            </a:p>
          </p:txBody>
        </p:sp>
        <p:sp>
          <p:nvSpPr>
            <p:cNvPr id="2946" name="Google Shape;2946;p131"/>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delete(5)</a:t>
              </a:r>
              <a:endParaRPr sz="1400" b="0" i="0" u="none" strike="noStrike" cap="none">
                <a:solidFill>
                  <a:srgbClr val="000000"/>
                </a:solidFill>
                <a:latin typeface="Consolas"/>
                <a:ea typeface="Consolas"/>
                <a:cs typeface="Consolas"/>
                <a:sym typeface="Consolas"/>
              </a:endParaRPr>
            </a:p>
          </p:txBody>
        </p:sp>
      </p:grpSp>
      <p:sp>
        <p:nvSpPr>
          <p:cNvPr id="2947" name="Google Shape;2947;p131"/>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2 children]</a:t>
            </a:r>
            <a:endParaRPr sz="1400" b="0" i="0" u="none" strike="noStrike" cap="none">
              <a:solidFill>
                <a:srgbClr val="000000"/>
              </a:solidFill>
              <a:latin typeface="Arial"/>
              <a:ea typeface="Arial"/>
              <a:cs typeface="Arial"/>
              <a:sym typeface="Arial"/>
            </a:endParaRPr>
          </a:p>
        </p:txBody>
      </p:sp>
      <p:sp>
        <p:nvSpPr>
          <p:cNvPr id="2948" name="Google Shape;2948;p131"/>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2949" name="Google Shape;2949;p131"/>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2950" name="Google Shape;2950;p131"/>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cxnSp>
        <p:nvCxnSpPr>
          <p:cNvPr id="2951" name="Google Shape;2951;p131"/>
          <p:cNvCxnSpPr>
            <a:stCxn id="2950" idx="4"/>
            <a:endCxn id="2948"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2952" name="Google Shape;2952;p131"/>
          <p:cNvCxnSpPr>
            <a:stCxn id="2935" idx="4"/>
            <a:endCxn id="2950"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2953" name="Google Shape;2953;p131"/>
          <p:cNvCxnSpPr>
            <a:stCxn id="2950" idx="4"/>
            <a:endCxn id="2949"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sp>
        <p:nvSpPr>
          <p:cNvPr id="2954" name="Google Shape;2954;p131"/>
          <p:cNvSpPr/>
          <p:nvPr/>
        </p:nvSpPr>
        <p:spPr>
          <a:xfrm>
            <a:off x="795750" y="2212013"/>
            <a:ext cx="1956900" cy="577200"/>
          </a:xfrm>
          <a:prstGeom prst="wedgeEllipseCallout">
            <a:avLst>
              <a:gd name="adj1" fmla="val 57424"/>
              <a:gd name="adj2" fmla="val 44783"/>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Ma, can you adopt my two kids?</a:t>
            </a:r>
            <a:endParaRPr sz="1200" b="0" i="0" u="none" strike="noStrike" cap="none">
              <a:solidFill>
                <a:srgbClr val="000000"/>
              </a:solidFill>
              <a:latin typeface="Consolas"/>
              <a:ea typeface="Consolas"/>
              <a:cs typeface="Consolas"/>
              <a:sym typeface="Consolas"/>
            </a:endParaRPr>
          </a:p>
        </p:txBody>
      </p:sp>
      <p:sp>
        <p:nvSpPr>
          <p:cNvPr id="2955" name="Google Shape;2955;p131"/>
          <p:cNvSpPr/>
          <p:nvPr/>
        </p:nvSpPr>
        <p:spPr>
          <a:xfrm>
            <a:off x="1862550" y="1450013"/>
            <a:ext cx="1956900" cy="577200"/>
          </a:xfrm>
          <a:prstGeom prst="wedgeEllipseCallout">
            <a:avLst>
              <a:gd name="adj1" fmla="val 70862"/>
              <a:gd name="adj2" fmla="val 33496"/>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soz too much responsibility</a:t>
            </a:r>
            <a:endParaRPr sz="12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959"/>
        <p:cNvGrpSpPr/>
        <p:nvPr/>
      </p:nvGrpSpPr>
      <p:grpSpPr>
        <a:xfrm>
          <a:off x="0" y="0"/>
          <a:ext cx="0" cy="0"/>
          <a:chOff x="0" y="0"/>
          <a:chExt cx="0" cy="0"/>
        </a:xfrm>
      </p:grpSpPr>
      <p:sp>
        <p:nvSpPr>
          <p:cNvPr id="2960" name="Google Shape;2960;p132"/>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4)</a:t>
            </a:r>
            <a:endParaRPr/>
          </a:p>
        </p:txBody>
      </p:sp>
      <p:sp>
        <p:nvSpPr>
          <p:cNvPr id="2961" name="Google Shape;2961;p132"/>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962" name="Google Shape;2962;p132"/>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963" name="Google Shape;2963;p132"/>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964" name="Google Shape;2964;p132"/>
          <p:cNvSpPr/>
          <p:nvPr/>
        </p:nvSpPr>
        <p:spPr>
          <a:xfrm>
            <a:off x="3655848"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965" name="Google Shape;2965;p132"/>
          <p:cNvSpPr/>
          <p:nvPr/>
        </p:nvSpPr>
        <p:spPr>
          <a:xfrm>
            <a:off x="29700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966" name="Google Shape;2966;p132"/>
          <p:cNvSpPr/>
          <p:nvPr/>
        </p:nvSpPr>
        <p:spPr>
          <a:xfrm>
            <a:off x="57132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233</a:t>
            </a:r>
            <a:endParaRPr sz="1400" b="0" i="0" u="none" strike="noStrike" cap="none">
              <a:solidFill>
                <a:srgbClr val="B7B7B7"/>
              </a:solidFill>
              <a:latin typeface="Arial"/>
              <a:ea typeface="Arial"/>
              <a:cs typeface="Arial"/>
              <a:sym typeface="Arial"/>
            </a:endParaRPr>
          </a:p>
        </p:txBody>
      </p:sp>
      <p:sp>
        <p:nvSpPr>
          <p:cNvPr id="2967" name="Google Shape;2967;p132"/>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968" name="Google Shape;2968;p132"/>
          <p:cNvCxnSpPr>
            <a:stCxn id="2967" idx="4"/>
            <a:endCxn id="2965"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969" name="Google Shape;2969;p132"/>
          <p:cNvCxnSpPr>
            <a:stCxn id="2965" idx="4"/>
            <a:endCxn id="2963"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2970" name="Google Shape;2970;p132"/>
          <p:cNvCxnSpPr>
            <a:stCxn id="2963" idx="4"/>
            <a:endCxn id="2961"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2971" name="Google Shape;2971;p132"/>
          <p:cNvCxnSpPr>
            <a:stCxn id="2967" idx="4"/>
            <a:endCxn id="2966" idx="0"/>
          </p:cNvCxnSpPr>
          <p:nvPr/>
        </p:nvCxnSpPr>
        <p:spPr>
          <a:xfrm>
            <a:off x="4560650" y="2184132"/>
            <a:ext cx="1371600" cy="500700"/>
          </a:xfrm>
          <a:prstGeom prst="straightConnector1">
            <a:avLst/>
          </a:prstGeom>
          <a:noFill/>
          <a:ln w="28575" cap="flat" cmpd="sng">
            <a:solidFill>
              <a:srgbClr val="E6B8AF"/>
            </a:solidFill>
            <a:prstDash val="solid"/>
            <a:round/>
            <a:headEnd type="none" w="sm" len="sm"/>
            <a:tailEnd type="triangle" w="med" len="med"/>
          </a:ln>
        </p:spPr>
      </p:cxnSp>
      <p:cxnSp>
        <p:nvCxnSpPr>
          <p:cNvPr id="2972" name="Google Shape;2972;p132"/>
          <p:cNvCxnSpPr>
            <a:stCxn id="2965" idx="4"/>
            <a:endCxn id="2964"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973" name="Google Shape;2973;p132"/>
          <p:cNvCxnSpPr>
            <a:stCxn id="2964" idx="4"/>
            <a:endCxn id="2962"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grpSp>
        <p:nvGrpSpPr>
          <p:cNvPr id="2974" name="Google Shape;2974;p132"/>
          <p:cNvGrpSpPr/>
          <p:nvPr/>
        </p:nvGrpSpPr>
        <p:grpSpPr>
          <a:xfrm>
            <a:off x="3721750" y="112000"/>
            <a:ext cx="5309701" cy="1354225"/>
            <a:chOff x="1917150" y="3703800"/>
            <a:chExt cx="5309701" cy="1354225"/>
          </a:xfrm>
        </p:grpSpPr>
        <p:pic>
          <p:nvPicPr>
            <p:cNvPr id="2975" name="Google Shape;2975;p13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976" name="Google Shape;2976;p13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Solution: Successor shall take over</a:t>
              </a:r>
              <a:endParaRPr sz="1400" b="0" i="0" u="none" strike="noStrike" cap="none">
                <a:solidFill>
                  <a:srgbClr val="000000"/>
                </a:solidFill>
                <a:latin typeface="Consolas"/>
                <a:ea typeface="Consolas"/>
                <a:cs typeface="Consolas"/>
                <a:sym typeface="Consolas"/>
              </a:endParaRPr>
            </a:p>
          </p:txBody>
        </p:sp>
        <p:sp>
          <p:nvSpPr>
            <p:cNvPr id="2977" name="Google Shape;2977;p13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delete(5)</a:t>
              </a:r>
              <a:endParaRPr sz="1400" b="0" i="0" u="none" strike="noStrike" cap="none">
                <a:solidFill>
                  <a:srgbClr val="000000"/>
                </a:solidFill>
                <a:latin typeface="Consolas"/>
                <a:ea typeface="Consolas"/>
                <a:cs typeface="Consolas"/>
                <a:sym typeface="Consolas"/>
              </a:endParaRPr>
            </a:p>
          </p:txBody>
        </p:sp>
      </p:grpSp>
      <p:sp>
        <p:nvSpPr>
          <p:cNvPr id="2978" name="Google Shape;2978;p132"/>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2 children]</a:t>
            </a:r>
            <a:endParaRPr sz="1400" b="0" i="0" u="none" strike="noStrike" cap="none">
              <a:solidFill>
                <a:srgbClr val="000000"/>
              </a:solidFill>
              <a:latin typeface="Arial"/>
              <a:ea typeface="Arial"/>
              <a:cs typeface="Arial"/>
              <a:sym typeface="Arial"/>
            </a:endParaRPr>
          </a:p>
        </p:txBody>
      </p:sp>
      <p:sp>
        <p:nvSpPr>
          <p:cNvPr id="2979" name="Google Shape;2979;p132"/>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2980" name="Google Shape;2980;p132"/>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2981" name="Google Shape;2981;p132"/>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cxnSp>
        <p:nvCxnSpPr>
          <p:cNvPr id="2982" name="Google Shape;2982;p132"/>
          <p:cNvCxnSpPr>
            <a:stCxn id="2981" idx="4"/>
            <a:endCxn id="2979"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2983" name="Google Shape;2983;p132"/>
          <p:cNvCxnSpPr>
            <a:stCxn id="2966" idx="4"/>
            <a:endCxn id="2981"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2984" name="Google Shape;2984;p132"/>
          <p:cNvCxnSpPr>
            <a:stCxn id="2981" idx="4"/>
            <a:endCxn id="2980"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sp>
        <p:nvSpPr>
          <p:cNvPr id="2985" name="Google Shape;2985;p132"/>
          <p:cNvSpPr/>
          <p:nvPr/>
        </p:nvSpPr>
        <p:spPr>
          <a:xfrm>
            <a:off x="3874850" y="2981050"/>
            <a:ext cx="1605300" cy="422700"/>
          </a:xfrm>
          <a:prstGeom prst="wedgeEllipseCallout">
            <a:avLst>
              <a:gd name="adj1" fmla="val -35174"/>
              <a:gd name="adj2" fmla="val 81904"/>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I shall succeed you!</a:t>
            </a:r>
            <a:endParaRPr sz="12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sp>
        <p:nvSpPr>
          <p:cNvPr id="2990" name="Google Shape;2990;p133"/>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4)</a:t>
            </a:r>
            <a:endParaRPr/>
          </a:p>
        </p:txBody>
      </p:sp>
      <p:sp>
        <p:nvSpPr>
          <p:cNvPr id="2991" name="Google Shape;2991;p133"/>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992" name="Google Shape;2992;p133"/>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993" name="Google Shape;2993;p133"/>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994" name="Google Shape;2994;p133"/>
          <p:cNvSpPr/>
          <p:nvPr/>
        </p:nvSpPr>
        <p:spPr>
          <a:xfrm>
            <a:off x="3655848" y="3545507"/>
            <a:ext cx="438000" cy="438000"/>
          </a:xfrm>
          <a:prstGeom prst="ellipse">
            <a:avLst/>
          </a:prstGeom>
          <a:solidFill>
            <a:srgbClr val="FFF2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995" name="Google Shape;2995;p133"/>
          <p:cNvSpPr/>
          <p:nvPr/>
        </p:nvSpPr>
        <p:spPr>
          <a:xfrm>
            <a:off x="29700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996" name="Google Shape;2996;p133"/>
          <p:cNvSpPr/>
          <p:nvPr/>
        </p:nvSpPr>
        <p:spPr>
          <a:xfrm>
            <a:off x="57132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233</a:t>
            </a:r>
            <a:endParaRPr sz="1400" b="0" i="0" u="none" strike="noStrike" cap="none">
              <a:solidFill>
                <a:srgbClr val="B7B7B7"/>
              </a:solidFill>
              <a:latin typeface="Arial"/>
              <a:ea typeface="Arial"/>
              <a:cs typeface="Arial"/>
              <a:sym typeface="Arial"/>
            </a:endParaRPr>
          </a:p>
        </p:txBody>
      </p:sp>
      <p:sp>
        <p:nvSpPr>
          <p:cNvPr id="2997" name="Google Shape;2997;p133"/>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998" name="Google Shape;2998;p133"/>
          <p:cNvCxnSpPr>
            <a:stCxn id="2997" idx="4"/>
            <a:endCxn id="2995"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999" name="Google Shape;2999;p133"/>
          <p:cNvCxnSpPr>
            <a:stCxn id="2995" idx="4"/>
            <a:endCxn id="2993"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000" name="Google Shape;3000;p133"/>
          <p:cNvCxnSpPr>
            <a:stCxn id="2993" idx="4"/>
            <a:endCxn id="2991"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3001" name="Google Shape;3001;p133"/>
          <p:cNvCxnSpPr>
            <a:stCxn id="2997" idx="4"/>
            <a:endCxn id="2996" idx="0"/>
          </p:cNvCxnSpPr>
          <p:nvPr/>
        </p:nvCxnSpPr>
        <p:spPr>
          <a:xfrm>
            <a:off x="4560650" y="2184132"/>
            <a:ext cx="1371600" cy="500700"/>
          </a:xfrm>
          <a:prstGeom prst="straightConnector1">
            <a:avLst/>
          </a:prstGeom>
          <a:noFill/>
          <a:ln w="28575" cap="flat" cmpd="sng">
            <a:solidFill>
              <a:srgbClr val="E6B8AF"/>
            </a:solidFill>
            <a:prstDash val="solid"/>
            <a:round/>
            <a:headEnd type="none" w="sm" len="sm"/>
            <a:tailEnd type="triangle" w="med" len="med"/>
          </a:ln>
        </p:spPr>
      </p:cxnSp>
      <p:cxnSp>
        <p:nvCxnSpPr>
          <p:cNvPr id="3002" name="Google Shape;3002;p133"/>
          <p:cNvCxnSpPr>
            <a:stCxn id="2995" idx="4"/>
            <a:endCxn id="2994"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003" name="Google Shape;3003;p133"/>
          <p:cNvCxnSpPr>
            <a:stCxn id="2994" idx="4"/>
            <a:endCxn id="2992"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grpSp>
        <p:nvGrpSpPr>
          <p:cNvPr id="3004" name="Google Shape;3004;p133"/>
          <p:cNvGrpSpPr/>
          <p:nvPr/>
        </p:nvGrpSpPr>
        <p:grpSpPr>
          <a:xfrm>
            <a:off x="3721750" y="112000"/>
            <a:ext cx="5309701" cy="1354225"/>
            <a:chOff x="1917150" y="3703800"/>
            <a:chExt cx="5309701" cy="1354225"/>
          </a:xfrm>
        </p:grpSpPr>
        <p:pic>
          <p:nvPicPr>
            <p:cNvPr id="3005" name="Google Shape;3005;p13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006" name="Google Shape;3006;p13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(Note that currently the BST property is violated. We shall fix it soon but how :O)</a:t>
              </a:r>
              <a:endParaRPr sz="1400" b="0" i="0" u="none" strike="noStrike" cap="none">
                <a:solidFill>
                  <a:srgbClr val="000000"/>
                </a:solidFill>
                <a:latin typeface="Consolas"/>
                <a:ea typeface="Consolas"/>
                <a:cs typeface="Consolas"/>
                <a:sym typeface="Consolas"/>
              </a:endParaRPr>
            </a:p>
          </p:txBody>
        </p:sp>
        <p:sp>
          <p:nvSpPr>
            <p:cNvPr id="3007" name="Google Shape;3007;p133"/>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delete(5)</a:t>
              </a:r>
              <a:endParaRPr sz="1400" b="0" i="0" u="none" strike="noStrike" cap="none">
                <a:solidFill>
                  <a:srgbClr val="000000"/>
                </a:solidFill>
                <a:latin typeface="Consolas"/>
                <a:ea typeface="Consolas"/>
                <a:cs typeface="Consolas"/>
                <a:sym typeface="Consolas"/>
              </a:endParaRPr>
            </a:p>
          </p:txBody>
        </p:sp>
      </p:grpSp>
      <p:sp>
        <p:nvSpPr>
          <p:cNvPr id="3008" name="Google Shape;3008;p133"/>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2 children]</a:t>
            </a:r>
            <a:endParaRPr sz="1400" b="0" i="0" u="none" strike="noStrike" cap="none">
              <a:solidFill>
                <a:srgbClr val="000000"/>
              </a:solidFill>
              <a:latin typeface="Arial"/>
              <a:ea typeface="Arial"/>
              <a:cs typeface="Arial"/>
              <a:sym typeface="Arial"/>
            </a:endParaRPr>
          </a:p>
        </p:txBody>
      </p:sp>
      <p:sp>
        <p:nvSpPr>
          <p:cNvPr id="3009" name="Google Shape;3009;p133"/>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3010" name="Google Shape;3010;p133"/>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3011" name="Google Shape;3011;p133"/>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cxnSp>
        <p:nvCxnSpPr>
          <p:cNvPr id="3012" name="Google Shape;3012;p133"/>
          <p:cNvCxnSpPr>
            <a:stCxn id="3011" idx="4"/>
            <a:endCxn id="3009"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3013" name="Google Shape;3013;p133"/>
          <p:cNvCxnSpPr>
            <a:stCxn id="2996" idx="4"/>
            <a:endCxn id="3011"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3014" name="Google Shape;3014;p133"/>
          <p:cNvCxnSpPr>
            <a:stCxn id="3011" idx="4"/>
            <a:endCxn id="3010"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sp>
        <p:nvSpPr>
          <p:cNvPr id="3015" name="Google Shape;3015;p133"/>
          <p:cNvSpPr/>
          <p:nvPr/>
        </p:nvSpPr>
        <p:spPr>
          <a:xfrm>
            <a:off x="1369050" y="1928513"/>
            <a:ext cx="1605300" cy="422700"/>
          </a:xfrm>
          <a:prstGeom prst="wedgeEllipseCallout">
            <a:avLst>
              <a:gd name="adj1" fmla="val 52272"/>
              <a:gd name="adj2" fmla="val 122951"/>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I shall succeed you!</a:t>
            </a:r>
            <a:endParaRPr sz="1200" b="0" i="0" u="none" strike="noStrike" cap="none">
              <a:solidFill>
                <a:srgbClr val="000000"/>
              </a:solidFill>
              <a:latin typeface="Consolas"/>
              <a:ea typeface="Consolas"/>
              <a:cs typeface="Consolas"/>
              <a:sym typeface="Consolas"/>
            </a:endParaRPr>
          </a:p>
        </p:txBody>
      </p:sp>
      <p:sp>
        <p:nvSpPr>
          <p:cNvPr id="3016" name="Google Shape;3016;p133"/>
          <p:cNvSpPr/>
          <p:nvPr/>
        </p:nvSpPr>
        <p:spPr>
          <a:xfrm>
            <a:off x="2974350" y="3199000"/>
            <a:ext cx="670222" cy="696667"/>
          </a:xfrm>
          <a:custGeom>
            <a:avLst/>
            <a:gdLst/>
            <a:ahLst/>
            <a:cxnLst/>
            <a:rect l="l" t="t" r="r" b="b"/>
            <a:pathLst>
              <a:path w="18567" h="21577" extrusionOk="0">
                <a:moveTo>
                  <a:pt x="6524" y="0"/>
                </a:moveTo>
                <a:cubicBezTo>
                  <a:pt x="5520" y="2007"/>
                  <a:pt x="-1505" y="8447"/>
                  <a:pt x="502" y="12043"/>
                </a:cubicBezTo>
                <a:cubicBezTo>
                  <a:pt x="2509" y="15639"/>
                  <a:pt x="15556" y="19988"/>
                  <a:pt x="18567" y="21577"/>
                </a:cubicBezTo>
              </a:path>
            </a:pathLst>
          </a:cu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134"/>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4)</a:t>
            </a:r>
            <a:endParaRPr/>
          </a:p>
        </p:txBody>
      </p:sp>
      <p:sp>
        <p:nvSpPr>
          <p:cNvPr id="3022" name="Google Shape;3022;p134"/>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3023" name="Google Shape;3023;p134"/>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3024" name="Google Shape;3024;p134"/>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025" name="Google Shape;3025;p134"/>
          <p:cNvSpPr/>
          <p:nvPr/>
        </p:nvSpPr>
        <p:spPr>
          <a:xfrm>
            <a:off x="3655848" y="3545507"/>
            <a:ext cx="438000" cy="438000"/>
          </a:xfrm>
          <a:prstGeom prst="ellipse">
            <a:avLst/>
          </a:prstGeom>
          <a:solidFill>
            <a:srgbClr val="FFF2CC"/>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3026" name="Google Shape;3026;p134"/>
          <p:cNvSpPr/>
          <p:nvPr/>
        </p:nvSpPr>
        <p:spPr>
          <a:xfrm>
            <a:off x="29700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027" name="Google Shape;3027;p134"/>
          <p:cNvSpPr/>
          <p:nvPr/>
        </p:nvSpPr>
        <p:spPr>
          <a:xfrm>
            <a:off x="57132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233</a:t>
            </a:r>
            <a:endParaRPr sz="1400" b="0" i="0" u="none" strike="noStrike" cap="none">
              <a:solidFill>
                <a:srgbClr val="B7B7B7"/>
              </a:solidFill>
              <a:latin typeface="Arial"/>
              <a:ea typeface="Arial"/>
              <a:cs typeface="Arial"/>
              <a:sym typeface="Arial"/>
            </a:endParaRPr>
          </a:p>
        </p:txBody>
      </p:sp>
      <p:sp>
        <p:nvSpPr>
          <p:cNvPr id="3028" name="Google Shape;3028;p134"/>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029" name="Google Shape;3029;p134"/>
          <p:cNvCxnSpPr>
            <a:stCxn id="3028" idx="4"/>
            <a:endCxn id="3026"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030" name="Google Shape;3030;p134"/>
          <p:cNvCxnSpPr>
            <a:stCxn id="3026" idx="4"/>
            <a:endCxn id="3024"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031" name="Google Shape;3031;p134"/>
          <p:cNvCxnSpPr>
            <a:stCxn id="3024" idx="4"/>
            <a:endCxn id="3022"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3032" name="Google Shape;3032;p134"/>
          <p:cNvCxnSpPr>
            <a:stCxn id="3028" idx="4"/>
            <a:endCxn id="3027" idx="0"/>
          </p:cNvCxnSpPr>
          <p:nvPr/>
        </p:nvCxnSpPr>
        <p:spPr>
          <a:xfrm>
            <a:off x="4560650" y="2184132"/>
            <a:ext cx="1371600" cy="500700"/>
          </a:xfrm>
          <a:prstGeom prst="straightConnector1">
            <a:avLst/>
          </a:prstGeom>
          <a:noFill/>
          <a:ln w="28575" cap="flat" cmpd="sng">
            <a:solidFill>
              <a:srgbClr val="E6B8AF"/>
            </a:solidFill>
            <a:prstDash val="solid"/>
            <a:round/>
            <a:headEnd type="none" w="sm" len="sm"/>
            <a:tailEnd type="triangle" w="med" len="med"/>
          </a:ln>
        </p:spPr>
      </p:cxnSp>
      <p:cxnSp>
        <p:nvCxnSpPr>
          <p:cNvPr id="3033" name="Google Shape;3033;p134"/>
          <p:cNvCxnSpPr>
            <a:stCxn id="3026" idx="4"/>
            <a:endCxn id="3023" idx="0"/>
          </p:cNvCxnSpPr>
          <p:nvPr/>
        </p:nvCxnSpPr>
        <p:spPr>
          <a:xfrm>
            <a:off x="3189050" y="3122807"/>
            <a:ext cx="1040100" cy="1283400"/>
          </a:xfrm>
          <a:prstGeom prst="straightConnector1">
            <a:avLst/>
          </a:prstGeom>
          <a:noFill/>
          <a:ln w="28575" cap="flat" cmpd="sng">
            <a:solidFill>
              <a:srgbClr val="980000"/>
            </a:solidFill>
            <a:prstDash val="solid"/>
            <a:round/>
            <a:headEnd type="none" w="sm" len="sm"/>
            <a:tailEnd type="triangle" w="med" len="med"/>
          </a:ln>
        </p:spPr>
      </p:cxnSp>
      <p:grpSp>
        <p:nvGrpSpPr>
          <p:cNvPr id="3034" name="Google Shape;3034;p134"/>
          <p:cNvGrpSpPr/>
          <p:nvPr/>
        </p:nvGrpSpPr>
        <p:grpSpPr>
          <a:xfrm>
            <a:off x="3721750" y="112000"/>
            <a:ext cx="5309701" cy="1354225"/>
            <a:chOff x="1917150" y="3703800"/>
            <a:chExt cx="5309701" cy="1354225"/>
          </a:xfrm>
        </p:grpSpPr>
        <p:pic>
          <p:nvPicPr>
            <p:cNvPr id="3035" name="Google Shape;3035;p13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036" name="Google Shape;3036;p13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Deleting 5 is just the case of deleting node with 1 children!</a:t>
              </a:r>
              <a:endParaRPr sz="1400" b="0" i="0" u="none" strike="noStrike" cap="none">
                <a:solidFill>
                  <a:srgbClr val="000000"/>
                </a:solidFill>
                <a:latin typeface="Consolas"/>
                <a:ea typeface="Consolas"/>
                <a:cs typeface="Consolas"/>
                <a:sym typeface="Consolas"/>
              </a:endParaRPr>
            </a:p>
          </p:txBody>
        </p:sp>
        <p:sp>
          <p:nvSpPr>
            <p:cNvPr id="3037" name="Google Shape;3037;p13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delete(5)</a:t>
              </a:r>
              <a:endParaRPr sz="1400" b="0" i="0" u="none" strike="noStrike" cap="none">
                <a:solidFill>
                  <a:srgbClr val="000000"/>
                </a:solidFill>
                <a:latin typeface="Consolas"/>
                <a:ea typeface="Consolas"/>
                <a:cs typeface="Consolas"/>
                <a:sym typeface="Consolas"/>
              </a:endParaRPr>
            </a:p>
          </p:txBody>
        </p:sp>
      </p:grpSp>
      <p:sp>
        <p:nvSpPr>
          <p:cNvPr id="3038" name="Google Shape;3038;p134"/>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2 children]</a:t>
            </a:r>
            <a:endParaRPr sz="1400" b="0" i="0" u="none" strike="noStrike" cap="none">
              <a:solidFill>
                <a:srgbClr val="000000"/>
              </a:solidFill>
              <a:latin typeface="Arial"/>
              <a:ea typeface="Arial"/>
              <a:cs typeface="Arial"/>
              <a:sym typeface="Arial"/>
            </a:endParaRPr>
          </a:p>
        </p:txBody>
      </p:sp>
      <p:sp>
        <p:nvSpPr>
          <p:cNvPr id="3039" name="Google Shape;3039;p134"/>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3040" name="Google Shape;3040;p134"/>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3041" name="Google Shape;3041;p134"/>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cxnSp>
        <p:nvCxnSpPr>
          <p:cNvPr id="3042" name="Google Shape;3042;p134"/>
          <p:cNvCxnSpPr>
            <a:stCxn id="3041" idx="4"/>
            <a:endCxn id="3039"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3043" name="Google Shape;3043;p134"/>
          <p:cNvCxnSpPr>
            <a:stCxn id="3027" idx="4"/>
            <a:endCxn id="3041"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3044" name="Google Shape;3044;p134"/>
          <p:cNvCxnSpPr>
            <a:stCxn id="3041" idx="4"/>
            <a:endCxn id="3040"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sp>
        <p:nvSpPr>
          <p:cNvPr id="3045" name="Google Shape;3045;p134"/>
          <p:cNvSpPr/>
          <p:nvPr/>
        </p:nvSpPr>
        <p:spPr>
          <a:xfrm>
            <a:off x="3769350" y="2957213"/>
            <a:ext cx="1605300" cy="422700"/>
          </a:xfrm>
          <a:prstGeom prst="wedgeEllipseCallout">
            <a:avLst>
              <a:gd name="adj1" fmla="val -32388"/>
              <a:gd name="adj2" fmla="val 75464"/>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Goodbye world</a:t>
            </a:r>
            <a:endParaRPr sz="12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049"/>
        <p:cNvGrpSpPr/>
        <p:nvPr/>
      </p:nvGrpSpPr>
      <p:grpSpPr>
        <a:xfrm>
          <a:off x="0" y="0"/>
          <a:ext cx="0" cy="0"/>
          <a:chOff x="0" y="0"/>
          <a:chExt cx="0" cy="0"/>
        </a:xfrm>
      </p:grpSpPr>
      <p:sp>
        <p:nvSpPr>
          <p:cNvPr id="3050" name="Google Shape;3050;p135"/>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4)</a:t>
            </a:r>
            <a:endParaRPr/>
          </a:p>
        </p:txBody>
      </p:sp>
      <p:grpSp>
        <p:nvGrpSpPr>
          <p:cNvPr id="3051" name="Google Shape;3051;p135"/>
          <p:cNvGrpSpPr/>
          <p:nvPr/>
        </p:nvGrpSpPr>
        <p:grpSpPr>
          <a:xfrm>
            <a:off x="3721750" y="112000"/>
            <a:ext cx="5309701" cy="1354225"/>
            <a:chOff x="1917150" y="3703800"/>
            <a:chExt cx="5309701" cy="1354225"/>
          </a:xfrm>
        </p:grpSpPr>
        <p:pic>
          <p:nvPicPr>
            <p:cNvPr id="3052" name="Google Shape;3052;p13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053" name="Google Shape;3053;p13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Initialisation: Another example for the case of node with 2 children</a:t>
              </a:r>
              <a:endParaRPr sz="1400" b="0" i="0" u="none" strike="noStrike" cap="none">
                <a:solidFill>
                  <a:srgbClr val="000000"/>
                </a:solidFill>
                <a:latin typeface="Consolas"/>
                <a:ea typeface="Consolas"/>
                <a:cs typeface="Consolas"/>
                <a:sym typeface="Consolas"/>
              </a:endParaRPr>
            </a:p>
          </p:txBody>
        </p:sp>
        <p:sp>
          <p:nvSpPr>
            <p:cNvPr id="3054" name="Google Shape;3054;p13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delete(34)</a:t>
              </a:r>
              <a:endParaRPr sz="1400" b="0" i="0" u="none" strike="noStrike" cap="none">
                <a:solidFill>
                  <a:srgbClr val="000000"/>
                </a:solidFill>
                <a:latin typeface="Consolas"/>
                <a:ea typeface="Consolas"/>
                <a:cs typeface="Consolas"/>
                <a:sym typeface="Consolas"/>
              </a:endParaRPr>
            </a:p>
          </p:txBody>
        </p:sp>
      </p:grpSp>
      <p:sp>
        <p:nvSpPr>
          <p:cNvPr id="3055" name="Google Shape;3055;p135"/>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2 children]</a:t>
            </a:r>
            <a:endParaRPr sz="1400" b="0" i="0" u="none" strike="noStrike" cap="none">
              <a:solidFill>
                <a:srgbClr val="000000"/>
              </a:solidFill>
              <a:latin typeface="Arial"/>
              <a:ea typeface="Arial"/>
              <a:cs typeface="Arial"/>
              <a:sym typeface="Arial"/>
            </a:endParaRPr>
          </a:p>
        </p:txBody>
      </p:sp>
      <p:sp>
        <p:nvSpPr>
          <p:cNvPr id="3056" name="Google Shape;3056;p135"/>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057" name="Google Shape;3057;p135"/>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058" name="Google Shape;3058;p135"/>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059" name="Google Shape;3059;p135"/>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060" name="Google Shape;3060;p135"/>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061" name="Google Shape;3061;p135"/>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062" name="Google Shape;3062;p135"/>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063" name="Google Shape;3063;p135"/>
          <p:cNvCxnSpPr>
            <a:stCxn id="3062" idx="4"/>
            <a:endCxn id="3060"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064" name="Google Shape;3064;p135"/>
          <p:cNvCxnSpPr>
            <a:stCxn id="3060" idx="4"/>
            <a:endCxn id="3057"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065" name="Google Shape;3065;p135"/>
          <p:cNvCxnSpPr>
            <a:stCxn id="3061" idx="4"/>
            <a:endCxn id="3059"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066" name="Google Shape;3066;p135"/>
          <p:cNvCxnSpPr>
            <a:stCxn id="3062" idx="4"/>
            <a:endCxn id="3061"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067" name="Google Shape;3067;p135"/>
          <p:cNvCxnSpPr>
            <a:stCxn id="3060" idx="4"/>
            <a:endCxn id="3058"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068" name="Google Shape;3068;p135"/>
          <p:cNvCxnSpPr>
            <a:stCxn id="3059" idx="4"/>
            <a:endCxn id="3056"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072"/>
        <p:cNvGrpSpPr/>
        <p:nvPr/>
      </p:nvGrpSpPr>
      <p:grpSpPr>
        <a:xfrm>
          <a:off x="0" y="0"/>
          <a:ext cx="0" cy="0"/>
          <a:chOff x="0" y="0"/>
          <a:chExt cx="0" cy="0"/>
        </a:xfrm>
      </p:grpSpPr>
      <p:sp>
        <p:nvSpPr>
          <p:cNvPr id="3073" name="Google Shape;3073;p136"/>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4)</a:t>
            </a:r>
            <a:endParaRPr/>
          </a:p>
        </p:txBody>
      </p:sp>
      <p:grpSp>
        <p:nvGrpSpPr>
          <p:cNvPr id="3074" name="Google Shape;3074;p136"/>
          <p:cNvGrpSpPr/>
          <p:nvPr/>
        </p:nvGrpSpPr>
        <p:grpSpPr>
          <a:xfrm>
            <a:off x="3721750" y="112000"/>
            <a:ext cx="5309701" cy="1354225"/>
            <a:chOff x="1917150" y="3703800"/>
            <a:chExt cx="5309701" cy="1354225"/>
          </a:xfrm>
        </p:grpSpPr>
        <p:pic>
          <p:nvPicPr>
            <p:cNvPr id="3075" name="Google Shape;3075;p13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076" name="Google Shape;3076;p13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Successor will take over</a:t>
              </a:r>
              <a:endParaRPr sz="1400" b="0" i="0" u="none" strike="noStrike" cap="none">
                <a:solidFill>
                  <a:srgbClr val="000000"/>
                </a:solidFill>
                <a:latin typeface="Consolas"/>
                <a:ea typeface="Consolas"/>
                <a:cs typeface="Consolas"/>
                <a:sym typeface="Consolas"/>
              </a:endParaRPr>
            </a:p>
          </p:txBody>
        </p:sp>
        <p:sp>
          <p:nvSpPr>
            <p:cNvPr id="3077" name="Google Shape;3077;p13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delete(34)</a:t>
              </a:r>
              <a:endParaRPr sz="1400" b="0" i="0" u="none" strike="noStrike" cap="none">
                <a:solidFill>
                  <a:srgbClr val="000000"/>
                </a:solidFill>
                <a:latin typeface="Consolas"/>
                <a:ea typeface="Consolas"/>
                <a:cs typeface="Consolas"/>
                <a:sym typeface="Consolas"/>
              </a:endParaRPr>
            </a:p>
          </p:txBody>
        </p:sp>
      </p:grpSp>
      <p:sp>
        <p:nvSpPr>
          <p:cNvPr id="3078" name="Google Shape;3078;p136"/>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2 children]</a:t>
            </a:r>
            <a:endParaRPr sz="1400" b="0" i="0" u="none" strike="noStrike" cap="none">
              <a:solidFill>
                <a:srgbClr val="000000"/>
              </a:solidFill>
              <a:latin typeface="Arial"/>
              <a:ea typeface="Arial"/>
              <a:cs typeface="Arial"/>
              <a:sym typeface="Arial"/>
            </a:endParaRPr>
          </a:p>
        </p:txBody>
      </p:sp>
      <p:sp>
        <p:nvSpPr>
          <p:cNvPr id="3079" name="Google Shape;3079;p136"/>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080" name="Google Shape;3080;p136"/>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081" name="Google Shape;3081;p136"/>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082" name="Google Shape;3082;p136"/>
          <p:cNvSpPr/>
          <p:nvPr/>
        </p:nvSpPr>
        <p:spPr>
          <a:xfrm>
            <a:off x="50336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083" name="Google Shape;3083;p136"/>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084" name="Google Shape;3084;p136"/>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085" name="Google Shape;3085;p136"/>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086" name="Google Shape;3086;p136"/>
          <p:cNvCxnSpPr>
            <a:stCxn id="3085" idx="4"/>
            <a:endCxn id="3083"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087" name="Google Shape;3087;p136"/>
          <p:cNvCxnSpPr>
            <a:stCxn id="3083" idx="4"/>
            <a:endCxn id="3080"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088" name="Google Shape;3088;p136"/>
          <p:cNvCxnSpPr>
            <a:stCxn id="3084" idx="4"/>
            <a:endCxn id="3082"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089" name="Google Shape;3089;p136"/>
          <p:cNvCxnSpPr>
            <a:stCxn id="3085" idx="4"/>
            <a:endCxn id="3084"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090" name="Google Shape;3090;p136"/>
          <p:cNvCxnSpPr>
            <a:stCxn id="3083" idx="4"/>
            <a:endCxn id="3081"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091" name="Google Shape;3091;p136"/>
          <p:cNvCxnSpPr>
            <a:stCxn id="3082" idx="4"/>
            <a:endCxn id="3079"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3092" name="Google Shape;3092;p136"/>
          <p:cNvSpPr/>
          <p:nvPr/>
        </p:nvSpPr>
        <p:spPr>
          <a:xfrm>
            <a:off x="6487450" y="3122788"/>
            <a:ext cx="1605300" cy="422700"/>
          </a:xfrm>
          <a:prstGeom prst="wedgeEllipseCallout">
            <a:avLst>
              <a:gd name="adj1" fmla="val -105586"/>
              <a:gd name="adj2" fmla="val 86743"/>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I shall succeed you!</a:t>
            </a:r>
            <a:endParaRPr sz="12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sp>
        <p:nvSpPr>
          <p:cNvPr id="3097" name="Google Shape;3097;p137"/>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4)</a:t>
            </a:r>
            <a:endParaRPr/>
          </a:p>
        </p:txBody>
      </p:sp>
      <p:grpSp>
        <p:nvGrpSpPr>
          <p:cNvPr id="3098" name="Google Shape;3098;p137"/>
          <p:cNvGrpSpPr/>
          <p:nvPr/>
        </p:nvGrpSpPr>
        <p:grpSpPr>
          <a:xfrm>
            <a:off x="3721750" y="112000"/>
            <a:ext cx="5309701" cy="1354225"/>
            <a:chOff x="1917150" y="3703800"/>
            <a:chExt cx="5309701" cy="1354225"/>
          </a:xfrm>
        </p:grpSpPr>
        <p:pic>
          <p:nvPicPr>
            <p:cNvPr id="3099" name="Google Shape;3099;p13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100" name="Google Shape;3100;p13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Swap anddddd</a:t>
              </a:r>
              <a:endParaRPr sz="1400" b="0" i="0" u="none" strike="noStrike" cap="none">
                <a:solidFill>
                  <a:srgbClr val="000000"/>
                </a:solidFill>
                <a:latin typeface="Consolas"/>
                <a:ea typeface="Consolas"/>
                <a:cs typeface="Consolas"/>
                <a:sym typeface="Consolas"/>
              </a:endParaRPr>
            </a:p>
          </p:txBody>
        </p:sp>
        <p:sp>
          <p:nvSpPr>
            <p:cNvPr id="3101" name="Google Shape;3101;p13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delete(34)</a:t>
              </a:r>
              <a:endParaRPr sz="1400" b="0" i="0" u="none" strike="noStrike" cap="none">
                <a:solidFill>
                  <a:srgbClr val="000000"/>
                </a:solidFill>
                <a:latin typeface="Consolas"/>
                <a:ea typeface="Consolas"/>
                <a:cs typeface="Consolas"/>
                <a:sym typeface="Consolas"/>
              </a:endParaRPr>
            </a:p>
          </p:txBody>
        </p:sp>
      </p:grpSp>
      <p:sp>
        <p:nvSpPr>
          <p:cNvPr id="3102" name="Google Shape;3102;p137"/>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2 children]</a:t>
            </a:r>
            <a:endParaRPr sz="1400" b="0" i="0" u="none" strike="noStrike" cap="none">
              <a:solidFill>
                <a:srgbClr val="000000"/>
              </a:solidFill>
              <a:latin typeface="Arial"/>
              <a:ea typeface="Arial"/>
              <a:cs typeface="Arial"/>
              <a:sym typeface="Arial"/>
            </a:endParaRPr>
          </a:p>
        </p:txBody>
      </p:sp>
      <p:sp>
        <p:nvSpPr>
          <p:cNvPr id="3103" name="Google Shape;3103;p137"/>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104" name="Google Shape;3104;p137"/>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105" name="Google Shape;3105;p137"/>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106" name="Google Shape;3106;p137"/>
          <p:cNvSpPr/>
          <p:nvPr/>
        </p:nvSpPr>
        <p:spPr>
          <a:xfrm>
            <a:off x="5033623" y="3545507"/>
            <a:ext cx="438000" cy="438000"/>
          </a:xfrm>
          <a:prstGeom prst="ellipse">
            <a:avLst/>
          </a:prstGeom>
          <a:solidFill>
            <a:srgbClr val="FFF2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sp>
        <p:nvSpPr>
          <p:cNvPr id="3107" name="Google Shape;3107;p137"/>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108" name="Google Shape;3108;p137"/>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109" name="Google Shape;3109;p137"/>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cxnSp>
        <p:nvCxnSpPr>
          <p:cNvPr id="3110" name="Google Shape;3110;p137"/>
          <p:cNvCxnSpPr>
            <a:stCxn id="3109" idx="4"/>
            <a:endCxn id="3107"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111" name="Google Shape;3111;p137"/>
          <p:cNvCxnSpPr>
            <a:stCxn id="3107" idx="4"/>
            <a:endCxn id="3104"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112" name="Google Shape;3112;p137"/>
          <p:cNvCxnSpPr>
            <a:stCxn id="3108" idx="4"/>
            <a:endCxn id="3106"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113" name="Google Shape;3113;p137"/>
          <p:cNvCxnSpPr>
            <a:stCxn id="3109" idx="4"/>
            <a:endCxn id="3108"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114" name="Google Shape;3114;p137"/>
          <p:cNvCxnSpPr>
            <a:stCxn id="3107" idx="4"/>
            <a:endCxn id="3105"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115" name="Google Shape;3115;p137"/>
          <p:cNvCxnSpPr>
            <a:stCxn id="3106" idx="4"/>
            <a:endCxn id="3103"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3116" name="Google Shape;3116;p137"/>
          <p:cNvSpPr/>
          <p:nvPr/>
        </p:nvSpPr>
        <p:spPr>
          <a:xfrm>
            <a:off x="5471625" y="1753763"/>
            <a:ext cx="1605300" cy="422700"/>
          </a:xfrm>
          <a:prstGeom prst="wedgeEllipseCallout">
            <a:avLst>
              <a:gd name="adj1" fmla="val -88415"/>
              <a:gd name="adj2" fmla="val 4025"/>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I shall succeed you!</a:t>
            </a:r>
            <a:endParaRPr sz="1200" b="0" i="0" u="none" strike="noStrike" cap="none">
              <a:solidFill>
                <a:srgbClr val="000000"/>
              </a:solidFill>
              <a:latin typeface="Consolas"/>
              <a:ea typeface="Consolas"/>
              <a:cs typeface="Consolas"/>
              <a:sym typeface="Consolas"/>
            </a:endParaRPr>
          </a:p>
        </p:txBody>
      </p:sp>
      <p:sp>
        <p:nvSpPr>
          <p:cNvPr id="3117" name="Google Shape;3117;p137"/>
          <p:cNvSpPr/>
          <p:nvPr/>
        </p:nvSpPr>
        <p:spPr>
          <a:xfrm>
            <a:off x="6264175" y="3553138"/>
            <a:ext cx="1605300" cy="422700"/>
          </a:xfrm>
          <a:prstGeom prst="wedgeEllipseCallout">
            <a:avLst>
              <a:gd name="adj1" fmla="val -88415"/>
              <a:gd name="adj2" fmla="val 4025"/>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Thanks dude</a:t>
            </a:r>
            <a:endParaRPr sz="1200" b="0" i="0" u="none" strike="noStrike" cap="none">
              <a:solidFill>
                <a:srgbClr val="000000"/>
              </a:solidFill>
              <a:latin typeface="Consolas"/>
              <a:ea typeface="Consolas"/>
              <a:cs typeface="Consolas"/>
              <a:sym typeface="Consolas"/>
            </a:endParaRPr>
          </a:p>
        </p:txBody>
      </p:sp>
      <p:cxnSp>
        <p:nvCxnSpPr>
          <p:cNvPr id="3118" name="Google Shape;3118;p137"/>
          <p:cNvCxnSpPr/>
          <p:nvPr/>
        </p:nvCxnSpPr>
        <p:spPr>
          <a:xfrm>
            <a:off x="4679325" y="2421200"/>
            <a:ext cx="388800" cy="940800"/>
          </a:xfrm>
          <a:prstGeom prst="straightConnector1">
            <a:avLst/>
          </a:prstGeom>
          <a:noFill/>
          <a:ln w="9525" cap="flat" cmpd="sng">
            <a:solidFill>
              <a:schemeClr val="dk2"/>
            </a:solidFill>
            <a:prstDash val="dot"/>
            <a:round/>
            <a:headEnd type="stealth" w="med" len="med"/>
            <a:tailEnd type="stealth" w="med" len="med"/>
          </a:ln>
        </p:spPr>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p138"/>
          <p:cNvSpPr txBox="1">
            <a:spLocks noGrp="1"/>
          </p:cNvSpPr>
          <p:nvPr>
            <p:ph type="title"/>
          </p:nvPr>
        </p:nvSpPr>
        <p:spPr>
          <a:xfrm>
            <a:off x="311700" y="445025"/>
            <a:ext cx="2925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Delete (Case 4)</a:t>
            </a:r>
            <a:endParaRPr/>
          </a:p>
        </p:txBody>
      </p:sp>
      <p:grpSp>
        <p:nvGrpSpPr>
          <p:cNvPr id="3124" name="Google Shape;3124;p138"/>
          <p:cNvGrpSpPr/>
          <p:nvPr/>
        </p:nvGrpSpPr>
        <p:grpSpPr>
          <a:xfrm>
            <a:off x="3721750" y="112000"/>
            <a:ext cx="5309701" cy="1354225"/>
            <a:chOff x="1917150" y="3703800"/>
            <a:chExt cx="5309701" cy="1354225"/>
          </a:xfrm>
        </p:grpSpPr>
        <p:pic>
          <p:nvPicPr>
            <p:cNvPr id="3125" name="Google Shape;3125;p13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126" name="Google Shape;3126;p13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it’s gone</a:t>
              </a:r>
              <a:endParaRPr sz="1400" b="0" i="0" u="none" strike="noStrike" cap="none">
                <a:solidFill>
                  <a:srgbClr val="000000"/>
                </a:solidFill>
                <a:latin typeface="Consolas"/>
                <a:ea typeface="Consolas"/>
                <a:cs typeface="Consolas"/>
                <a:sym typeface="Consolas"/>
              </a:endParaRPr>
            </a:p>
          </p:txBody>
        </p:sp>
        <p:sp>
          <p:nvSpPr>
            <p:cNvPr id="3127" name="Google Shape;3127;p13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delete(34)</a:t>
              </a:r>
              <a:endParaRPr sz="1400" b="0" i="0" u="none" strike="noStrike" cap="none">
                <a:solidFill>
                  <a:srgbClr val="000000"/>
                </a:solidFill>
                <a:latin typeface="Consolas"/>
                <a:ea typeface="Consolas"/>
                <a:cs typeface="Consolas"/>
                <a:sym typeface="Consolas"/>
              </a:endParaRPr>
            </a:p>
          </p:txBody>
        </p:sp>
      </p:grpSp>
      <p:sp>
        <p:nvSpPr>
          <p:cNvPr id="3128" name="Google Shape;3128;p138"/>
          <p:cNvSpPr txBox="1"/>
          <p:nvPr/>
        </p:nvSpPr>
        <p:spPr>
          <a:xfrm>
            <a:off x="493200" y="1017725"/>
            <a:ext cx="2145300" cy="57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[Node has 2 children]</a:t>
            </a:r>
            <a:endParaRPr sz="1400" b="0" i="0" u="none" strike="noStrike" cap="none">
              <a:solidFill>
                <a:srgbClr val="000000"/>
              </a:solidFill>
              <a:latin typeface="Arial"/>
              <a:ea typeface="Arial"/>
              <a:cs typeface="Arial"/>
              <a:sym typeface="Arial"/>
            </a:endParaRPr>
          </a:p>
        </p:txBody>
      </p:sp>
      <p:sp>
        <p:nvSpPr>
          <p:cNvPr id="3129" name="Google Shape;3129;p138"/>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130" name="Google Shape;3130;p138"/>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131" name="Google Shape;3131;p138"/>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132" name="Google Shape;3132;p138"/>
          <p:cNvSpPr/>
          <p:nvPr/>
        </p:nvSpPr>
        <p:spPr>
          <a:xfrm>
            <a:off x="5033623" y="3545507"/>
            <a:ext cx="438000" cy="438000"/>
          </a:xfrm>
          <a:prstGeom prst="ellipse">
            <a:avLst/>
          </a:prstGeom>
          <a:solidFill>
            <a:srgbClr val="FFF2CC"/>
          </a:solidFill>
          <a:ln w="28575" cap="flat" cmpd="sng">
            <a:solidFill>
              <a:srgbClr val="CCCCC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CCCCCC"/>
                </a:solidFill>
                <a:latin typeface="Arial"/>
                <a:ea typeface="Arial"/>
                <a:cs typeface="Arial"/>
                <a:sym typeface="Arial"/>
              </a:rPr>
              <a:t>34</a:t>
            </a:r>
            <a:endParaRPr sz="1400" b="0" i="0" u="none" strike="noStrike" cap="none">
              <a:solidFill>
                <a:srgbClr val="CCCCCC"/>
              </a:solidFill>
              <a:latin typeface="Arial"/>
              <a:ea typeface="Arial"/>
              <a:cs typeface="Arial"/>
              <a:sym typeface="Arial"/>
            </a:endParaRPr>
          </a:p>
        </p:txBody>
      </p:sp>
      <p:sp>
        <p:nvSpPr>
          <p:cNvPr id="3133" name="Google Shape;3133;p138"/>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134" name="Google Shape;3134;p138"/>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135" name="Google Shape;3135;p138"/>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cxnSp>
        <p:nvCxnSpPr>
          <p:cNvPr id="3136" name="Google Shape;3136;p138"/>
          <p:cNvCxnSpPr>
            <a:stCxn id="3135" idx="4"/>
            <a:endCxn id="3133"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137" name="Google Shape;3137;p138"/>
          <p:cNvCxnSpPr>
            <a:stCxn id="3133" idx="4"/>
            <a:endCxn id="3130"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138" name="Google Shape;3138;p138"/>
          <p:cNvCxnSpPr>
            <a:stCxn id="3134" idx="4"/>
            <a:endCxn id="3129" idx="0"/>
          </p:cNvCxnSpPr>
          <p:nvPr/>
        </p:nvCxnSpPr>
        <p:spPr>
          <a:xfrm flipH="1">
            <a:off x="5600750" y="3122807"/>
            <a:ext cx="331500" cy="1283400"/>
          </a:xfrm>
          <a:prstGeom prst="straightConnector1">
            <a:avLst/>
          </a:prstGeom>
          <a:noFill/>
          <a:ln w="28575" cap="flat" cmpd="sng">
            <a:solidFill>
              <a:srgbClr val="6AA84F"/>
            </a:solidFill>
            <a:prstDash val="solid"/>
            <a:round/>
            <a:headEnd type="none" w="sm" len="sm"/>
            <a:tailEnd type="triangle" w="med" len="med"/>
          </a:ln>
        </p:spPr>
      </p:cxnSp>
      <p:cxnSp>
        <p:nvCxnSpPr>
          <p:cNvPr id="3139" name="Google Shape;3139;p138"/>
          <p:cNvCxnSpPr>
            <a:stCxn id="3135" idx="4"/>
            <a:endCxn id="3134"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140" name="Google Shape;3140;p138"/>
          <p:cNvCxnSpPr>
            <a:stCxn id="3133" idx="4"/>
            <a:endCxn id="3131"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pic>
        <p:nvPicPr>
          <p:cNvPr id="3141" name="Google Shape;3141;p138"/>
          <p:cNvPicPr preferRelativeResize="0"/>
          <p:nvPr/>
        </p:nvPicPr>
        <p:blipFill rotWithShape="1">
          <a:blip r:embed="rId4">
            <a:alphaModFix/>
          </a:blip>
          <a:srcRect/>
          <a:stretch/>
        </p:blipFill>
        <p:spPr>
          <a:xfrm>
            <a:off x="6151250" y="3244000"/>
            <a:ext cx="2857500" cy="16002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145"/>
        <p:cNvGrpSpPr/>
        <p:nvPr/>
      </p:nvGrpSpPr>
      <p:grpSpPr>
        <a:xfrm>
          <a:off x="0" y="0"/>
          <a:ext cx="0" cy="0"/>
          <a:chOff x="0" y="0"/>
          <a:chExt cx="0" cy="0"/>
        </a:xfrm>
      </p:grpSpPr>
      <p:sp>
        <p:nvSpPr>
          <p:cNvPr id="3146" name="Google Shape;3146;p1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Deletion: Why does replacing with successor work?</a:t>
            </a:r>
            <a:endParaRPr/>
          </a:p>
        </p:txBody>
      </p:sp>
      <p:sp>
        <p:nvSpPr>
          <p:cNvPr id="3147" name="Google Shape;3147;p139"/>
          <p:cNvSpPr txBox="1">
            <a:spLocks noGrp="1"/>
          </p:cNvSpPr>
          <p:nvPr>
            <p:ph type="body" idx="1"/>
          </p:nvPr>
        </p:nvSpPr>
        <p:spPr>
          <a:xfrm>
            <a:off x="273400" y="11716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We need to maintain the following:</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Quickselect Analysis</a:t>
            </a:r>
            <a:endParaRPr/>
          </a:p>
        </p:txBody>
      </p:sp>
      <p:sp>
        <p:nvSpPr>
          <p:cNvPr id="465" name="Google Shape;465;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For an array of size n...</a:t>
            </a:r>
            <a:endParaRPr b="1"/>
          </a:p>
          <a:p>
            <a:pPr marL="0" lvl="0" indent="0" algn="l" rtl="0">
              <a:lnSpc>
                <a:spcPct val="115000"/>
              </a:lnSpc>
              <a:spcBef>
                <a:spcPts val="1600"/>
              </a:spcBef>
              <a:spcAft>
                <a:spcPts val="0"/>
              </a:spcAft>
              <a:buSzPts val="1800"/>
              <a:buNone/>
            </a:pPr>
            <a:r>
              <a:rPr lang="en"/>
              <a:t>Recurrence Relation:</a:t>
            </a:r>
            <a:endParaRPr i="1">
              <a:latin typeface="Roboto"/>
              <a:ea typeface="Roboto"/>
              <a:cs typeface="Roboto"/>
              <a:sym typeface="Roboto"/>
            </a:endParaRPr>
          </a:p>
          <a:p>
            <a:pPr marL="0" lvl="0" indent="0" algn="l" rtl="0">
              <a:lnSpc>
                <a:spcPct val="115000"/>
              </a:lnSpc>
              <a:spcBef>
                <a:spcPts val="1600"/>
              </a:spcBef>
              <a:spcAft>
                <a:spcPts val="1600"/>
              </a:spcAft>
              <a:buSzPts val="1800"/>
              <a:buNone/>
            </a:pPr>
            <a:r>
              <a:rPr lang="en"/>
              <a:t>Time Complexity: </a:t>
            </a:r>
            <a:endParaRPr i="1">
              <a:latin typeface="Roboto"/>
              <a:ea typeface="Roboto"/>
              <a:cs typeface="Roboto"/>
              <a:sym typeface="Roboto"/>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Deletion: Why does replacing with successor work?</a:t>
            </a:r>
            <a:endParaRPr/>
          </a:p>
        </p:txBody>
      </p:sp>
      <p:sp>
        <p:nvSpPr>
          <p:cNvPr id="3153" name="Google Shape;3153;p1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We need to maintain the following:</a:t>
            </a:r>
            <a:endParaRPr/>
          </a:p>
          <a:p>
            <a:pPr marL="457200" lvl="0" indent="-342900" algn="l" rtl="0">
              <a:lnSpc>
                <a:spcPct val="115000"/>
              </a:lnSpc>
              <a:spcBef>
                <a:spcPts val="1600"/>
              </a:spcBef>
              <a:spcAft>
                <a:spcPts val="0"/>
              </a:spcAft>
              <a:buSzPts val="1800"/>
              <a:buAutoNum type="arabicPeriod"/>
            </a:pPr>
            <a:r>
              <a:rPr lang="en"/>
              <a:t>BST property is not violated when we swap</a:t>
            </a:r>
            <a:endParaRPr/>
          </a:p>
          <a:p>
            <a:pPr marL="457200" lvl="0" indent="-342900" algn="l" rtl="0">
              <a:lnSpc>
                <a:spcPct val="115000"/>
              </a:lnSpc>
              <a:spcBef>
                <a:spcPts val="0"/>
              </a:spcBef>
              <a:spcAft>
                <a:spcPts val="0"/>
              </a:spcAft>
              <a:buSzPts val="1800"/>
              <a:buAutoNum type="arabicPeriod"/>
            </a:pPr>
            <a:r>
              <a:rPr lang="en"/>
              <a:t>Successor has </a:t>
            </a:r>
            <a:r>
              <a:rPr lang="en" i="1"/>
              <a:t>at most</a:t>
            </a:r>
            <a:r>
              <a:rPr lang="en"/>
              <a:t> 1 child (why?)</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Deletion: Why does replacing with successor work?</a:t>
            </a:r>
            <a:endParaRPr/>
          </a:p>
        </p:txBody>
      </p:sp>
      <p:sp>
        <p:nvSpPr>
          <p:cNvPr id="3159" name="Google Shape;3159;p141"/>
          <p:cNvSpPr txBox="1">
            <a:spLocks noGrp="1"/>
          </p:cNvSpPr>
          <p:nvPr>
            <p:ph type="body" idx="1"/>
          </p:nvPr>
        </p:nvSpPr>
        <p:spPr>
          <a:xfrm>
            <a:off x="311700" y="1152475"/>
            <a:ext cx="8520600" cy="176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We need to maintain the following:</a:t>
            </a:r>
            <a:endParaRPr/>
          </a:p>
          <a:p>
            <a:pPr marL="457200" lvl="0" indent="-342900" algn="l" rtl="0">
              <a:lnSpc>
                <a:spcPct val="115000"/>
              </a:lnSpc>
              <a:spcBef>
                <a:spcPts val="1600"/>
              </a:spcBef>
              <a:spcAft>
                <a:spcPts val="0"/>
              </a:spcAft>
              <a:buSzPts val="1800"/>
              <a:buAutoNum type="arabicPeriod"/>
            </a:pPr>
            <a:r>
              <a:rPr lang="en"/>
              <a:t>BST property is not violated when we swap</a:t>
            </a:r>
            <a:endParaRPr/>
          </a:p>
          <a:p>
            <a:pPr marL="457200" lvl="0" indent="-342900" algn="l" rtl="0">
              <a:lnSpc>
                <a:spcPct val="115000"/>
              </a:lnSpc>
              <a:spcBef>
                <a:spcPts val="0"/>
              </a:spcBef>
              <a:spcAft>
                <a:spcPts val="0"/>
              </a:spcAft>
              <a:buSzPts val="1800"/>
              <a:buAutoNum type="arabicPeriod"/>
            </a:pPr>
            <a:r>
              <a:rPr lang="en"/>
              <a:t>Successor has </a:t>
            </a:r>
            <a:r>
              <a:rPr lang="en" i="1"/>
              <a:t>at most</a:t>
            </a:r>
            <a:r>
              <a:rPr lang="en"/>
              <a:t> 1 child (</a:t>
            </a:r>
            <a:r>
              <a:rPr lang="en">
                <a:solidFill>
                  <a:srgbClr val="FF0000"/>
                </a:solidFill>
              </a:rPr>
              <a:t>because if 1 child, can just let grandparent adopt the child. If no child, can simply delete</a:t>
            </a:r>
            <a:r>
              <a:rPr lang="en"/>
              <a:t>)</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163"/>
        <p:cNvGrpSpPr/>
        <p:nvPr/>
      </p:nvGrpSpPr>
      <p:grpSpPr>
        <a:xfrm>
          <a:off x="0" y="0"/>
          <a:ext cx="0" cy="0"/>
          <a:chOff x="0" y="0"/>
          <a:chExt cx="0" cy="0"/>
        </a:xfrm>
      </p:grpSpPr>
      <p:sp>
        <p:nvSpPr>
          <p:cNvPr id="3164" name="Google Shape;3164;p14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Questions?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168"/>
        <p:cNvGrpSpPr/>
        <p:nvPr/>
      </p:nvGrpSpPr>
      <p:grpSpPr>
        <a:xfrm>
          <a:off x="0" y="0"/>
          <a:ext cx="0" cy="0"/>
          <a:chOff x="0" y="0"/>
          <a:chExt cx="0" cy="0"/>
        </a:xfrm>
      </p:grpSpPr>
      <p:sp>
        <p:nvSpPr>
          <p:cNvPr id="3169" name="Google Shape;3169;p1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Traversals</a:t>
            </a:r>
            <a:endParaRPr/>
          </a:p>
        </p:txBody>
      </p:sp>
      <p:sp>
        <p:nvSpPr>
          <p:cNvPr id="3170" name="Google Shape;3170;p1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Different types of traversal:</a:t>
            </a:r>
            <a:endParaRPr/>
          </a:p>
          <a:p>
            <a:pPr marL="457200" lvl="0" indent="-342900" algn="l" rtl="0">
              <a:lnSpc>
                <a:spcPct val="115000"/>
              </a:lnSpc>
              <a:spcBef>
                <a:spcPts val="1600"/>
              </a:spcBef>
              <a:spcAft>
                <a:spcPts val="0"/>
              </a:spcAft>
              <a:buSzPts val="1800"/>
              <a:buChar char="●"/>
            </a:pPr>
            <a:r>
              <a:rPr lang="en"/>
              <a:t>preorder:</a:t>
            </a:r>
            <a:endParaRPr/>
          </a:p>
          <a:p>
            <a:pPr marL="457200" lvl="0" indent="-342900" algn="l" rtl="0">
              <a:lnSpc>
                <a:spcPct val="115000"/>
              </a:lnSpc>
              <a:spcBef>
                <a:spcPts val="0"/>
              </a:spcBef>
              <a:spcAft>
                <a:spcPts val="0"/>
              </a:spcAft>
              <a:buSzPts val="1800"/>
              <a:buChar char="●"/>
            </a:pPr>
            <a:r>
              <a:rPr lang="en"/>
              <a:t>inorder:</a:t>
            </a:r>
            <a:endParaRPr/>
          </a:p>
          <a:p>
            <a:pPr marL="457200" lvl="0" indent="-342900" algn="l" rtl="0">
              <a:lnSpc>
                <a:spcPct val="115000"/>
              </a:lnSpc>
              <a:spcBef>
                <a:spcPts val="0"/>
              </a:spcBef>
              <a:spcAft>
                <a:spcPts val="0"/>
              </a:spcAft>
              <a:buSzPts val="1800"/>
              <a:buChar char="●"/>
            </a:pPr>
            <a:r>
              <a:rPr lang="en"/>
              <a:t>postorder: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174"/>
        <p:cNvGrpSpPr/>
        <p:nvPr/>
      </p:nvGrpSpPr>
      <p:grpSpPr>
        <a:xfrm>
          <a:off x="0" y="0"/>
          <a:ext cx="0" cy="0"/>
          <a:chOff x="0" y="0"/>
          <a:chExt cx="0" cy="0"/>
        </a:xfrm>
      </p:grpSpPr>
      <p:sp>
        <p:nvSpPr>
          <p:cNvPr id="3175" name="Google Shape;3175;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Different types of traversal:</a:t>
            </a:r>
            <a:endParaRPr/>
          </a:p>
          <a:p>
            <a:pPr marL="457200" lvl="0" indent="-342900" algn="l" rtl="0">
              <a:lnSpc>
                <a:spcPct val="115000"/>
              </a:lnSpc>
              <a:spcBef>
                <a:spcPts val="1600"/>
              </a:spcBef>
              <a:spcAft>
                <a:spcPts val="0"/>
              </a:spcAft>
              <a:buSzPts val="1800"/>
              <a:buChar char="●"/>
            </a:pPr>
            <a:r>
              <a:rPr lang="en"/>
              <a:t>preorder: </a:t>
            </a:r>
            <a:r>
              <a:rPr lang="en" i="1">
                <a:latin typeface="Roboto"/>
                <a:ea typeface="Roboto"/>
                <a:cs typeface="Roboto"/>
                <a:sym typeface="Roboto"/>
              </a:rPr>
              <a:t>print(root) </a:t>
            </a:r>
            <a:r>
              <a:rPr lang="en" i="1">
                <a:highlight>
                  <a:srgbClr val="D9EAD3"/>
                </a:highlight>
                <a:latin typeface="Roboto"/>
                <a:ea typeface="Roboto"/>
                <a:cs typeface="Roboto"/>
                <a:sym typeface="Roboto"/>
              </a:rPr>
              <a:t>traverse(left)</a:t>
            </a:r>
            <a:r>
              <a:rPr lang="en" i="1">
                <a:latin typeface="Roboto"/>
                <a:ea typeface="Roboto"/>
                <a:cs typeface="Roboto"/>
                <a:sym typeface="Roboto"/>
              </a:rPr>
              <a:t> </a:t>
            </a:r>
            <a:r>
              <a:rPr lang="en" i="1">
                <a:highlight>
                  <a:srgbClr val="F4CCCC"/>
                </a:highlight>
                <a:latin typeface="Roboto"/>
                <a:ea typeface="Roboto"/>
                <a:cs typeface="Roboto"/>
                <a:sym typeface="Roboto"/>
              </a:rPr>
              <a:t>traverse(right)</a:t>
            </a:r>
            <a:endParaRPr i="1">
              <a:highlight>
                <a:srgbClr val="F4CCCC"/>
              </a:highlight>
              <a:latin typeface="Roboto"/>
              <a:ea typeface="Roboto"/>
              <a:cs typeface="Roboto"/>
              <a:sym typeface="Roboto"/>
            </a:endParaRPr>
          </a:p>
          <a:p>
            <a:pPr marL="457200" lvl="0" indent="-342900" algn="l" rtl="0">
              <a:lnSpc>
                <a:spcPct val="115000"/>
              </a:lnSpc>
              <a:spcBef>
                <a:spcPts val="0"/>
              </a:spcBef>
              <a:spcAft>
                <a:spcPts val="0"/>
              </a:spcAft>
              <a:buSzPts val="1800"/>
              <a:buChar char="●"/>
            </a:pPr>
            <a:r>
              <a:rPr lang="en"/>
              <a:t>inorder:  </a:t>
            </a:r>
            <a:r>
              <a:rPr lang="en" i="1">
                <a:latin typeface="Roboto"/>
                <a:ea typeface="Roboto"/>
                <a:cs typeface="Roboto"/>
                <a:sym typeface="Roboto"/>
              </a:rPr>
              <a:t> </a:t>
            </a:r>
            <a:r>
              <a:rPr lang="en" i="1">
                <a:highlight>
                  <a:srgbClr val="D9EAD3"/>
                </a:highlight>
                <a:latin typeface="Roboto"/>
                <a:ea typeface="Roboto"/>
                <a:cs typeface="Roboto"/>
                <a:sym typeface="Roboto"/>
              </a:rPr>
              <a:t>traverse(left)</a:t>
            </a:r>
            <a:r>
              <a:rPr lang="en" i="1">
                <a:latin typeface="Roboto"/>
                <a:ea typeface="Roboto"/>
                <a:cs typeface="Roboto"/>
                <a:sym typeface="Roboto"/>
              </a:rPr>
              <a:t> print(root) </a:t>
            </a:r>
            <a:r>
              <a:rPr lang="en" i="1">
                <a:highlight>
                  <a:srgbClr val="F4CCCC"/>
                </a:highlight>
                <a:latin typeface="Roboto"/>
                <a:ea typeface="Roboto"/>
                <a:cs typeface="Roboto"/>
                <a:sym typeface="Roboto"/>
              </a:rPr>
              <a:t>traverse(right)</a:t>
            </a:r>
            <a:endParaRPr/>
          </a:p>
          <a:p>
            <a:pPr marL="457200" lvl="0" indent="-342900" algn="l" rtl="0">
              <a:lnSpc>
                <a:spcPct val="115000"/>
              </a:lnSpc>
              <a:spcBef>
                <a:spcPts val="0"/>
              </a:spcBef>
              <a:spcAft>
                <a:spcPts val="0"/>
              </a:spcAft>
              <a:buSzPts val="1800"/>
              <a:buChar char="●"/>
            </a:pPr>
            <a:r>
              <a:rPr lang="en"/>
              <a:t>postorder: </a:t>
            </a:r>
            <a:r>
              <a:rPr lang="en" i="1">
                <a:highlight>
                  <a:srgbClr val="D9EAD3"/>
                </a:highlight>
                <a:latin typeface="Roboto"/>
                <a:ea typeface="Roboto"/>
                <a:cs typeface="Roboto"/>
                <a:sym typeface="Roboto"/>
              </a:rPr>
              <a:t>traverse(left)</a:t>
            </a:r>
            <a:r>
              <a:rPr lang="en" i="1">
                <a:latin typeface="Roboto"/>
                <a:ea typeface="Roboto"/>
                <a:cs typeface="Roboto"/>
                <a:sym typeface="Roboto"/>
              </a:rPr>
              <a:t> </a:t>
            </a:r>
            <a:r>
              <a:rPr lang="en" i="1">
                <a:highlight>
                  <a:srgbClr val="F4CCCC"/>
                </a:highlight>
                <a:latin typeface="Roboto"/>
                <a:ea typeface="Roboto"/>
                <a:cs typeface="Roboto"/>
                <a:sym typeface="Roboto"/>
              </a:rPr>
              <a:t>traverse(right)</a:t>
            </a:r>
            <a:r>
              <a:rPr lang="en" i="1">
                <a:latin typeface="Roboto"/>
                <a:ea typeface="Roboto"/>
                <a:cs typeface="Roboto"/>
                <a:sym typeface="Roboto"/>
              </a:rPr>
              <a:t> print(root)</a:t>
            </a:r>
            <a:endParaRPr/>
          </a:p>
          <a:p>
            <a:pPr marL="0" lvl="0" indent="0" algn="l" rtl="0">
              <a:lnSpc>
                <a:spcPct val="115000"/>
              </a:lnSpc>
              <a:spcBef>
                <a:spcPts val="1600"/>
              </a:spcBef>
              <a:spcAft>
                <a:spcPts val="1600"/>
              </a:spcAft>
              <a:buSzPts val="1800"/>
              <a:buNone/>
            </a:pPr>
            <a:endParaRPr/>
          </a:p>
        </p:txBody>
      </p:sp>
      <p:sp>
        <p:nvSpPr>
          <p:cNvPr id="3176" name="Google Shape;3176;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Traversals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highlight>
                  <a:srgbClr val="D9EAD3"/>
                </a:highlight>
              </a:rPr>
              <a:t>Pre-order Traversal</a:t>
            </a:r>
            <a:endParaRPr>
              <a:highlight>
                <a:srgbClr val="D9EAD3"/>
              </a:highlight>
            </a:endParaRPr>
          </a:p>
        </p:txBody>
      </p:sp>
      <p:sp>
        <p:nvSpPr>
          <p:cNvPr id="3182" name="Google Shape;3182;p145"/>
          <p:cNvSpPr/>
          <p:nvPr/>
        </p:nvSpPr>
        <p:spPr>
          <a:xfrm>
            <a:off x="2299925"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183" name="Google Shape;3183;p145"/>
          <p:cNvSpPr/>
          <p:nvPr/>
        </p:nvSpPr>
        <p:spPr>
          <a:xfrm>
            <a:off x="3655848"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184" name="Google Shape;3184;p145"/>
          <p:cNvSpPr/>
          <p:nvPr/>
        </p:nvSpPr>
        <p:spPr>
          <a:xfrm>
            <a:off x="6405223"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185" name="Google Shape;3185;p145"/>
          <p:cNvSpPr/>
          <p:nvPr/>
        </p:nvSpPr>
        <p:spPr>
          <a:xfrm>
            <a:off x="29700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186" name="Google Shape;3186;p145"/>
          <p:cNvSpPr/>
          <p:nvPr/>
        </p:nvSpPr>
        <p:spPr>
          <a:xfrm>
            <a:off x="57132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187" name="Google Shape;3187;p145"/>
          <p:cNvSpPr/>
          <p:nvPr/>
        </p:nvSpPr>
        <p:spPr>
          <a:xfrm>
            <a:off x="4341650" y="1365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188" name="Google Shape;3188;p145"/>
          <p:cNvCxnSpPr>
            <a:stCxn id="3187" idx="4"/>
            <a:endCxn id="3185" idx="0"/>
          </p:cNvCxnSpPr>
          <p:nvPr/>
        </p:nvCxnSpPr>
        <p:spPr>
          <a:xfrm flipH="1">
            <a:off x="3189050" y="1803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189" name="Google Shape;3189;p145"/>
          <p:cNvCxnSpPr>
            <a:stCxn id="3185" idx="4"/>
            <a:endCxn id="3182" idx="0"/>
          </p:cNvCxnSpPr>
          <p:nvPr/>
        </p:nvCxnSpPr>
        <p:spPr>
          <a:xfrm flipH="1">
            <a:off x="2518850" y="2741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190" name="Google Shape;3190;p145"/>
          <p:cNvCxnSpPr>
            <a:stCxn id="3187" idx="4"/>
            <a:endCxn id="3186" idx="0"/>
          </p:cNvCxnSpPr>
          <p:nvPr/>
        </p:nvCxnSpPr>
        <p:spPr>
          <a:xfrm>
            <a:off x="4560650" y="1803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191" name="Google Shape;3191;p145"/>
          <p:cNvCxnSpPr>
            <a:stCxn id="3185" idx="4"/>
            <a:endCxn id="3183" idx="0"/>
          </p:cNvCxnSpPr>
          <p:nvPr/>
        </p:nvCxnSpPr>
        <p:spPr>
          <a:xfrm>
            <a:off x="3189050" y="2741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192" name="Google Shape;3192;p145"/>
          <p:cNvCxnSpPr>
            <a:stCxn id="3186" idx="4"/>
            <a:endCxn id="3184" idx="0"/>
          </p:cNvCxnSpPr>
          <p:nvPr/>
        </p:nvCxnSpPr>
        <p:spPr>
          <a:xfrm>
            <a:off x="5932250" y="2741807"/>
            <a:ext cx="692100" cy="422700"/>
          </a:xfrm>
          <a:prstGeom prst="straightConnector1">
            <a:avLst/>
          </a:prstGeom>
          <a:noFill/>
          <a:ln w="28575" cap="flat" cmpd="sng">
            <a:solidFill>
              <a:srgbClr val="980000"/>
            </a:solidFill>
            <a:prstDash val="solid"/>
            <a:round/>
            <a:headEnd type="none" w="sm" len="sm"/>
            <a:tailEnd type="triangle" w="med" len="med"/>
          </a:ln>
        </p:spPr>
      </p:cxnSp>
      <p:sp>
        <p:nvSpPr>
          <p:cNvPr id="3193" name="Google Shape;3193;p145"/>
          <p:cNvSpPr/>
          <p:nvPr/>
        </p:nvSpPr>
        <p:spPr>
          <a:xfrm>
            <a:off x="4181775" y="1524525"/>
            <a:ext cx="256500" cy="1281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145"/>
          <p:cNvSpPr/>
          <p:nvPr/>
        </p:nvSpPr>
        <p:spPr>
          <a:xfrm>
            <a:off x="2831025" y="2458750"/>
            <a:ext cx="256500" cy="1281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145"/>
          <p:cNvSpPr/>
          <p:nvPr/>
        </p:nvSpPr>
        <p:spPr>
          <a:xfrm>
            <a:off x="2142800" y="3319450"/>
            <a:ext cx="256500" cy="1281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145"/>
          <p:cNvSpPr/>
          <p:nvPr/>
        </p:nvSpPr>
        <p:spPr>
          <a:xfrm>
            <a:off x="3463525" y="3319450"/>
            <a:ext cx="256500" cy="1281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145"/>
          <p:cNvSpPr/>
          <p:nvPr/>
        </p:nvSpPr>
        <p:spPr>
          <a:xfrm>
            <a:off x="5496650" y="2458750"/>
            <a:ext cx="256500" cy="1281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145"/>
          <p:cNvSpPr/>
          <p:nvPr/>
        </p:nvSpPr>
        <p:spPr>
          <a:xfrm>
            <a:off x="6199746" y="3319450"/>
            <a:ext cx="256500" cy="1281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145"/>
          <p:cNvSpPr txBox="1"/>
          <p:nvPr/>
        </p:nvSpPr>
        <p:spPr>
          <a:xfrm>
            <a:off x="197150" y="1017725"/>
            <a:ext cx="3896700" cy="2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Lifehack: Put these “markers” at the left (pre)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203"/>
        <p:cNvGrpSpPr/>
        <p:nvPr/>
      </p:nvGrpSpPr>
      <p:grpSpPr>
        <a:xfrm>
          <a:off x="0" y="0"/>
          <a:ext cx="0" cy="0"/>
          <a:chOff x="0" y="0"/>
          <a:chExt cx="0" cy="0"/>
        </a:xfrm>
      </p:grpSpPr>
      <p:sp>
        <p:nvSpPr>
          <p:cNvPr id="3204" name="Google Shape;3204;p1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highlight>
                  <a:srgbClr val="D9EAD3"/>
                </a:highlight>
              </a:rPr>
              <a:t>Pre-order Traversal</a:t>
            </a:r>
            <a:endParaRPr>
              <a:highlight>
                <a:srgbClr val="D9EAD3"/>
              </a:highlight>
            </a:endParaRPr>
          </a:p>
        </p:txBody>
      </p:sp>
      <p:sp>
        <p:nvSpPr>
          <p:cNvPr id="3205" name="Google Shape;3205;p146"/>
          <p:cNvSpPr/>
          <p:nvPr/>
        </p:nvSpPr>
        <p:spPr>
          <a:xfrm>
            <a:off x="2299925"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206" name="Google Shape;3206;p146"/>
          <p:cNvSpPr/>
          <p:nvPr/>
        </p:nvSpPr>
        <p:spPr>
          <a:xfrm>
            <a:off x="3655848"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207" name="Google Shape;3207;p146"/>
          <p:cNvSpPr/>
          <p:nvPr/>
        </p:nvSpPr>
        <p:spPr>
          <a:xfrm>
            <a:off x="6405223"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208" name="Google Shape;3208;p146"/>
          <p:cNvSpPr/>
          <p:nvPr/>
        </p:nvSpPr>
        <p:spPr>
          <a:xfrm>
            <a:off x="29700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209" name="Google Shape;3209;p146"/>
          <p:cNvSpPr/>
          <p:nvPr/>
        </p:nvSpPr>
        <p:spPr>
          <a:xfrm>
            <a:off x="57132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210" name="Google Shape;3210;p146"/>
          <p:cNvSpPr/>
          <p:nvPr/>
        </p:nvSpPr>
        <p:spPr>
          <a:xfrm>
            <a:off x="4341650" y="1365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211" name="Google Shape;3211;p146"/>
          <p:cNvCxnSpPr>
            <a:stCxn id="3210" idx="4"/>
            <a:endCxn id="3208" idx="0"/>
          </p:cNvCxnSpPr>
          <p:nvPr/>
        </p:nvCxnSpPr>
        <p:spPr>
          <a:xfrm flipH="1">
            <a:off x="3189050" y="1803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212" name="Google Shape;3212;p146"/>
          <p:cNvCxnSpPr>
            <a:stCxn id="3208" idx="4"/>
            <a:endCxn id="3205" idx="0"/>
          </p:cNvCxnSpPr>
          <p:nvPr/>
        </p:nvCxnSpPr>
        <p:spPr>
          <a:xfrm flipH="1">
            <a:off x="2518850" y="2741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213" name="Google Shape;3213;p146"/>
          <p:cNvCxnSpPr>
            <a:stCxn id="3210" idx="4"/>
            <a:endCxn id="3209" idx="0"/>
          </p:cNvCxnSpPr>
          <p:nvPr/>
        </p:nvCxnSpPr>
        <p:spPr>
          <a:xfrm>
            <a:off x="4560650" y="1803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214" name="Google Shape;3214;p146"/>
          <p:cNvCxnSpPr>
            <a:stCxn id="3208" idx="4"/>
            <a:endCxn id="3206" idx="0"/>
          </p:cNvCxnSpPr>
          <p:nvPr/>
        </p:nvCxnSpPr>
        <p:spPr>
          <a:xfrm>
            <a:off x="3189050" y="2741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215" name="Google Shape;3215;p146"/>
          <p:cNvCxnSpPr>
            <a:stCxn id="3209" idx="4"/>
            <a:endCxn id="3207" idx="0"/>
          </p:cNvCxnSpPr>
          <p:nvPr/>
        </p:nvCxnSpPr>
        <p:spPr>
          <a:xfrm>
            <a:off x="5932250" y="2741807"/>
            <a:ext cx="692100" cy="422700"/>
          </a:xfrm>
          <a:prstGeom prst="straightConnector1">
            <a:avLst/>
          </a:prstGeom>
          <a:noFill/>
          <a:ln w="28575" cap="flat" cmpd="sng">
            <a:solidFill>
              <a:srgbClr val="980000"/>
            </a:solidFill>
            <a:prstDash val="solid"/>
            <a:round/>
            <a:headEnd type="none" w="sm" len="sm"/>
            <a:tailEnd type="triangle" w="med" len="med"/>
          </a:ln>
        </p:spPr>
      </p:cxnSp>
      <p:sp>
        <p:nvSpPr>
          <p:cNvPr id="3216" name="Google Shape;3216;p146"/>
          <p:cNvSpPr txBox="1"/>
          <p:nvPr/>
        </p:nvSpPr>
        <p:spPr>
          <a:xfrm>
            <a:off x="197150" y="1017725"/>
            <a:ext cx="3896700" cy="2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Lifehack: Put these hongbaos at the left (pre)</a:t>
            </a:r>
            <a:endParaRPr sz="1400" b="0" i="0" u="none" strike="noStrike" cap="none">
              <a:solidFill>
                <a:srgbClr val="FF0000"/>
              </a:solidFill>
              <a:latin typeface="Arial"/>
              <a:ea typeface="Arial"/>
              <a:cs typeface="Arial"/>
              <a:sym typeface="Arial"/>
            </a:endParaRPr>
          </a:p>
        </p:txBody>
      </p:sp>
      <p:pic>
        <p:nvPicPr>
          <p:cNvPr id="3217" name="Google Shape;3217;p146"/>
          <p:cNvPicPr preferRelativeResize="0"/>
          <p:nvPr/>
        </p:nvPicPr>
        <p:blipFill rotWithShape="1">
          <a:blip r:embed="rId3">
            <a:alphaModFix/>
          </a:blip>
          <a:srcRect l="24279" r="21827" b="9535"/>
          <a:stretch/>
        </p:blipFill>
        <p:spPr>
          <a:xfrm>
            <a:off x="4164450" y="1351633"/>
            <a:ext cx="256500" cy="465002"/>
          </a:xfrm>
          <a:prstGeom prst="rect">
            <a:avLst/>
          </a:prstGeom>
          <a:noFill/>
          <a:ln>
            <a:noFill/>
          </a:ln>
        </p:spPr>
      </p:pic>
      <p:pic>
        <p:nvPicPr>
          <p:cNvPr id="3218" name="Google Shape;3218;p146"/>
          <p:cNvPicPr preferRelativeResize="0"/>
          <p:nvPr/>
        </p:nvPicPr>
        <p:blipFill rotWithShape="1">
          <a:blip r:embed="rId3">
            <a:alphaModFix/>
          </a:blip>
          <a:srcRect l="24279" r="21827" b="9535"/>
          <a:stretch/>
        </p:blipFill>
        <p:spPr>
          <a:xfrm>
            <a:off x="2806575" y="2290308"/>
            <a:ext cx="256500" cy="465002"/>
          </a:xfrm>
          <a:prstGeom prst="rect">
            <a:avLst/>
          </a:prstGeom>
          <a:noFill/>
          <a:ln>
            <a:noFill/>
          </a:ln>
        </p:spPr>
      </p:pic>
      <p:pic>
        <p:nvPicPr>
          <p:cNvPr id="3219" name="Google Shape;3219;p146"/>
          <p:cNvPicPr preferRelativeResize="0"/>
          <p:nvPr/>
        </p:nvPicPr>
        <p:blipFill rotWithShape="1">
          <a:blip r:embed="rId3">
            <a:alphaModFix/>
          </a:blip>
          <a:srcRect l="24279" r="21827" b="9535"/>
          <a:stretch/>
        </p:blipFill>
        <p:spPr>
          <a:xfrm>
            <a:off x="2111225" y="3151008"/>
            <a:ext cx="256500" cy="465002"/>
          </a:xfrm>
          <a:prstGeom prst="rect">
            <a:avLst/>
          </a:prstGeom>
          <a:noFill/>
          <a:ln>
            <a:noFill/>
          </a:ln>
        </p:spPr>
      </p:pic>
      <p:pic>
        <p:nvPicPr>
          <p:cNvPr id="3220" name="Google Shape;3220;p146"/>
          <p:cNvPicPr preferRelativeResize="0"/>
          <p:nvPr/>
        </p:nvPicPr>
        <p:blipFill rotWithShape="1">
          <a:blip r:embed="rId3">
            <a:alphaModFix/>
          </a:blip>
          <a:srcRect l="24279" r="21827" b="9535"/>
          <a:stretch/>
        </p:blipFill>
        <p:spPr>
          <a:xfrm>
            <a:off x="3488950" y="3151008"/>
            <a:ext cx="256500" cy="465002"/>
          </a:xfrm>
          <a:prstGeom prst="rect">
            <a:avLst/>
          </a:prstGeom>
          <a:noFill/>
          <a:ln>
            <a:noFill/>
          </a:ln>
        </p:spPr>
      </p:pic>
      <p:pic>
        <p:nvPicPr>
          <p:cNvPr id="3221" name="Google Shape;3221;p146"/>
          <p:cNvPicPr preferRelativeResize="0"/>
          <p:nvPr/>
        </p:nvPicPr>
        <p:blipFill rotWithShape="1">
          <a:blip r:embed="rId3">
            <a:alphaModFix/>
          </a:blip>
          <a:srcRect l="24279" r="21827" b="9535"/>
          <a:stretch/>
        </p:blipFill>
        <p:spPr>
          <a:xfrm>
            <a:off x="5486450" y="2290308"/>
            <a:ext cx="256500" cy="465002"/>
          </a:xfrm>
          <a:prstGeom prst="rect">
            <a:avLst/>
          </a:prstGeom>
          <a:noFill/>
          <a:ln>
            <a:noFill/>
          </a:ln>
        </p:spPr>
      </p:pic>
      <p:pic>
        <p:nvPicPr>
          <p:cNvPr id="3222" name="Google Shape;3222;p146"/>
          <p:cNvPicPr preferRelativeResize="0"/>
          <p:nvPr/>
        </p:nvPicPr>
        <p:blipFill rotWithShape="1">
          <a:blip r:embed="rId3">
            <a:alphaModFix/>
          </a:blip>
          <a:srcRect l="24279" r="21827" b="9535"/>
          <a:stretch/>
        </p:blipFill>
        <p:spPr>
          <a:xfrm>
            <a:off x="6187400" y="3151008"/>
            <a:ext cx="256500" cy="465002"/>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226"/>
        <p:cNvGrpSpPr/>
        <p:nvPr/>
      </p:nvGrpSpPr>
      <p:grpSpPr>
        <a:xfrm>
          <a:off x="0" y="0"/>
          <a:ext cx="0" cy="0"/>
          <a:chOff x="0" y="0"/>
          <a:chExt cx="0" cy="0"/>
        </a:xfrm>
      </p:grpSpPr>
      <p:sp>
        <p:nvSpPr>
          <p:cNvPr id="3227" name="Google Shape;3227;p1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highlight>
                  <a:srgbClr val="D9EAD3"/>
                </a:highlight>
              </a:rPr>
              <a:t>Pre-order Traversal</a:t>
            </a:r>
            <a:endParaRPr>
              <a:highlight>
                <a:srgbClr val="D9EAD3"/>
              </a:highlight>
            </a:endParaRPr>
          </a:p>
        </p:txBody>
      </p:sp>
      <p:sp>
        <p:nvSpPr>
          <p:cNvPr id="3228" name="Google Shape;3228;p147"/>
          <p:cNvSpPr/>
          <p:nvPr/>
        </p:nvSpPr>
        <p:spPr>
          <a:xfrm>
            <a:off x="2299925"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229" name="Google Shape;3229;p147"/>
          <p:cNvSpPr/>
          <p:nvPr/>
        </p:nvSpPr>
        <p:spPr>
          <a:xfrm>
            <a:off x="3655848"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230" name="Google Shape;3230;p147"/>
          <p:cNvSpPr/>
          <p:nvPr/>
        </p:nvSpPr>
        <p:spPr>
          <a:xfrm>
            <a:off x="6405223"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231" name="Google Shape;3231;p147"/>
          <p:cNvSpPr/>
          <p:nvPr/>
        </p:nvSpPr>
        <p:spPr>
          <a:xfrm>
            <a:off x="29700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232" name="Google Shape;3232;p147"/>
          <p:cNvSpPr/>
          <p:nvPr/>
        </p:nvSpPr>
        <p:spPr>
          <a:xfrm>
            <a:off x="57132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233" name="Google Shape;3233;p147"/>
          <p:cNvSpPr/>
          <p:nvPr/>
        </p:nvSpPr>
        <p:spPr>
          <a:xfrm>
            <a:off x="4341650" y="1365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234" name="Google Shape;3234;p147"/>
          <p:cNvCxnSpPr>
            <a:stCxn id="3233" idx="4"/>
            <a:endCxn id="3231" idx="0"/>
          </p:cNvCxnSpPr>
          <p:nvPr/>
        </p:nvCxnSpPr>
        <p:spPr>
          <a:xfrm flipH="1">
            <a:off x="3189050" y="1803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235" name="Google Shape;3235;p147"/>
          <p:cNvCxnSpPr>
            <a:stCxn id="3231" idx="4"/>
            <a:endCxn id="3228" idx="0"/>
          </p:cNvCxnSpPr>
          <p:nvPr/>
        </p:nvCxnSpPr>
        <p:spPr>
          <a:xfrm flipH="1">
            <a:off x="2518850" y="2741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236" name="Google Shape;3236;p147"/>
          <p:cNvCxnSpPr>
            <a:stCxn id="3233" idx="4"/>
            <a:endCxn id="3232" idx="0"/>
          </p:cNvCxnSpPr>
          <p:nvPr/>
        </p:nvCxnSpPr>
        <p:spPr>
          <a:xfrm>
            <a:off x="4560650" y="1803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237" name="Google Shape;3237;p147"/>
          <p:cNvCxnSpPr>
            <a:stCxn id="3231" idx="4"/>
            <a:endCxn id="3229" idx="0"/>
          </p:cNvCxnSpPr>
          <p:nvPr/>
        </p:nvCxnSpPr>
        <p:spPr>
          <a:xfrm>
            <a:off x="3189050" y="2741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238" name="Google Shape;3238;p147"/>
          <p:cNvCxnSpPr>
            <a:stCxn id="3232" idx="4"/>
            <a:endCxn id="3230" idx="0"/>
          </p:cNvCxnSpPr>
          <p:nvPr/>
        </p:nvCxnSpPr>
        <p:spPr>
          <a:xfrm>
            <a:off x="5932250" y="2741807"/>
            <a:ext cx="692100" cy="422700"/>
          </a:xfrm>
          <a:prstGeom prst="straightConnector1">
            <a:avLst/>
          </a:prstGeom>
          <a:noFill/>
          <a:ln w="28575" cap="flat" cmpd="sng">
            <a:solidFill>
              <a:srgbClr val="980000"/>
            </a:solidFill>
            <a:prstDash val="solid"/>
            <a:round/>
            <a:headEnd type="none" w="sm" len="sm"/>
            <a:tailEnd type="triangle" w="med" len="med"/>
          </a:ln>
        </p:spPr>
      </p:cxnSp>
      <p:sp>
        <p:nvSpPr>
          <p:cNvPr id="3239" name="Google Shape;3239;p147"/>
          <p:cNvSpPr txBox="1"/>
          <p:nvPr/>
        </p:nvSpPr>
        <p:spPr>
          <a:xfrm>
            <a:off x="197150" y="1017725"/>
            <a:ext cx="3896700" cy="2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Lifehack: Put these hongbaos at the left (pre)</a:t>
            </a:r>
            <a:endParaRPr sz="1400" b="0" i="0" u="none" strike="noStrike" cap="none">
              <a:solidFill>
                <a:srgbClr val="FF0000"/>
              </a:solidFill>
              <a:latin typeface="Arial"/>
              <a:ea typeface="Arial"/>
              <a:cs typeface="Arial"/>
              <a:sym typeface="Arial"/>
            </a:endParaRPr>
          </a:p>
        </p:txBody>
      </p:sp>
      <p:pic>
        <p:nvPicPr>
          <p:cNvPr id="3240" name="Google Shape;3240;p147"/>
          <p:cNvPicPr preferRelativeResize="0"/>
          <p:nvPr/>
        </p:nvPicPr>
        <p:blipFill rotWithShape="1">
          <a:blip r:embed="rId3">
            <a:alphaModFix/>
          </a:blip>
          <a:srcRect l="24279" r="21827" b="9535"/>
          <a:stretch/>
        </p:blipFill>
        <p:spPr>
          <a:xfrm>
            <a:off x="4164450" y="1351633"/>
            <a:ext cx="256500" cy="465002"/>
          </a:xfrm>
          <a:prstGeom prst="rect">
            <a:avLst/>
          </a:prstGeom>
          <a:noFill/>
          <a:ln>
            <a:noFill/>
          </a:ln>
        </p:spPr>
      </p:pic>
      <p:pic>
        <p:nvPicPr>
          <p:cNvPr id="3241" name="Google Shape;3241;p147"/>
          <p:cNvPicPr preferRelativeResize="0"/>
          <p:nvPr/>
        </p:nvPicPr>
        <p:blipFill rotWithShape="1">
          <a:blip r:embed="rId3">
            <a:alphaModFix/>
          </a:blip>
          <a:srcRect l="24279" r="21827" b="9535"/>
          <a:stretch/>
        </p:blipFill>
        <p:spPr>
          <a:xfrm>
            <a:off x="2806575" y="2290308"/>
            <a:ext cx="256500" cy="465002"/>
          </a:xfrm>
          <a:prstGeom prst="rect">
            <a:avLst/>
          </a:prstGeom>
          <a:noFill/>
          <a:ln>
            <a:noFill/>
          </a:ln>
        </p:spPr>
      </p:pic>
      <p:pic>
        <p:nvPicPr>
          <p:cNvPr id="3242" name="Google Shape;3242;p147"/>
          <p:cNvPicPr preferRelativeResize="0"/>
          <p:nvPr/>
        </p:nvPicPr>
        <p:blipFill rotWithShape="1">
          <a:blip r:embed="rId3">
            <a:alphaModFix/>
          </a:blip>
          <a:srcRect l="24279" r="21827" b="9535"/>
          <a:stretch/>
        </p:blipFill>
        <p:spPr>
          <a:xfrm>
            <a:off x="2111225" y="3151008"/>
            <a:ext cx="256500" cy="465002"/>
          </a:xfrm>
          <a:prstGeom prst="rect">
            <a:avLst/>
          </a:prstGeom>
          <a:noFill/>
          <a:ln>
            <a:noFill/>
          </a:ln>
        </p:spPr>
      </p:pic>
      <p:pic>
        <p:nvPicPr>
          <p:cNvPr id="3243" name="Google Shape;3243;p147"/>
          <p:cNvPicPr preferRelativeResize="0"/>
          <p:nvPr/>
        </p:nvPicPr>
        <p:blipFill rotWithShape="1">
          <a:blip r:embed="rId3">
            <a:alphaModFix/>
          </a:blip>
          <a:srcRect l="24279" r="21827" b="9535"/>
          <a:stretch/>
        </p:blipFill>
        <p:spPr>
          <a:xfrm>
            <a:off x="3488950" y="3151008"/>
            <a:ext cx="256500" cy="465002"/>
          </a:xfrm>
          <a:prstGeom prst="rect">
            <a:avLst/>
          </a:prstGeom>
          <a:noFill/>
          <a:ln>
            <a:noFill/>
          </a:ln>
        </p:spPr>
      </p:pic>
      <p:pic>
        <p:nvPicPr>
          <p:cNvPr id="3244" name="Google Shape;3244;p147"/>
          <p:cNvPicPr preferRelativeResize="0"/>
          <p:nvPr/>
        </p:nvPicPr>
        <p:blipFill rotWithShape="1">
          <a:blip r:embed="rId3">
            <a:alphaModFix/>
          </a:blip>
          <a:srcRect l="24279" r="21827" b="9535"/>
          <a:stretch/>
        </p:blipFill>
        <p:spPr>
          <a:xfrm>
            <a:off x="5486450" y="2290308"/>
            <a:ext cx="256500" cy="465002"/>
          </a:xfrm>
          <a:prstGeom prst="rect">
            <a:avLst/>
          </a:prstGeom>
          <a:noFill/>
          <a:ln>
            <a:noFill/>
          </a:ln>
        </p:spPr>
      </p:pic>
      <p:pic>
        <p:nvPicPr>
          <p:cNvPr id="3245" name="Google Shape;3245;p147"/>
          <p:cNvPicPr preferRelativeResize="0"/>
          <p:nvPr/>
        </p:nvPicPr>
        <p:blipFill rotWithShape="1">
          <a:blip r:embed="rId3">
            <a:alphaModFix/>
          </a:blip>
          <a:srcRect l="24279" r="21827" b="9535"/>
          <a:stretch/>
        </p:blipFill>
        <p:spPr>
          <a:xfrm>
            <a:off x="6187400" y="3151008"/>
            <a:ext cx="256500" cy="465002"/>
          </a:xfrm>
          <a:prstGeom prst="rect">
            <a:avLst/>
          </a:prstGeom>
          <a:noFill/>
          <a:ln>
            <a:noFill/>
          </a:ln>
        </p:spPr>
      </p:pic>
      <p:sp>
        <p:nvSpPr>
          <p:cNvPr id="3246" name="Google Shape;3246;p147"/>
          <p:cNvSpPr/>
          <p:nvPr/>
        </p:nvSpPr>
        <p:spPr>
          <a:xfrm>
            <a:off x="1800351" y="1481775"/>
            <a:ext cx="5529275" cy="2495375"/>
          </a:xfrm>
          <a:custGeom>
            <a:avLst/>
            <a:gdLst/>
            <a:ahLst/>
            <a:cxnLst/>
            <a:rect l="l" t="t" r="r" b="b"/>
            <a:pathLst>
              <a:path w="221171" h="99815" extrusionOk="0">
                <a:moveTo>
                  <a:pt x="89272" y="1425"/>
                </a:moveTo>
                <a:cubicBezTo>
                  <a:pt x="75994" y="1425"/>
                  <a:pt x="62026" y="6239"/>
                  <a:pt x="51658" y="14533"/>
                </a:cubicBezTo>
                <a:cubicBezTo>
                  <a:pt x="41464" y="22688"/>
                  <a:pt x="34958" y="34653"/>
                  <a:pt x="25727" y="43884"/>
                </a:cubicBezTo>
                <a:cubicBezTo>
                  <a:pt x="19578" y="50033"/>
                  <a:pt x="13738" y="56596"/>
                  <a:pt x="8914" y="63831"/>
                </a:cubicBezTo>
                <a:cubicBezTo>
                  <a:pt x="6559" y="67363"/>
                  <a:pt x="1571" y="69376"/>
                  <a:pt x="650" y="73520"/>
                </a:cubicBezTo>
                <a:cubicBezTo>
                  <a:pt x="-672" y="79466"/>
                  <a:pt x="23" y="86919"/>
                  <a:pt x="4070" y="91472"/>
                </a:cubicBezTo>
                <a:cubicBezTo>
                  <a:pt x="11193" y="99485"/>
                  <a:pt x="28773" y="103394"/>
                  <a:pt x="35985" y="95461"/>
                </a:cubicBezTo>
                <a:cubicBezTo>
                  <a:pt x="40220" y="90802"/>
                  <a:pt x="43290" y="85188"/>
                  <a:pt x="46529" y="79789"/>
                </a:cubicBezTo>
                <a:cubicBezTo>
                  <a:pt x="48137" y="77110"/>
                  <a:pt x="46563" y="71343"/>
                  <a:pt x="49663" y="70955"/>
                </a:cubicBezTo>
                <a:cubicBezTo>
                  <a:pt x="56661" y="70080"/>
                  <a:pt x="58613" y="82146"/>
                  <a:pt x="64481" y="86058"/>
                </a:cubicBezTo>
                <a:cubicBezTo>
                  <a:pt x="74599" y="92803"/>
                  <a:pt x="93360" y="96123"/>
                  <a:pt x="100956" y="86628"/>
                </a:cubicBezTo>
                <a:cubicBezTo>
                  <a:pt x="105189" y="81336"/>
                  <a:pt x="105978" y="72459"/>
                  <a:pt x="102950" y="66396"/>
                </a:cubicBezTo>
                <a:cubicBezTo>
                  <a:pt x="99377" y="59241"/>
                  <a:pt x="90616" y="54993"/>
                  <a:pt x="88418" y="47303"/>
                </a:cubicBezTo>
                <a:cubicBezTo>
                  <a:pt x="86135" y="39315"/>
                  <a:pt x="92998" y="26962"/>
                  <a:pt x="101241" y="25932"/>
                </a:cubicBezTo>
                <a:cubicBezTo>
                  <a:pt x="120627" y="23509"/>
                  <a:pt x="138382" y="44932"/>
                  <a:pt x="147119" y="62406"/>
                </a:cubicBezTo>
                <a:cubicBezTo>
                  <a:pt x="150274" y="68716"/>
                  <a:pt x="157150" y="72347"/>
                  <a:pt x="162507" y="76939"/>
                </a:cubicBezTo>
                <a:cubicBezTo>
                  <a:pt x="166951" y="80748"/>
                  <a:pt x="169746" y="86238"/>
                  <a:pt x="174190" y="90047"/>
                </a:cubicBezTo>
                <a:cubicBezTo>
                  <a:pt x="183648" y="98154"/>
                  <a:pt x="201554" y="95810"/>
                  <a:pt x="211520" y="88337"/>
                </a:cubicBezTo>
                <a:cubicBezTo>
                  <a:pt x="214119" y="86388"/>
                  <a:pt x="218008" y="85370"/>
                  <a:pt x="219214" y="82353"/>
                </a:cubicBezTo>
                <a:cubicBezTo>
                  <a:pt x="231831" y="50795"/>
                  <a:pt x="178088" y="24888"/>
                  <a:pt x="147689" y="9689"/>
                </a:cubicBezTo>
                <a:cubicBezTo>
                  <a:pt x="144153" y="7921"/>
                  <a:pt x="143645" y="2795"/>
                  <a:pt x="140850" y="0"/>
                </a:cubicBezTo>
              </a:path>
            </a:pathLst>
          </a:cu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47"/>
          <p:cNvSpPr txBox="1"/>
          <p:nvPr/>
        </p:nvSpPr>
        <p:spPr>
          <a:xfrm>
            <a:off x="320575" y="4480975"/>
            <a:ext cx="5742000" cy="4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Order of hongbao collection: 34 5 2 13 233 610</a:t>
            </a:r>
            <a:endParaRPr sz="1400" b="0" i="0" u="none" strike="noStrike" cap="none">
              <a:solidFill>
                <a:srgbClr val="000000"/>
              </a:solidFill>
              <a:latin typeface="Arial"/>
              <a:ea typeface="Arial"/>
              <a:cs typeface="Arial"/>
              <a:sym typeface="Arial"/>
            </a:endParaRPr>
          </a:p>
        </p:txBody>
      </p:sp>
      <p:sp>
        <p:nvSpPr>
          <p:cNvPr id="3248" name="Google Shape;3248;p147"/>
          <p:cNvSpPr txBox="1"/>
          <p:nvPr/>
        </p:nvSpPr>
        <p:spPr>
          <a:xfrm>
            <a:off x="5770400" y="1289425"/>
            <a:ext cx="2464800" cy="50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Arrow is order of recursion tree being “unrolled”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252"/>
        <p:cNvGrpSpPr/>
        <p:nvPr/>
      </p:nvGrpSpPr>
      <p:grpSpPr>
        <a:xfrm>
          <a:off x="0" y="0"/>
          <a:ext cx="0" cy="0"/>
          <a:chOff x="0" y="0"/>
          <a:chExt cx="0" cy="0"/>
        </a:xfrm>
      </p:grpSpPr>
      <p:sp>
        <p:nvSpPr>
          <p:cNvPr id="3253" name="Google Shape;3253;p1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highlight>
                  <a:srgbClr val="C9DAF8"/>
                </a:highlight>
              </a:rPr>
              <a:t>In-order Traversal</a:t>
            </a:r>
            <a:endParaRPr>
              <a:highlight>
                <a:srgbClr val="C9DAF8"/>
              </a:highlight>
            </a:endParaRPr>
          </a:p>
        </p:txBody>
      </p:sp>
      <p:sp>
        <p:nvSpPr>
          <p:cNvPr id="3254" name="Google Shape;3254;p148"/>
          <p:cNvSpPr/>
          <p:nvPr/>
        </p:nvSpPr>
        <p:spPr>
          <a:xfrm>
            <a:off x="2299925"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255" name="Google Shape;3255;p148"/>
          <p:cNvSpPr/>
          <p:nvPr/>
        </p:nvSpPr>
        <p:spPr>
          <a:xfrm>
            <a:off x="3655848"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256" name="Google Shape;3256;p148"/>
          <p:cNvSpPr/>
          <p:nvPr/>
        </p:nvSpPr>
        <p:spPr>
          <a:xfrm>
            <a:off x="6405223"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257" name="Google Shape;3257;p148"/>
          <p:cNvSpPr/>
          <p:nvPr/>
        </p:nvSpPr>
        <p:spPr>
          <a:xfrm>
            <a:off x="29700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258" name="Google Shape;3258;p148"/>
          <p:cNvSpPr/>
          <p:nvPr/>
        </p:nvSpPr>
        <p:spPr>
          <a:xfrm>
            <a:off x="57132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259" name="Google Shape;3259;p148"/>
          <p:cNvSpPr/>
          <p:nvPr/>
        </p:nvSpPr>
        <p:spPr>
          <a:xfrm>
            <a:off x="4341650" y="1365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260" name="Google Shape;3260;p148"/>
          <p:cNvCxnSpPr>
            <a:stCxn id="3259" idx="4"/>
            <a:endCxn id="3257" idx="0"/>
          </p:cNvCxnSpPr>
          <p:nvPr/>
        </p:nvCxnSpPr>
        <p:spPr>
          <a:xfrm flipH="1">
            <a:off x="3189050" y="1803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261" name="Google Shape;3261;p148"/>
          <p:cNvCxnSpPr>
            <a:stCxn id="3257" idx="4"/>
            <a:endCxn id="3254" idx="0"/>
          </p:cNvCxnSpPr>
          <p:nvPr/>
        </p:nvCxnSpPr>
        <p:spPr>
          <a:xfrm flipH="1">
            <a:off x="2518850" y="2741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262" name="Google Shape;3262;p148"/>
          <p:cNvCxnSpPr>
            <a:stCxn id="3259" idx="4"/>
            <a:endCxn id="3258" idx="0"/>
          </p:cNvCxnSpPr>
          <p:nvPr/>
        </p:nvCxnSpPr>
        <p:spPr>
          <a:xfrm>
            <a:off x="4560650" y="1803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263" name="Google Shape;3263;p148"/>
          <p:cNvCxnSpPr>
            <a:stCxn id="3257" idx="4"/>
            <a:endCxn id="3255" idx="0"/>
          </p:cNvCxnSpPr>
          <p:nvPr/>
        </p:nvCxnSpPr>
        <p:spPr>
          <a:xfrm>
            <a:off x="3189050" y="2741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264" name="Google Shape;3264;p148"/>
          <p:cNvCxnSpPr>
            <a:stCxn id="3258" idx="4"/>
            <a:endCxn id="3256" idx="0"/>
          </p:cNvCxnSpPr>
          <p:nvPr/>
        </p:nvCxnSpPr>
        <p:spPr>
          <a:xfrm>
            <a:off x="5932250" y="2741807"/>
            <a:ext cx="692100" cy="422700"/>
          </a:xfrm>
          <a:prstGeom prst="straightConnector1">
            <a:avLst/>
          </a:prstGeom>
          <a:noFill/>
          <a:ln w="28575" cap="flat" cmpd="sng">
            <a:solidFill>
              <a:srgbClr val="980000"/>
            </a:solidFill>
            <a:prstDash val="solid"/>
            <a:round/>
            <a:headEnd type="none" w="sm" len="sm"/>
            <a:tailEnd type="triangle" w="med" len="med"/>
          </a:ln>
        </p:spPr>
      </p:cxnSp>
      <p:sp>
        <p:nvSpPr>
          <p:cNvPr id="3265" name="Google Shape;3265;p148"/>
          <p:cNvSpPr txBox="1"/>
          <p:nvPr/>
        </p:nvSpPr>
        <p:spPr>
          <a:xfrm>
            <a:off x="197150" y="1017725"/>
            <a:ext cx="3970500" cy="2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Lifehack: Put these hongbaos at the bottom (in)</a:t>
            </a:r>
            <a:endParaRPr sz="1400" b="0" i="0" u="none" strike="noStrike" cap="none">
              <a:solidFill>
                <a:srgbClr val="FF0000"/>
              </a:solidFill>
              <a:latin typeface="Arial"/>
              <a:ea typeface="Arial"/>
              <a:cs typeface="Arial"/>
              <a:sym typeface="Arial"/>
            </a:endParaRPr>
          </a:p>
        </p:txBody>
      </p:sp>
      <p:pic>
        <p:nvPicPr>
          <p:cNvPr id="3266" name="Google Shape;3266;p148"/>
          <p:cNvPicPr preferRelativeResize="0"/>
          <p:nvPr/>
        </p:nvPicPr>
        <p:blipFill rotWithShape="1">
          <a:blip r:embed="rId3">
            <a:alphaModFix/>
          </a:blip>
          <a:srcRect l="24279" r="21827" b="9535"/>
          <a:stretch/>
        </p:blipFill>
        <p:spPr>
          <a:xfrm>
            <a:off x="4432400" y="1704133"/>
            <a:ext cx="256500" cy="465002"/>
          </a:xfrm>
          <a:prstGeom prst="rect">
            <a:avLst/>
          </a:prstGeom>
          <a:noFill/>
          <a:ln>
            <a:noFill/>
          </a:ln>
        </p:spPr>
      </p:pic>
      <p:pic>
        <p:nvPicPr>
          <p:cNvPr id="3267" name="Google Shape;3267;p148"/>
          <p:cNvPicPr preferRelativeResize="0"/>
          <p:nvPr/>
        </p:nvPicPr>
        <p:blipFill rotWithShape="1">
          <a:blip r:embed="rId3">
            <a:alphaModFix/>
          </a:blip>
          <a:srcRect l="24279" r="21827" b="9535"/>
          <a:stretch/>
        </p:blipFill>
        <p:spPr>
          <a:xfrm>
            <a:off x="3060800" y="2655758"/>
            <a:ext cx="256500" cy="465002"/>
          </a:xfrm>
          <a:prstGeom prst="rect">
            <a:avLst/>
          </a:prstGeom>
          <a:noFill/>
          <a:ln>
            <a:noFill/>
          </a:ln>
        </p:spPr>
      </p:pic>
      <p:pic>
        <p:nvPicPr>
          <p:cNvPr id="3268" name="Google Shape;3268;p148"/>
          <p:cNvPicPr preferRelativeResize="0"/>
          <p:nvPr/>
        </p:nvPicPr>
        <p:blipFill rotWithShape="1">
          <a:blip r:embed="rId3">
            <a:alphaModFix/>
          </a:blip>
          <a:srcRect l="24279" r="21827" b="9535"/>
          <a:stretch/>
        </p:blipFill>
        <p:spPr>
          <a:xfrm>
            <a:off x="2390675" y="3475008"/>
            <a:ext cx="256500" cy="465002"/>
          </a:xfrm>
          <a:prstGeom prst="rect">
            <a:avLst/>
          </a:prstGeom>
          <a:noFill/>
          <a:ln>
            <a:noFill/>
          </a:ln>
        </p:spPr>
      </p:pic>
      <p:pic>
        <p:nvPicPr>
          <p:cNvPr id="3269" name="Google Shape;3269;p148"/>
          <p:cNvPicPr preferRelativeResize="0"/>
          <p:nvPr/>
        </p:nvPicPr>
        <p:blipFill rotWithShape="1">
          <a:blip r:embed="rId3">
            <a:alphaModFix/>
          </a:blip>
          <a:srcRect l="24279" r="21827" b="9535"/>
          <a:stretch/>
        </p:blipFill>
        <p:spPr>
          <a:xfrm>
            <a:off x="3746600" y="3532008"/>
            <a:ext cx="256500" cy="465002"/>
          </a:xfrm>
          <a:prstGeom prst="rect">
            <a:avLst/>
          </a:prstGeom>
          <a:noFill/>
          <a:ln>
            <a:noFill/>
          </a:ln>
        </p:spPr>
      </p:pic>
      <p:pic>
        <p:nvPicPr>
          <p:cNvPr id="3270" name="Google Shape;3270;p148"/>
          <p:cNvPicPr preferRelativeResize="0"/>
          <p:nvPr/>
        </p:nvPicPr>
        <p:blipFill rotWithShape="1">
          <a:blip r:embed="rId3">
            <a:alphaModFix/>
          </a:blip>
          <a:srcRect l="24279" r="21827" b="9535"/>
          <a:stretch/>
        </p:blipFill>
        <p:spPr>
          <a:xfrm>
            <a:off x="5804000" y="2655758"/>
            <a:ext cx="256500" cy="465002"/>
          </a:xfrm>
          <a:prstGeom prst="rect">
            <a:avLst/>
          </a:prstGeom>
          <a:noFill/>
          <a:ln>
            <a:noFill/>
          </a:ln>
        </p:spPr>
      </p:pic>
      <p:pic>
        <p:nvPicPr>
          <p:cNvPr id="3271" name="Google Shape;3271;p148"/>
          <p:cNvPicPr preferRelativeResize="0"/>
          <p:nvPr/>
        </p:nvPicPr>
        <p:blipFill rotWithShape="1">
          <a:blip r:embed="rId3">
            <a:alphaModFix/>
          </a:blip>
          <a:srcRect l="24279" r="21827" b="9535"/>
          <a:stretch/>
        </p:blipFill>
        <p:spPr>
          <a:xfrm>
            <a:off x="6495975" y="3532008"/>
            <a:ext cx="256500" cy="465002"/>
          </a:xfrm>
          <a:prstGeom prst="rect">
            <a:avLst/>
          </a:prstGeom>
          <a:noFill/>
          <a:ln>
            <a:noFill/>
          </a:ln>
        </p:spPr>
      </p:pic>
      <p:sp>
        <p:nvSpPr>
          <p:cNvPr id="3272" name="Google Shape;3272;p148"/>
          <p:cNvSpPr/>
          <p:nvPr/>
        </p:nvSpPr>
        <p:spPr>
          <a:xfrm>
            <a:off x="1800351" y="1481775"/>
            <a:ext cx="5529275" cy="2495375"/>
          </a:xfrm>
          <a:custGeom>
            <a:avLst/>
            <a:gdLst/>
            <a:ahLst/>
            <a:cxnLst/>
            <a:rect l="l" t="t" r="r" b="b"/>
            <a:pathLst>
              <a:path w="221171" h="99815" extrusionOk="0">
                <a:moveTo>
                  <a:pt x="89272" y="1425"/>
                </a:moveTo>
                <a:cubicBezTo>
                  <a:pt x="75994" y="1425"/>
                  <a:pt x="62026" y="6239"/>
                  <a:pt x="51658" y="14533"/>
                </a:cubicBezTo>
                <a:cubicBezTo>
                  <a:pt x="41464" y="22688"/>
                  <a:pt x="34958" y="34653"/>
                  <a:pt x="25727" y="43884"/>
                </a:cubicBezTo>
                <a:cubicBezTo>
                  <a:pt x="19578" y="50033"/>
                  <a:pt x="13738" y="56596"/>
                  <a:pt x="8914" y="63831"/>
                </a:cubicBezTo>
                <a:cubicBezTo>
                  <a:pt x="6559" y="67363"/>
                  <a:pt x="1571" y="69376"/>
                  <a:pt x="650" y="73520"/>
                </a:cubicBezTo>
                <a:cubicBezTo>
                  <a:pt x="-672" y="79466"/>
                  <a:pt x="23" y="86919"/>
                  <a:pt x="4070" y="91472"/>
                </a:cubicBezTo>
                <a:cubicBezTo>
                  <a:pt x="11193" y="99485"/>
                  <a:pt x="28773" y="103394"/>
                  <a:pt x="35985" y="95461"/>
                </a:cubicBezTo>
                <a:cubicBezTo>
                  <a:pt x="40220" y="90802"/>
                  <a:pt x="43290" y="85188"/>
                  <a:pt x="46529" y="79789"/>
                </a:cubicBezTo>
                <a:cubicBezTo>
                  <a:pt x="48137" y="77110"/>
                  <a:pt x="46563" y="71343"/>
                  <a:pt x="49663" y="70955"/>
                </a:cubicBezTo>
                <a:cubicBezTo>
                  <a:pt x="56661" y="70080"/>
                  <a:pt x="58613" y="82146"/>
                  <a:pt x="64481" y="86058"/>
                </a:cubicBezTo>
                <a:cubicBezTo>
                  <a:pt x="74599" y="92803"/>
                  <a:pt x="93360" y="96123"/>
                  <a:pt x="100956" y="86628"/>
                </a:cubicBezTo>
                <a:cubicBezTo>
                  <a:pt x="105189" y="81336"/>
                  <a:pt x="105978" y="72459"/>
                  <a:pt x="102950" y="66396"/>
                </a:cubicBezTo>
                <a:cubicBezTo>
                  <a:pt x="99377" y="59241"/>
                  <a:pt x="90616" y="54993"/>
                  <a:pt x="88418" y="47303"/>
                </a:cubicBezTo>
                <a:cubicBezTo>
                  <a:pt x="86135" y="39315"/>
                  <a:pt x="92998" y="26962"/>
                  <a:pt x="101241" y="25932"/>
                </a:cubicBezTo>
                <a:cubicBezTo>
                  <a:pt x="120627" y="23509"/>
                  <a:pt x="138382" y="44932"/>
                  <a:pt x="147119" y="62406"/>
                </a:cubicBezTo>
                <a:cubicBezTo>
                  <a:pt x="150274" y="68716"/>
                  <a:pt x="157150" y="72347"/>
                  <a:pt x="162507" y="76939"/>
                </a:cubicBezTo>
                <a:cubicBezTo>
                  <a:pt x="166951" y="80748"/>
                  <a:pt x="169746" y="86238"/>
                  <a:pt x="174190" y="90047"/>
                </a:cubicBezTo>
                <a:cubicBezTo>
                  <a:pt x="183648" y="98154"/>
                  <a:pt x="201554" y="95810"/>
                  <a:pt x="211520" y="88337"/>
                </a:cubicBezTo>
                <a:cubicBezTo>
                  <a:pt x="214119" y="86388"/>
                  <a:pt x="218008" y="85370"/>
                  <a:pt x="219214" y="82353"/>
                </a:cubicBezTo>
                <a:cubicBezTo>
                  <a:pt x="231831" y="50795"/>
                  <a:pt x="178088" y="24888"/>
                  <a:pt x="147689" y="9689"/>
                </a:cubicBezTo>
                <a:cubicBezTo>
                  <a:pt x="144153" y="7921"/>
                  <a:pt x="143645" y="2795"/>
                  <a:pt x="140850" y="0"/>
                </a:cubicBezTo>
              </a:path>
            </a:pathLst>
          </a:cu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48"/>
          <p:cNvSpPr txBox="1"/>
          <p:nvPr/>
        </p:nvSpPr>
        <p:spPr>
          <a:xfrm>
            <a:off x="320575" y="4480975"/>
            <a:ext cx="5742000" cy="4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Order of hongbao collection: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277"/>
        <p:cNvGrpSpPr/>
        <p:nvPr/>
      </p:nvGrpSpPr>
      <p:grpSpPr>
        <a:xfrm>
          <a:off x="0" y="0"/>
          <a:ext cx="0" cy="0"/>
          <a:chOff x="0" y="0"/>
          <a:chExt cx="0" cy="0"/>
        </a:xfrm>
      </p:grpSpPr>
      <p:sp>
        <p:nvSpPr>
          <p:cNvPr id="3278" name="Google Shape;3278;p1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highlight>
                  <a:srgbClr val="C9DAF8"/>
                </a:highlight>
              </a:rPr>
              <a:t>In-order Traversal</a:t>
            </a:r>
            <a:endParaRPr>
              <a:highlight>
                <a:srgbClr val="C9DAF8"/>
              </a:highlight>
            </a:endParaRPr>
          </a:p>
        </p:txBody>
      </p:sp>
      <p:sp>
        <p:nvSpPr>
          <p:cNvPr id="3279" name="Google Shape;3279;p149"/>
          <p:cNvSpPr/>
          <p:nvPr/>
        </p:nvSpPr>
        <p:spPr>
          <a:xfrm>
            <a:off x="2299925"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280" name="Google Shape;3280;p149"/>
          <p:cNvSpPr/>
          <p:nvPr/>
        </p:nvSpPr>
        <p:spPr>
          <a:xfrm>
            <a:off x="3655848"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281" name="Google Shape;3281;p149"/>
          <p:cNvSpPr/>
          <p:nvPr/>
        </p:nvSpPr>
        <p:spPr>
          <a:xfrm>
            <a:off x="6405223"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282" name="Google Shape;3282;p149"/>
          <p:cNvSpPr/>
          <p:nvPr/>
        </p:nvSpPr>
        <p:spPr>
          <a:xfrm>
            <a:off x="29700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283" name="Google Shape;3283;p149"/>
          <p:cNvSpPr/>
          <p:nvPr/>
        </p:nvSpPr>
        <p:spPr>
          <a:xfrm>
            <a:off x="57132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284" name="Google Shape;3284;p149"/>
          <p:cNvSpPr/>
          <p:nvPr/>
        </p:nvSpPr>
        <p:spPr>
          <a:xfrm>
            <a:off x="4341650" y="1365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285" name="Google Shape;3285;p149"/>
          <p:cNvCxnSpPr>
            <a:stCxn id="3284" idx="4"/>
            <a:endCxn id="3282" idx="0"/>
          </p:cNvCxnSpPr>
          <p:nvPr/>
        </p:nvCxnSpPr>
        <p:spPr>
          <a:xfrm flipH="1">
            <a:off x="3189050" y="1803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286" name="Google Shape;3286;p149"/>
          <p:cNvCxnSpPr>
            <a:stCxn id="3282" idx="4"/>
            <a:endCxn id="3279" idx="0"/>
          </p:cNvCxnSpPr>
          <p:nvPr/>
        </p:nvCxnSpPr>
        <p:spPr>
          <a:xfrm flipH="1">
            <a:off x="2518850" y="2741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287" name="Google Shape;3287;p149"/>
          <p:cNvCxnSpPr>
            <a:stCxn id="3284" idx="4"/>
            <a:endCxn id="3283" idx="0"/>
          </p:cNvCxnSpPr>
          <p:nvPr/>
        </p:nvCxnSpPr>
        <p:spPr>
          <a:xfrm>
            <a:off x="4560650" y="1803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288" name="Google Shape;3288;p149"/>
          <p:cNvCxnSpPr>
            <a:stCxn id="3282" idx="4"/>
            <a:endCxn id="3280" idx="0"/>
          </p:cNvCxnSpPr>
          <p:nvPr/>
        </p:nvCxnSpPr>
        <p:spPr>
          <a:xfrm>
            <a:off x="3189050" y="2741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289" name="Google Shape;3289;p149"/>
          <p:cNvCxnSpPr>
            <a:stCxn id="3283" idx="4"/>
            <a:endCxn id="3281" idx="0"/>
          </p:cNvCxnSpPr>
          <p:nvPr/>
        </p:nvCxnSpPr>
        <p:spPr>
          <a:xfrm>
            <a:off x="5932250" y="2741807"/>
            <a:ext cx="692100" cy="422700"/>
          </a:xfrm>
          <a:prstGeom prst="straightConnector1">
            <a:avLst/>
          </a:prstGeom>
          <a:noFill/>
          <a:ln w="28575" cap="flat" cmpd="sng">
            <a:solidFill>
              <a:srgbClr val="980000"/>
            </a:solidFill>
            <a:prstDash val="solid"/>
            <a:round/>
            <a:headEnd type="none" w="sm" len="sm"/>
            <a:tailEnd type="triangle" w="med" len="med"/>
          </a:ln>
        </p:spPr>
      </p:cxnSp>
      <p:sp>
        <p:nvSpPr>
          <p:cNvPr id="3290" name="Google Shape;3290;p149"/>
          <p:cNvSpPr txBox="1"/>
          <p:nvPr/>
        </p:nvSpPr>
        <p:spPr>
          <a:xfrm>
            <a:off x="197150" y="1017725"/>
            <a:ext cx="3970500" cy="2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Lifehack: Put these hongbaos at the bottom (in)</a:t>
            </a:r>
            <a:endParaRPr sz="1400" b="0" i="0" u="none" strike="noStrike" cap="none">
              <a:solidFill>
                <a:srgbClr val="FF0000"/>
              </a:solidFill>
              <a:latin typeface="Arial"/>
              <a:ea typeface="Arial"/>
              <a:cs typeface="Arial"/>
              <a:sym typeface="Arial"/>
            </a:endParaRPr>
          </a:p>
        </p:txBody>
      </p:sp>
      <p:pic>
        <p:nvPicPr>
          <p:cNvPr id="3291" name="Google Shape;3291;p149"/>
          <p:cNvPicPr preferRelativeResize="0"/>
          <p:nvPr/>
        </p:nvPicPr>
        <p:blipFill rotWithShape="1">
          <a:blip r:embed="rId3">
            <a:alphaModFix/>
          </a:blip>
          <a:srcRect l="24279" r="21827" b="9535"/>
          <a:stretch/>
        </p:blipFill>
        <p:spPr>
          <a:xfrm>
            <a:off x="4432400" y="1704133"/>
            <a:ext cx="256500" cy="465002"/>
          </a:xfrm>
          <a:prstGeom prst="rect">
            <a:avLst/>
          </a:prstGeom>
          <a:noFill/>
          <a:ln>
            <a:noFill/>
          </a:ln>
        </p:spPr>
      </p:pic>
      <p:pic>
        <p:nvPicPr>
          <p:cNvPr id="3292" name="Google Shape;3292;p149"/>
          <p:cNvPicPr preferRelativeResize="0"/>
          <p:nvPr/>
        </p:nvPicPr>
        <p:blipFill rotWithShape="1">
          <a:blip r:embed="rId3">
            <a:alphaModFix/>
          </a:blip>
          <a:srcRect l="24279" r="21827" b="9535"/>
          <a:stretch/>
        </p:blipFill>
        <p:spPr>
          <a:xfrm>
            <a:off x="3060800" y="2655758"/>
            <a:ext cx="256500" cy="465002"/>
          </a:xfrm>
          <a:prstGeom prst="rect">
            <a:avLst/>
          </a:prstGeom>
          <a:noFill/>
          <a:ln>
            <a:noFill/>
          </a:ln>
        </p:spPr>
      </p:pic>
      <p:pic>
        <p:nvPicPr>
          <p:cNvPr id="3293" name="Google Shape;3293;p149"/>
          <p:cNvPicPr preferRelativeResize="0"/>
          <p:nvPr/>
        </p:nvPicPr>
        <p:blipFill rotWithShape="1">
          <a:blip r:embed="rId3">
            <a:alphaModFix/>
          </a:blip>
          <a:srcRect l="24279" r="21827" b="9535"/>
          <a:stretch/>
        </p:blipFill>
        <p:spPr>
          <a:xfrm>
            <a:off x="2390675" y="3475008"/>
            <a:ext cx="256500" cy="465002"/>
          </a:xfrm>
          <a:prstGeom prst="rect">
            <a:avLst/>
          </a:prstGeom>
          <a:noFill/>
          <a:ln>
            <a:noFill/>
          </a:ln>
        </p:spPr>
      </p:pic>
      <p:pic>
        <p:nvPicPr>
          <p:cNvPr id="3294" name="Google Shape;3294;p149"/>
          <p:cNvPicPr preferRelativeResize="0"/>
          <p:nvPr/>
        </p:nvPicPr>
        <p:blipFill rotWithShape="1">
          <a:blip r:embed="rId3">
            <a:alphaModFix/>
          </a:blip>
          <a:srcRect l="24279" r="21827" b="9535"/>
          <a:stretch/>
        </p:blipFill>
        <p:spPr>
          <a:xfrm>
            <a:off x="3746600" y="3532008"/>
            <a:ext cx="256500" cy="465002"/>
          </a:xfrm>
          <a:prstGeom prst="rect">
            <a:avLst/>
          </a:prstGeom>
          <a:noFill/>
          <a:ln>
            <a:noFill/>
          </a:ln>
        </p:spPr>
      </p:pic>
      <p:pic>
        <p:nvPicPr>
          <p:cNvPr id="3295" name="Google Shape;3295;p149"/>
          <p:cNvPicPr preferRelativeResize="0"/>
          <p:nvPr/>
        </p:nvPicPr>
        <p:blipFill rotWithShape="1">
          <a:blip r:embed="rId3">
            <a:alphaModFix/>
          </a:blip>
          <a:srcRect l="24279" r="21827" b="9535"/>
          <a:stretch/>
        </p:blipFill>
        <p:spPr>
          <a:xfrm>
            <a:off x="5804000" y="2655758"/>
            <a:ext cx="256500" cy="465002"/>
          </a:xfrm>
          <a:prstGeom prst="rect">
            <a:avLst/>
          </a:prstGeom>
          <a:noFill/>
          <a:ln>
            <a:noFill/>
          </a:ln>
        </p:spPr>
      </p:pic>
      <p:pic>
        <p:nvPicPr>
          <p:cNvPr id="3296" name="Google Shape;3296;p149"/>
          <p:cNvPicPr preferRelativeResize="0"/>
          <p:nvPr/>
        </p:nvPicPr>
        <p:blipFill rotWithShape="1">
          <a:blip r:embed="rId3">
            <a:alphaModFix/>
          </a:blip>
          <a:srcRect l="24279" r="21827" b="9535"/>
          <a:stretch/>
        </p:blipFill>
        <p:spPr>
          <a:xfrm>
            <a:off x="6495975" y="3532008"/>
            <a:ext cx="256500" cy="465002"/>
          </a:xfrm>
          <a:prstGeom prst="rect">
            <a:avLst/>
          </a:prstGeom>
          <a:noFill/>
          <a:ln>
            <a:noFill/>
          </a:ln>
        </p:spPr>
      </p:pic>
      <p:sp>
        <p:nvSpPr>
          <p:cNvPr id="3297" name="Google Shape;3297;p149"/>
          <p:cNvSpPr/>
          <p:nvPr/>
        </p:nvSpPr>
        <p:spPr>
          <a:xfrm>
            <a:off x="1800351" y="1481775"/>
            <a:ext cx="5529275" cy="2495375"/>
          </a:xfrm>
          <a:custGeom>
            <a:avLst/>
            <a:gdLst/>
            <a:ahLst/>
            <a:cxnLst/>
            <a:rect l="l" t="t" r="r" b="b"/>
            <a:pathLst>
              <a:path w="221171" h="99815" extrusionOk="0">
                <a:moveTo>
                  <a:pt x="89272" y="1425"/>
                </a:moveTo>
                <a:cubicBezTo>
                  <a:pt x="75994" y="1425"/>
                  <a:pt x="62026" y="6239"/>
                  <a:pt x="51658" y="14533"/>
                </a:cubicBezTo>
                <a:cubicBezTo>
                  <a:pt x="41464" y="22688"/>
                  <a:pt x="34958" y="34653"/>
                  <a:pt x="25727" y="43884"/>
                </a:cubicBezTo>
                <a:cubicBezTo>
                  <a:pt x="19578" y="50033"/>
                  <a:pt x="13738" y="56596"/>
                  <a:pt x="8914" y="63831"/>
                </a:cubicBezTo>
                <a:cubicBezTo>
                  <a:pt x="6559" y="67363"/>
                  <a:pt x="1571" y="69376"/>
                  <a:pt x="650" y="73520"/>
                </a:cubicBezTo>
                <a:cubicBezTo>
                  <a:pt x="-672" y="79466"/>
                  <a:pt x="23" y="86919"/>
                  <a:pt x="4070" y="91472"/>
                </a:cubicBezTo>
                <a:cubicBezTo>
                  <a:pt x="11193" y="99485"/>
                  <a:pt x="28773" y="103394"/>
                  <a:pt x="35985" y="95461"/>
                </a:cubicBezTo>
                <a:cubicBezTo>
                  <a:pt x="40220" y="90802"/>
                  <a:pt x="43290" y="85188"/>
                  <a:pt x="46529" y="79789"/>
                </a:cubicBezTo>
                <a:cubicBezTo>
                  <a:pt x="48137" y="77110"/>
                  <a:pt x="46563" y="71343"/>
                  <a:pt x="49663" y="70955"/>
                </a:cubicBezTo>
                <a:cubicBezTo>
                  <a:pt x="56661" y="70080"/>
                  <a:pt x="58613" y="82146"/>
                  <a:pt x="64481" y="86058"/>
                </a:cubicBezTo>
                <a:cubicBezTo>
                  <a:pt x="74599" y="92803"/>
                  <a:pt x="93360" y="96123"/>
                  <a:pt x="100956" y="86628"/>
                </a:cubicBezTo>
                <a:cubicBezTo>
                  <a:pt x="105189" y="81336"/>
                  <a:pt x="105978" y="72459"/>
                  <a:pt x="102950" y="66396"/>
                </a:cubicBezTo>
                <a:cubicBezTo>
                  <a:pt x="99377" y="59241"/>
                  <a:pt x="90616" y="54993"/>
                  <a:pt x="88418" y="47303"/>
                </a:cubicBezTo>
                <a:cubicBezTo>
                  <a:pt x="86135" y="39315"/>
                  <a:pt x="92998" y="26962"/>
                  <a:pt x="101241" y="25932"/>
                </a:cubicBezTo>
                <a:cubicBezTo>
                  <a:pt x="120627" y="23509"/>
                  <a:pt x="138382" y="44932"/>
                  <a:pt x="147119" y="62406"/>
                </a:cubicBezTo>
                <a:cubicBezTo>
                  <a:pt x="150274" y="68716"/>
                  <a:pt x="157150" y="72347"/>
                  <a:pt x="162507" y="76939"/>
                </a:cubicBezTo>
                <a:cubicBezTo>
                  <a:pt x="166951" y="80748"/>
                  <a:pt x="169746" y="86238"/>
                  <a:pt x="174190" y="90047"/>
                </a:cubicBezTo>
                <a:cubicBezTo>
                  <a:pt x="183648" y="98154"/>
                  <a:pt x="201554" y="95810"/>
                  <a:pt x="211520" y="88337"/>
                </a:cubicBezTo>
                <a:cubicBezTo>
                  <a:pt x="214119" y="86388"/>
                  <a:pt x="218008" y="85370"/>
                  <a:pt x="219214" y="82353"/>
                </a:cubicBezTo>
                <a:cubicBezTo>
                  <a:pt x="231831" y="50795"/>
                  <a:pt x="178088" y="24888"/>
                  <a:pt x="147689" y="9689"/>
                </a:cubicBezTo>
                <a:cubicBezTo>
                  <a:pt x="144153" y="7921"/>
                  <a:pt x="143645" y="2795"/>
                  <a:pt x="140850" y="0"/>
                </a:cubicBezTo>
              </a:path>
            </a:pathLst>
          </a:cu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49"/>
          <p:cNvSpPr txBox="1"/>
          <p:nvPr/>
        </p:nvSpPr>
        <p:spPr>
          <a:xfrm>
            <a:off x="320575" y="4480975"/>
            <a:ext cx="5742000" cy="4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Order of hongbao collection: 2 5 13 34 233 610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Quickselect Analysis</a:t>
            </a:r>
            <a:endParaRPr/>
          </a:p>
        </p:txBody>
      </p:sp>
      <p:sp>
        <p:nvSpPr>
          <p:cNvPr id="471" name="Google Shape;471;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For an array of size n...</a:t>
            </a:r>
            <a:endParaRPr b="1"/>
          </a:p>
          <a:p>
            <a:pPr marL="0" lvl="0" indent="0" algn="l" rtl="0">
              <a:lnSpc>
                <a:spcPct val="115000"/>
              </a:lnSpc>
              <a:spcBef>
                <a:spcPts val="1600"/>
              </a:spcBef>
              <a:spcAft>
                <a:spcPts val="0"/>
              </a:spcAft>
              <a:buSzPts val="1800"/>
              <a:buNone/>
            </a:pPr>
            <a:r>
              <a:rPr lang="en"/>
              <a:t>Recurrence Relation: </a:t>
            </a:r>
            <a:r>
              <a:rPr lang="en" i="1">
                <a:latin typeface="Roboto"/>
                <a:ea typeface="Roboto"/>
                <a:cs typeface="Roboto"/>
                <a:sym typeface="Roboto"/>
              </a:rPr>
              <a:t>T(n) = T(n / 2) + O(n)</a:t>
            </a:r>
            <a:endParaRPr i="1">
              <a:latin typeface="Roboto"/>
              <a:ea typeface="Roboto"/>
              <a:cs typeface="Roboto"/>
              <a:sym typeface="Roboto"/>
            </a:endParaRPr>
          </a:p>
          <a:p>
            <a:pPr marL="0" lvl="0" indent="0" algn="l" rtl="0">
              <a:lnSpc>
                <a:spcPct val="115000"/>
              </a:lnSpc>
              <a:spcBef>
                <a:spcPts val="1600"/>
              </a:spcBef>
              <a:spcAft>
                <a:spcPts val="1600"/>
              </a:spcAft>
              <a:buSzPts val="1800"/>
              <a:buNone/>
            </a:pPr>
            <a:r>
              <a:rPr lang="en"/>
              <a:t>Time Complexity: </a:t>
            </a:r>
            <a:r>
              <a:rPr lang="en" i="1">
                <a:latin typeface="Roboto"/>
                <a:ea typeface="Roboto"/>
                <a:cs typeface="Roboto"/>
                <a:sym typeface="Roboto"/>
              </a:rPr>
              <a:t>O(n)</a:t>
            </a:r>
            <a:endParaRPr i="1">
              <a:latin typeface="Roboto"/>
              <a:ea typeface="Roboto"/>
              <a:cs typeface="Roboto"/>
              <a:sym typeface="Roboto"/>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302"/>
        <p:cNvGrpSpPr/>
        <p:nvPr/>
      </p:nvGrpSpPr>
      <p:grpSpPr>
        <a:xfrm>
          <a:off x="0" y="0"/>
          <a:ext cx="0" cy="0"/>
          <a:chOff x="0" y="0"/>
          <a:chExt cx="0" cy="0"/>
        </a:xfrm>
      </p:grpSpPr>
      <p:sp>
        <p:nvSpPr>
          <p:cNvPr id="3303" name="Google Shape;3303;p1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highlight>
                  <a:srgbClr val="C9DAF8"/>
                </a:highlight>
              </a:rPr>
              <a:t>In-order Traversal</a:t>
            </a:r>
            <a:endParaRPr>
              <a:highlight>
                <a:srgbClr val="C9DAF8"/>
              </a:highlight>
            </a:endParaRPr>
          </a:p>
        </p:txBody>
      </p:sp>
      <p:sp>
        <p:nvSpPr>
          <p:cNvPr id="3304" name="Google Shape;3304;p150"/>
          <p:cNvSpPr/>
          <p:nvPr/>
        </p:nvSpPr>
        <p:spPr>
          <a:xfrm>
            <a:off x="2299925"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305" name="Google Shape;3305;p150"/>
          <p:cNvSpPr/>
          <p:nvPr/>
        </p:nvSpPr>
        <p:spPr>
          <a:xfrm>
            <a:off x="3655848"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306" name="Google Shape;3306;p150"/>
          <p:cNvSpPr/>
          <p:nvPr/>
        </p:nvSpPr>
        <p:spPr>
          <a:xfrm>
            <a:off x="6405223"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307" name="Google Shape;3307;p150"/>
          <p:cNvSpPr/>
          <p:nvPr/>
        </p:nvSpPr>
        <p:spPr>
          <a:xfrm>
            <a:off x="29700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308" name="Google Shape;3308;p150"/>
          <p:cNvSpPr/>
          <p:nvPr/>
        </p:nvSpPr>
        <p:spPr>
          <a:xfrm>
            <a:off x="57132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309" name="Google Shape;3309;p150"/>
          <p:cNvSpPr/>
          <p:nvPr/>
        </p:nvSpPr>
        <p:spPr>
          <a:xfrm>
            <a:off x="4341650" y="1365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310" name="Google Shape;3310;p150"/>
          <p:cNvCxnSpPr>
            <a:stCxn id="3309" idx="4"/>
            <a:endCxn id="3307" idx="0"/>
          </p:cNvCxnSpPr>
          <p:nvPr/>
        </p:nvCxnSpPr>
        <p:spPr>
          <a:xfrm flipH="1">
            <a:off x="3189050" y="1803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311" name="Google Shape;3311;p150"/>
          <p:cNvCxnSpPr>
            <a:stCxn id="3307" idx="4"/>
            <a:endCxn id="3304" idx="0"/>
          </p:cNvCxnSpPr>
          <p:nvPr/>
        </p:nvCxnSpPr>
        <p:spPr>
          <a:xfrm flipH="1">
            <a:off x="2518850" y="2741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312" name="Google Shape;3312;p150"/>
          <p:cNvCxnSpPr>
            <a:stCxn id="3309" idx="4"/>
            <a:endCxn id="3308" idx="0"/>
          </p:cNvCxnSpPr>
          <p:nvPr/>
        </p:nvCxnSpPr>
        <p:spPr>
          <a:xfrm>
            <a:off x="4560650" y="1803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313" name="Google Shape;3313;p150"/>
          <p:cNvCxnSpPr>
            <a:stCxn id="3307" idx="4"/>
            <a:endCxn id="3305" idx="0"/>
          </p:cNvCxnSpPr>
          <p:nvPr/>
        </p:nvCxnSpPr>
        <p:spPr>
          <a:xfrm>
            <a:off x="3189050" y="2741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314" name="Google Shape;3314;p150"/>
          <p:cNvCxnSpPr>
            <a:stCxn id="3308" idx="4"/>
            <a:endCxn id="3306" idx="0"/>
          </p:cNvCxnSpPr>
          <p:nvPr/>
        </p:nvCxnSpPr>
        <p:spPr>
          <a:xfrm>
            <a:off x="5932250" y="2741807"/>
            <a:ext cx="692100" cy="422700"/>
          </a:xfrm>
          <a:prstGeom prst="straightConnector1">
            <a:avLst/>
          </a:prstGeom>
          <a:noFill/>
          <a:ln w="28575" cap="flat" cmpd="sng">
            <a:solidFill>
              <a:srgbClr val="980000"/>
            </a:solidFill>
            <a:prstDash val="solid"/>
            <a:round/>
            <a:headEnd type="none" w="sm" len="sm"/>
            <a:tailEnd type="triangle" w="med" len="med"/>
          </a:ln>
        </p:spPr>
      </p:cxnSp>
      <p:sp>
        <p:nvSpPr>
          <p:cNvPr id="3315" name="Google Shape;3315;p150"/>
          <p:cNvSpPr txBox="1"/>
          <p:nvPr/>
        </p:nvSpPr>
        <p:spPr>
          <a:xfrm>
            <a:off x="197150" y="1017725"/>
            <a:ext cx="3970500" cy="2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Lifehack: Put these hongbaos at the bottom (in)</a:t>
            </a:r>
            <a:endParaRPr sz="1400" b="0" i="0" u="none" strike="noStrike" cap="none">
              <a:solidFill>
                <a:srgbClr val="FF0000"/>
              </a:solidFill>
              <a:latin typeface="Arial"/>
              <a:ea typeface="Arial"/>
              <a:cs typeface="Arial"/>
              <a:sym typeface="Arial"/>
            </a:endParaRPr>
          </a:p>
        </p:txBody>
      </p:sp>
      <p:pic>
        <p:nvPicPr>
          <p:cNvPr id="3316" name="Google Shape;3316;p150"/>
          <p:cNvPicPr preferRelativeResize="0"/>
          <p:nvPr/>
        </p:nvPicPr>
        <p:blipFill rotWithShape="1">
          <a:blip r:embed="rId3">
            <a:alphaModFix/>
          </a:blip>
          <a:srcRect l="24279" r="21827" b="9535"/>
          <a:stretch/>
        </p:blipFill>
        <p:spPr>
          <a:xfrm>
            <a:off x="4432400" y="1704133"/>
            <a:ext cx="256500" cy="465002"/>
          </a:xfrm>
          <a:prstGeom prst="rect">
            <a:avLst/>
          </a:prstGeom>
          <a:noFill/>
          <a:ln>
            <a:noFill/>
          </a:ln>
        </p:spPr>
      </p:pic>
      <p:pic>
        <p:nvPicPr>
          <p:cNvPr id="3317" name="Google Shape;3317;p150"/>
          <p:cNvPicPr preferRelativeResize="0"/>
          <p:nvPr/>
        </p:nvPicPr>
        <p:blipFill rotWithShape="1">
          <a:blip r:embed="rId3">
            <a:alphaModFix/>
          </a:blip>
          <a:srcRect l="24279" r="21827" b="9535"/>
          <a:stretch/>
        </p:blipFill>
        <p:spPr>
          <a:xfrm>
            <a:off x="3060800" y="2655758"/>
            <a:ext cx="256500" cy="465002"/>
          </a:xfrm>
          <a:prstGeom prst="rect">
            <a:avLst/>
          </a:prstGeom>
          <a:noFill/>
          <a:ln>
            <a:noFill/>
          </a:ln>
        </p:spPr>
      </p:pic>
      <p:pic>
        <p:nvPicPr>
          <p:cNvPr id="3318" name="Google Shape;3318;p150"/>
          <p:cNvPicPr preferRelativeResize="0"/>
          <p:nvPr/>
        </p:nvPicPr>
        <p:blipFill rotWithShape="1">
          <a:blip r:embed="rId3">
            <a:alphaModFix/>
          </a:blip>
          <a:srcRect l="24279" r="21827" b="9535"/>
          <a:stretch/>
        </p:blipFill>
        <p:spPr>
          <a:xfrm>
            <a:off x="2390675" y="3475008"/>
            <a:ext cx="256500" cy="465002"/>
          </a:xfrm>
          <a:prstGeom prst="rect">
            <a:avLst/>
          </a:prstGeom>
          <a:noFill/>
          <a:ln>
            <a:noFill/>
          </a:ln>
        </p:spPr>
      </p:pic>
      <p:pic>
        <p:nvPicPr>
          <p:cNvPr id="3319" name="Google Shape;3319;p150"/>
          <p:cNvPicPr preferRelativeResize="0"/>
          <p:nvPr/>
        </p:nvPicPr>
        <p:blipFill rotWithShape="1">
          <a:blip r:embed="rId3">
            <a:alphaModFix/>
          </a:blip>
          <a:srcRect l="24279" r="21827" b="9535"/>
          <a:stretch/>
        </p:blipFill>
        <p:spPr>
          <a:xfrm>
            <a:off x="3746600" y="3532008"/>
            <a:ext cx="256500" cy="465002"/>
          </a:xfrm>
          <a:prstGeom prst="rect">
            <a:avLst/>
          </a:prstGeom>
          <a:noFill/>
          <a:ln>
            <a:noFill/>
          </a:ln>
        </p:spPr>
      </p:pic>
      <p:pic>
        <p:nvPicPr>
          <p:cNvPr id="3320" name="Google Shape;3320;p150"/>
          <p:cNvPicPr preferRelativeResize="0"/>
          <p:nvPr/>
        </p:nvPicPr>
        <p:blipFill rotWithShape="1">
          <a:blip r:embed="rId3">
            <a:alphaModFix/>
          </a:blip>
          <a:srcRect l="24279" r="21827" b="9535"/>
          <a:stretch/>
        </p:blipFill>
        <p:spPr>
          <a:xfrm>
            <a:off x="5804000" y="2655758"/>
            <a:ext cx="256500" cy="465002"/>
          </a:xfrm>
          <a:prstGeom prst="rect">
            <a:avLst/>
          </a:prstGeom>
          <a:noFill/>
          <a:ln>
            <a:noFill/>
          </a:ln>
        </p:spPr>
      </p:pic>
      <p:pic>
        <p:nvPicPr>
          <p:cNvPr id="3321" name="Google Shape;3321;p150"/>
          <p:cNvPicPr preferRelativeResize="0"/>
          <p:nvPr/>
        </p:nvPicPr>
        <p:blipFill rotWithShape="1">
          <a:blip r:embed="rId3">
            <a:alphaModFix/>
          </a:blip>
          <a:srcRect l="24279" r="21827" b="9535"/>
          <a:stretch/>
        </p:blipFill>
        <p:spPr>
          <a:xfrm>
            <a:off x="6495975" y="3532008"/>
            <a:ext cx="256500" cy="465002"/>
          </a:xfrm>
          <a:prstGeom prst="rect">
            <a:avLst/>
          </a:prstGeom>
          <a:noFill/>
          <a:ln>
            <a:noFill/>
          </a:ln>
        </p:spPr>
      </p:pic>
      <p:sp>
        <p:nvSpPr>
          <p:cNvPr id="3322" name="Google Shape;3322;p150"/>
          <p:cNvSpPr/>
          <p:nvPr/>
        </p:nvSpPr>
        <p:spPr>
          <a:xfrm>
            <a:off x="1800351" y="1481775"/>
            <a:ext cx="5529275" cy="2495375"/>
          </a:xfrm>
          <a:custGeom>
            <a:avLst/>
            <a:gdLst/>
            <a:ahLst/>
            <a:cxnLst/>
            <a:rect l="l" t="t" r="r" b="b"/>
            <a:pathLst>
              <a:path w="221171" h="99815" extrusionOk="0">
                <a:moveTo>
                  <a:pt x="89272" y="1425"/>
                </a:moveTo>
                <a:cubicBezTo>
                  <a:pt x="75994" y="1425"/>
                  <a:pt x="62026" y="6239"/>
                  <a:pt x="51658" y="14533"/>
                </a:cubicBezTo>
                <a:cubicBezTo>
                  <a:pt x="41464" y="22688"/>
                  <a:pt x="34958" y="34653"/>
                  <a:pt x="25727" y="43884"/>
                </a:cubicBezTo>
                <a:cubicBezTo>
                  <a:pt x="19578" y="50033"/>
                  <a:pt x="13738" y="56596"/>
                  <a:pt x="8914" y="63831"/>
                </a:cubicBezTo>
                <a:cubicBezTo>
                  <a:pt x="6559" y="67363"/>
                  <a:pt x="1571" y="69376"/>
                  <a:pt x="650" y="73520"/>
                </a:cubicBezTo>
                <a:cubicBezTo>
                  <a:pt x="-672" y="79466"/>
                  <a:pt x="23" y="86919"/>
                  <a:pt x="4070" y="91472"/>
                </a:cubicBezTo>
                <a:cubicBezTo>
                  <a:pt x="11193" y="99485"/>
                  <a:pt x="28773" y="103394"/>
                  <a:pt x="35985" y="95461"/>
                </a:cubicBezTo>
                <a:cubicBezTo>
                  <a:pt x="40220" y="90802"/>
                  <a:pt x="43290" y="85188"/>
                  <a:pt x="46529" y="79789"/>
                </a:cubicBezTo>
                <a:cubicBezTo>
                  <a:pt x="48137" y="77110"/>
                  <a:pt x="46563" y="71343"/>
                  <a:pt x="49663" y="70955"/>
                </a:cubicBezTo>
                <a:cubicBezTo>
                  <a:pt x="56661" y="70080"/>
                  <a:pt x="58613" y="82146"/>
                  <a:pt x="64481" y="86058"/>
                </a:cubicBezTo>
                <a:cubicBezTo>
                  <a:pt x="74599" y="92803"/>
                  <a:pt x="93360" y="96123"/>
                  <a:pt x="100956" y="86628"/>
                </a:cubicBezTo>
                <a:cubicBezTo>
                  <a:pt x="105189" y="81336"/>
                  <a:pt x="105978" y="72459"/>
                  <a:pt x="102950" y="66396"/>
                </a:cubicBezTo>
                <a:cubicBezTo>
                  <a:pt x="99377" y="59241"/>
                  <a:pt x="90616" y="54993"/>
                  <a:pt x="88418" y="47303"/>
                </a:cubicBezTo>
                <a:cubicBezTo>
                  <a:pt x="86135" y="39315"/>
                  <a:pt x="92998" y="26962"/>
                  <a:pt x="101241" y="25932"/>
                </a:cubicBezTo>
                <a:cubicBezTo>
                  <a:pt x="120627" y="23509"/>
                  <a:pt x="138382" y="44932"/>
                  <a:pt x="147119" y="62406"/>
                </a:cubicBezTo>
                <a:cubicBezTo>
                  <a:pt x="150274" y="68716"/>
                  <a:pt x="157150" y="72347"/>
                  <a:pt x="162507" y="76939"/>
                </a:cubicBezTo>
                <a:cubicBezTo>
                  <a:pt x="166951" y="80748"/>
                  <a:pt x="169746" y="86238"/>
                  <a:pt x="174190" y="90047"/>
                </a:cubicBezTo>
                <a:cubicBezTo>
                  <a:pt x="183648" y="98154"/>
                  <a:pt x="201554" y="95810"/>
                  <a:pt x="211520" y="88337"/>
                </a:cubicBezTo>
                <a:cubicBezTo>
                  <a:pt x="214119" y="86388"/>
                  <a:pt x="218008" y="85370"/>
                  <a:pt x="219214" y="82353"/>
                </a:cubicBezTo>
                <a:cubicBezTo>
                  <a:pt x="231831" y="50795"/>
                  <a:pt x="178088" y="24888"/>
                  <a:pt x="147689" y="9689"/>
                </a:cubicBezTo>
                <a:cubicBezTo>
                  <a:pt x="144153" y="7921"/>
                  <a:pt x="143645" y="2795"/>
                  <a:pt x="140850" y="0"/>
                </a:cubicBezTo>
              </a:path>
            </a:pathLst>
          </a:cu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50"/>
          <p:cNvSpPr txBox="1"/>
          <p:nvPr/>
        </p:nvSpPr>
        <p:spPr>
          <a:xfrm>
            <a:off x="320575" y="4480975"/>
            <a:ext cx="5742000" cy="4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Order of hongbao collection: 2 5 13 34 233 610</a:t>
            </a:r>
            <a:endParaRPr sz="1400" b="0" i="0" u="none" strike="noStrike" cap="none">
              <a:solidFill>
                <a:srgbClr val="000000"/>
              </a:solidFill>
              <a:latin typeface="Arial"/>
              <a:ea typeface="Arial"/>
              <a:cs typeface="Arial"/>
              <a:sym typeface="Arial"/>
            </a:endParaRPr>
          </a:p>
        </p:txBody>
      </p:sp>
      <p:sp>
        <p:nvSpPr>
          <p:cNvPr id="3324" name="Google Shape;3324;p150"/>
          <p:cNvSpPr txBox="1"/>
          <p:nvPr/>
        </p:nvSpPr>
        <p:spPr>
          <a:xfrm>
            <a:off x="4560650" y="4441200"/>
            <a:ext cx="2557500" cy="465000"/>
          </a:xfrm>
          <a:prstGeom prst="rect">
            <a:avLst/>
          </a:prstGeom>
          <a:solidFill>
            <a:srgbClr val="FFF2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Cool stuff: if your tree is BST, the inorder traversal appears in sorted order!</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sp>
        <p:nvSpPr>
          <p:cNvPr id="3329" name="Google Shape;3329;p1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highlight>
                  <a:srgbClr val="F4CCCC"/>
                </a:highlight>
              </a:rPr>
              <a:t>Post-order Traversal</a:t>
            </a:r>
            <a:endParaRPr>
              <a:highlight>
                <a:srgbClr val="F4CCCC"/>
              </a:highlight>
            </a:endParaRPr>
          </a:p>
        </p:txBody>
      </p:sp>
      <p:sp>
        <p:nvSpPr>
          <p:cNvPr id="3330" name="Google Shape;3330;p151"/>
          <p:cNvSpPr/>
          <p:nvPr/>
        </p:nvSpPr>
        <p:spPr>
          <a:xfrm>
            <a:off x="2299925"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331" name="Google Shape;3331;p151"/>
          <p:cNvSpPr/>
          <p:nvPr/>
        </p:nvSpPr>
        <p:spPr>
          <a:xfrm>
            <a:off x="3655848"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332" name="Google Shape;3332;p151"/>
          <p:cNvSpPr/>
          <p:nvPr/>
        </p:nvSpPr>
        <p:spPr>
          <a:xfrm>
            <a:off x="6405223"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333" name="Google Shape;3333;p151"/>
          <p:cNvSpPr/>
          <p:nvPr/>
        </p:nvSpPr>
        <p:spPr>
          <a:xfrm>
            <a:off x="29700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334" name="Google Shape;3334;p151"/>
          <p:cNvSpPr/>
          <p:nvPr/>
        </p:nvSpPr>
        <p:spPr>
          <a:xfrm>
            <a:off x="57132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335" name="Google Shape;3335;p151"/>
          <p:cNvSpPr/>
          <p:nvPr/>
        </p:nvSpPr>
        <p:spPr>
          <a:xfrm>
            <a:off x="4341650" y="1365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336" name="Google Shape;3336;p151"/>
          <p:cNvCxnSpPr>
            <a:stCxn id="3335" idx="4"/>
            <a:endCxn id="3333" idx="0"/>
          </p:cNvCxnSpPr>
          <p:nvPr/>
        </p:nvCxnSpPr>
        <p:spPr>
          <a:xfrm flipH="1">
            <a:off x="3189050" y="1803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337" name="Google Shape;3337;p151"/>
          <p:cNvCxnSpPr>
            <a:stCxn id="3333" idx="4"/>
            <a:endCxn id="3330" idx="0"/>
          </p:cNvCxnSpPr>
          <p:nvPr/>
        </p:nvCxnSpPr>
        <p:spPr>
          <a:xfrm flipH="1">
            <a:off x="2518850" y="2741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338" name="Google Shape;3338;p151"/>
          <p:cNvCxnSpPr>
            <a:stCxn id="3335" idx="4"/>
            <a:endCxn id="3334" idx="0"/>
          </p:cNvCxnSpPr>
          <p:nvPr/>
        </p:nvCxnSpPr>
        <p:spPr>
          <a:xfrm>
            <a:off x="4560650" y="1803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339" name="Google Shape;3339;p151"/>
          <p:cNvCxnSpPr>
            <a:stCxn id="3333" idx="4"/>
            <a:endCxn id="3331" idx="0"/>
          </p:cNvCxnSpPr>
          <p:nvPr/>
        </p:nvCxnSpPr>
        <p:spPr>
          <a:xfrm>
            <a:off x="3189050" y="2741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340" name="Google Shape;3340;p151"/>
          <p:cNvCxnSpPr>
            <a:stCxn id="3334" idx="4"/>
            <a:endCxn id="3332" idx="0"/>
          </p:cNvCxnSpPr>
          <p:nvPr/>
        </p:nvCxnSpPr>
        <p:spPr>
          <a:xfrm>
            <a:off x="5932250" y="2741807"/>
            <a:ext cx="692100" cy="422700"/>
          </a:xfrm>
          <a:prstGeom prst="straightConnector1">
            <a:avLst/>
          </a:prstGeom>
          <a:noFill/>
          <a:ln w="28575" cap="flat" cmpd="sng">
            <a:solidFill>
              <a:srgbClr val="980000"/>
            </a:solidFill>
            <a:prstDash val="solid"/>
            <a:round/>
            <a:headEnd type="none" w="sm" len="sm"/>
            <a:tailEnd type="triangle" w="med" len="med"/>
          </a:ln>
        </p:spPr>
      </p:cxnSp>
      <p:sp>
        <p:nvSpPr>
          <p:cNvPr id="3341" name="Google Shape;3341;p151"/>
          <p:cNvSpPr/>
          <p:nvPr/>
        </p:nvSpPr>
        <p:spPr>
          <a:xfrm>
            <a:off x="1800351" y="1481775"/>
            <a:ext cx="5529275" cy="2495375"/>
          </a:xfrm>
          <a:custGeom>
            <a:avLst/>
            <a:gdLst/>
            <a:ahLst/>
            <a:cxnLst/>
            <a:rect l="l" t="t" r="r" b="b"/>
            <a:pathLst>
              <a:path w="221171" h="99815" extrusionOk="0">
                <a:moveTo>
                  <a:pt x="89272" y="1425"/>
                </a:moveTo>
                <a:cubicBezTo>
                  <a:pt x="75994" y="1425"/>
                  <a:pt x="62026" y="6239"/>
                  <a:pt x="51658" y="14533"/>
                </a:cubicBezTo>
                <a:cubicBezTo>
                  <a:pt x="41464" y="22688"/>
                  <a:pt x="34958" y="34653"/>
                  <a:pt x="25727" y="43884"/>
                </a:cubicBezTo>
                <a:cubicBezTo>
                  <a:pt x="19578" y="50033"/>
                  <a:pt x="13738" y="56596"/>
                  <a:pt x="8914" y="63831"/>
                </a:cubicBezTo>
                <a:cubicBezTo>
                  <a:pt x="6559" y="67363"/>
                  <a:pt x="1571" y="69376"/>
                  <a:pt x="650" y="73520"/>
                </a:cubicBezTo>
                <a:cubicBezTo>
                  <a:pt x="-672" y="79466"/>
                  <a:pt x="23" y="86919"/>
                  <a:pt x="4070" y="91472"/>
                </a:cubicBezTo>
                <a:cubicBezTo>
                  <a:pt x="11193" y="99485"/>
                  <a:pt x="28773" y="103394"/>
                  <a:pt x="35985" y="95461"/>
                </a:cubicBezTo>
                <a:cubicBezTo>
                  <a:pt x="40220" y="90802"/>
                  <a:pt x="43290" y="85188"/>
                  <a:pt x="46529" y="79789"/>
                </a:cubicBezTo>
                <a:cubicBezTo>
                  <a:pt x="48137" y="77110"/>
                  <a:pt x="46563" y="71343"/>
                  <a:pt x="49663" y="70955"/>
                </a:cubicBezTo>
                <a:cubicBezTo>
                  <a:pt x="56661" y="70080"/>
                  <a:pt x="58613" y="82146"/>
                  <a:pt x="64481" y="86058"/>
                </a:cubicBezTo>
                <a:cubicBezTo>
                  <a:pt x="74599" y="92803"/>
                  <a:pt x="93360" y="96123"/>
                  <a:pt x="100956" y="86628"/>
                </a:cubicBezTo>
                <a:cubicBezTo>
                  <a:pt x="105189" y="81336"/>
                  <a:pt x="105978" y="72459"/>
                  <a:pt x="102950" y="66396"/>
                </a:cubicBezTo>
                <a:cubicBezTo>
                  <a:pt x="99377" y="59241"/>
                  <a:pt x="90616" y="54993"/>
                  <a:pt x="88418" y="47303"/>
                </a:cubicBezTo>
                <a:cubicBezTo>
                  <a:pt x="86135" y="39315"/>
                  <a:pt x="92998" y="26962"/>
                  <a:pt x="101241" y="25932"/>
                </a:cubicBezTo>
                <a:cubicBezTo>
                  <a:pt x="120627" y="23509"/>
                  <a:pt x="138382" y="44932"/>
                  <a:pt x="147119" y="62406"/>
                </a:cubicBezTo>
                <a:cubicBezTo>
                  <a:pt x="150274" y="68716"/>
                  <a:pt x="157150" y="72347"/>
                  <a:pt x="162507" y="76939"/>
                </a:cubicBezTo>
                <a:cubicBezTo>
                  <a:pt x="166951" y="80748"/>
                  <a:pt x="169746" y="86238"/>
                  <a:pt x="174190" y="90047"/>
                </a:cubicBezTo>
                <a:cubicBezTo>
                  <a:pt x="183648" y="98154"/>
                  <a:pt x="201554" y="95810"/>
                  <a:pt x="211520" y="88337"/>
                </a:cubicBezTo>
                <a:cubicBezTo>
                  <a:pt x="214119" y="86388"/>
                  <a:pt x="218008" y="85370"/>
                  <a:pt x="219214" y="82353"/>
                </a:cubicBezTo>
                <a:cubicBezTo>
                  <a:pt x="231831" y="50795"/>
                  <a:pt x="178088" y="24888"/>
                  <a:pt x="147689" y="9689"/>
                </a:cubicBezTo>
                <a:cubicBezTo>
                  <a:pt x="144153" y="7921"/>
                  <a:pt x="143645" y="2795"/>
                  <a:pt x="140850" y="0"/>
                </a:cubicBezTo>
              </a:path>
            </a:pathLst>
          </a:cu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51"/>
          <p:cNvSpPr txBox="1"/>
          <p:nvPr/>
        </p:nvSpPr>
        <p:spPr>
          <a:xfrm>
            <a:off x="197150" y="1017725"/>
            <a:ext cx="3942000" cy="2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Lifehack: Put these hongbaos at the right (post)</a:t>
            </a:r>
            <a:endParaRPr sz="1400" b="0" i="0" u="none" strike="noStrike" cap="none">
              <a:solidFill>
                <a:srgbClr val="FF0000"/>
              </a:solidFill>
              <a:latin typeface="Arial"/>
              <a:ea typeface="Arial"/>
              <a:cs typeface="Arial"/>
              <a:sym typeface="Arial"/>
            </a:endParaRPr>
          </a:p>
        </p:txBody>
      </p:sp>
      <p:sp>
        <p:nvSpPr>
          <p:cNvPr id="3343" name="Google Shape;3343;p151"/>
          <p:cNvSpPr txBox="1"/>
          <p:nvPr/>
        </p:nvSpPr>
        <p:spPr>
          <a:xfrm>
            <a:off x="320575" y="4480975"/>
            <a:ext cx="5742000" cy="4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Order of hongbao collection: ???</a:t>
            </a:r>
            <a:endParaRPr sz="1400" b="0" i="0" u="none" strike="noStrike" cap="none">
              <a:solidFill>
                <a:srgbClr val="000000"/>
              </a:solidFill>
              <a:latin typeface="Arial"/>
              <a:ea typeface="Arial"/>
              <a:cs typeface="Arial"/>
              <a:sym typeface="Arial"/>
            </a:endParaRPr>
          </a:p>
        </p:txBody>
      </p:sp>
      <p:pic>
        <p:nvPicPr>
          <p:cNvPr id="3344" name="Google Shape;3344;p151"/>
          <p:cNvPicPr preferRelativeResize="0"/>
          <p:nvPr/>
        </p:nvPicPr>
        <p:blipFill rotWithShape="1">
          <a:blip r:embed="rId3">
            <a:alphaModFix/>
          </a:blip>
          <a:srcRect l="24279" r="21827" b="9535"/>
          <a:stretch/>
        </p:blipFill>
        <p:spPr>
          <a:xfrm>
            <a:off x="4697850" y="1351633"/>
            <a:ext cx="256500" cy="465002"/>
          </a:xfrm>
          <a:prstGeom prst="rect">
            <a:avLst/>
          </a:prstGeom>
          <a:noFill/>
          <a:ln>
            <a:noFill/>
          </a:ln>
        </p:spPr>
      </p:pic>
      <p:pic>
        <p:nvPicPr>
          <p:cNvPr id="3345" name="Google Shape;3345;p151"/>
          <p:cNvPicPr preferRelativeResize="0"/>
          <p:nvPr/>
        </p:nvPicPr>
        <p:blipFill rotWithShape="1">
          <a:blip r:embed="rId3">
            <a:alphaModFix/>
          </a:blip>
          <a:srcRect l="24279" r="21827" b="9535"/>
          <a:stretch/>
        </p:blipFill>
        <p:spPr>
          <a:xfrm>
            <a:off x="3339975" y="2290308"/>
            <a:ext cx="256500" cy="465002"/>
          </a:xfrm>
          <a:prstGeom prst="rect">
            <a:avLst/>
          </a:prstGeom>
          <a:noFill/>
          <a:ln>
            <a:noFill/>
          </a:ln>
        </p:spPr>
      </p:pic>
      <p:pic>
        <p:nvPicPr>
          <p:cNvPr id="3346" name="Google Shape;3346;p151"/>
          <p:cNvPicPr preferRelativeResize="0"/>
          <p:nvPr/>
        </p:nvPicPr>
        <p:blipFill rotWithShape="1">
          <a:blip r:embed="rId3">
            <a:alphaModFix/>
          </a:blip>
          <a:srcRect l="24279" r="21827" b="9535"/>
          <a:stretch/>
        </p:blipFill>
        <p:spPr>
          <a:xfrm>
            <a:off x="2644625" y="3151008"/>
            <a:ext cx="256500" cy="465002"/>
          </a:xfrm>
          <a:prstGeom prst="rect">
            <a:avLst/>
          </a:prstGeom>
          <a:noFill/>
          <a:ln>
            <a:noFill/>
          </a:ln>
        </p:spPr>
      </p:pic>
      <p:pic>
        <p:nvPicPr>
          <p:cNvPr id="3347" name="Google Shape;3347;p151"/>
          <p:cNvPicPr preferRelativeResize="0"/>
          <p:nvPr/>
        </p:nvPicPr>
        <p:blipFill rotWithShape="1">
          <a:blip r:embed="rId3">
            <a:alphaModFix/>
          </a:blip>
          <a:srcRect l="24279" r="21827" b="9535"/>
          <a:stretch/>
        </p:blipFill>
        <p:spPr>
          <a:xfrm>
            <a:off x="4022350" y="3151008"/>
            <a:ext cx="256500" cy="465002"/>
          </a:xfrm>
          <a:prstGeom prst="rect">
            <a:avLst/>
          </a:prstGeom>
          <a:noFill/>
          <a:ln>
            <a:noFill/>
          </a:ln>
        </p:spPr>
      </p:pic>
      <p:pic>
        <p:nvPicPr>
          <p:cNvPr id="3348" name="Google Shape;3348;p151"/>
          <p:cNvPicPr preferRelativeResize="0"/>
          <p:nvPr/>
        </p:nvPicPr>
        <p:blipFill rotWithShape="1">
          <a:blip r:embed="rId3">
            <a:alphaModFix/>
          </a:blip>
          <a:srcRect l="24279" r="21827" b="9535"/>
          <a:stretch/>
        </p:blipFill>
        <p:spPr>
          <a:xfrm>
            <a:off x="6096050" y="2290308"/>
            <a:ext cx="256500" cy="465002"/>
          </a:xfrm>
          <a:prstGeom prst="rect">
            <a:avLst/>
          </a:prstGeom>
          <a:noFill/>
          <a:ln>
            <a:noFill/>
          </a:ln>
        </p:spPr>
      </p:pic>
      <p:pic>
        <p:nvPicPr>
          <p:cNvPr id="3349" name="Google Shape;3349;p151"/>
          <p:cNvPicPr preferRelativeResize="0"/>
          <p:nvPr/>
        </p:nvPicPr>
        <p:blipFill rotWithShape="1">
          <a:blip r:embed="rId3">
            <a:alphaModFix/>
          </a:blip>
          <a:srcRect l="24279" r="21827" b="9535"/>
          <a:stretch/>
        </p:blipFill>
        <p:spPr>
          <a:xfrm>
            <a:off x="6797000" y="3151008"/>
            <a:ext cx="256500" cy="465002"/>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p1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highlight>
                  <a:srgbClr val="F4CCCC"/>
                </a:highlight>
              </a:rPr>
              <a:t>Post-order Traversal</a:t>
            </a:r>
            <a:endParaRPr>
              <a:highlight>
                <a:srgbClr val="F4CCCC"/>
              </a:highlight>
            </a:endParaRPr>
          </a:p>
        </p:txBody>
      </p:sp>
      <p:sp>
        <p:nvSpPr>
          <p:cNvPr id="3355" name="Google Shape;3355;p152"/>
          <p:cNvSpPr/>
          <p:nvPr/>
        </p:nvSpPr>
        <p:spPr>
          <a:xfrm>
            <a:off x="2299925"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356" name="Google Shape;3356;p152"/>
          <p:cNvSpPr/>
          <p:nvPr/>
        </p:nvSpPr>
        <p:spPr>
          <a:xfrm>
            <a:off x="3655848"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357" name="Google Shape;3357;p152"/>
          <p:cNvSpPr/>
          <p:nvPr/>
        </p:nvSpPr>
        <p:spPr>
          <a:xfrm>
            <a:off x="6405223" y="3164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358" name="Google Shape;3358;p152"/>
          <p:cNvSpPr/>
          <p:nvPr/>
        </p:nvSpPr>
        <p:spPr>
          <a:xfrm>
            <a:off x="29700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359" name="Google Shape;3359;p152"/>
          <p:cNvSpPr/>
          <p:nvPr/>
        </p:nvSpPr>
        <p:spPr>
          <a:xfrm>
            <a:off x="5713250" y="2303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360" name="Google Shape;3360;p152"/>
          <p:cNvSpPr/>
          <p:nvPr/>
        </p:nvSpPr>
        <p:spPr>
          <a:xfrm>
            <a:off x="4341650" y="1365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361" name="Google Shape;3361;p152"/>
          <p:cNvCxnSpPr>
            <a:stCxn id="3360" idx="4"/>
            <a:endCxn id="3358" idx="0"/>
          </p:cNvCxnSpPr>
          <p:nvPr/>
        </p:nvCxnSpPr>
        <p:spPr>
          <a:xfrm flipH="1">
            <a:off x="3189050" y="1803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362" name="Google Shape;3362;p152"/>
          <p:cNvCxnSpPr>
            <a:stCxn id="3358" idx="4"/>
            <a:endCxn id="3355" idx="0"/>
          </p:cNvCxnSpPr>
          <p:nvPr/>
        </p:nvCxnSpPr>
        <p:spPr>
          <a:xfrm flipH="1">
            <a:off x="2518850" y="2741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363" name="Google Shape;3363;p152"/>
          <p:cNvCxnSpPr>
            <a:stCxn id="3360" idx="4"/>
            <a:endCxn id="3359" idx="0"/>
          </p:cNvCxnSpPr>
          <p:nvPr/>
        </p:nvCxnSpPr>
        <p:spPr>
          <a:xfrm>
            <a:off x="4560650" y="1803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364" name="Google Shape;3364;p152"/>
          <p:cNvCxnSpPr>
            <a:stCxn id="3358" idx="4"/>
            <a:endCxn id="3356" idx="0"/>
          </p:cNvCxnSpPr>
          <p:nvPr/>
        </p:nvCxnSpPr>
        <p:spPr>
          <a:xfrm>
            <a:off x="3189050" y="2741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365" name="Google Shape;3365;p152"/>
          <p:cNvCxnSpPr>
            <a:stCxn id="3359" idx="4"/>
            <a:endCxn id="3357" idx="0"/>
          </p:cNvCxnSpPr>
          <p:nvPr/>
        </p:nvCxnSpPr>
        <p:spPr>
          <a:xfrm>
            <a:off x="5932250" y="2741807"/>
            <a:ext cx="692100" cy="422700"/>
          </a:xfrm>
          <a:prstGeom prst="straightConnector1">
            <a:avLst/>
          </a:prstGeom>
          <a:noFill/>
          <a:ln w="28575" cap="flat" cmpd="sng">
            <a:solidFill>
              <a:srgbClr val="980000"/>
            </a:solidFill>
            <a:prstDash val="solid"/>
            <a:round/>
            <a:headEnd type="none" w="sm" len="sm"/>
            <a:tailEnd type="triangle" w="med" len="med"/>
          </a:ln>
        </p:spPr>
      </p:cxnSp>
      <p:sp>
        <p:nvSpPr>
          <p:cNvPr id="3366" name="Google Shape;3366;p152"/>
          <p:cNvSpPr/>
          <p:nvPr/>
        </p:nvSpPr>
        <p:spPr>
          <a:xfrm>
            <a:off x="1800351" y="1481775"/>
            <a:ext cx="5529275" cy="2495375"/>
          </a:xfrm>
          <a:custGeom>
            <a:avLst/>
            <a:gdLst/>
            <a:ahLst/>
            <a:cxnLst/>
            <a:rect l="l" t="t" r="r" b="b"/>
            <a:pathLst>
              <a:path w="221171" h="99815" extrusionOk="0">
                <a:moveTo>
                  <a:pt x="89272" y="1425"/>
                </a:moveTo>
                <a:cubicBezTo>
                  <a:pt x="75994" y="1425"/>
                  <a:pt x="62026" y="6239"/>
                  <a:pt x="51658" y="14533"/>
                </a:cubicBezTo>
                <a:cubicBezTo>
                  <a:pt x="41464" y="22688"/>
                  <a:pt x="34958" y="34653"/>
                  <a:pt x="25727" y="43884"/>
                </a:cubicBezTo>
                <a:cubicBezTo>
                  <a:pt x="19578" y="50033"/>
                  <a:pt x="13738" y="56596"/>
                  <a:pt x="8914" y="63831"/>
                </a:cubicBezTo>
                <a:cubicBezTo>
                  <a:pt x="6559" y="67363"/>
                  <a:pt x="1571" y="69376"/>
                  <a:pt x="650" y="73520"/>
                </a:cubicBezTo>
                <a:cubicBezTo>
                  <a:pt x="-672" y="79466"/>
                  <a:pt x="23" y="86919"/>
                  <a:pt x="4070" y="91472"/>
                </a:cubicBezTo>
                <a:cubicBezTo>
                  <a:pt x="11193" y="99485"/>
                  <a:pt x="28773" y="103394"/>
                  <a:pt x="35985" y="95461"/>
                </a:cubicBezTo>
                <a:cubicBezTo>
                  <a:pt x="40220" y="90802"/>
                  <a:pt x="43290" y="85188"/>
                  <a:pt x="46529" y="79789"/>
                </a:cubicBezTo>
                <a:cubicBezTo>
                  <a:pt x="48137" y="77110"/>
                  <a:pt x="46563" y="71343"/>
                  <a:pt x="49663" y="70955"/>
                </a:cubicBezTo>
                <a:cubicBezTo>
                  <a:pt x="56661" y="70080"/>
                  <a:pt x="58613" y="82146"/>
                  <a:pt x="64481" y="86058"/>
                </a:cubicBezTo>
                <a:cubicBezTo>
                  <a:pt x="74599" y="92803"/>
                  <a:pt x="93360" y="96123"/>
                  <a:pt x="100956" y="86628"/>
                </a:cubicBezTo>
                <a:cubicBezTo>
                  <a:pt x="105189" y="81336"/>
                  <a:pt x="105978" y="72459"/>
                  <a:pt x="102950" y="66396"/>
                </a:cubicBezTo>
                <a:cubicBezTo>
                  <a:pt x="99377" y="59241"/>
                  <a:pt x="90616" y="54993"/>
                  <a:pt x="88418" y="47303"/>
                </a:cubicBezTo>
                <a:cubicBezTo>
                  <a:pt x="86135" y="39315"/>
                  <a:pt x="92998" y="26962"/>
                  <a:pt x="101241" y="25932"/>
                </a:cubicBezTo>
                <a:cubicBezTo>
                  <a:pt x="120627" y="23509"/>
                  <a:pt x="138382" y="44932"/>
                  <a:pt x="147119" y="62406"/>
                </a:cubicBezTo>
                <a:cubicBezTo>
                  <a:pt x="150274" y="68716"/>
                  <a:pt x="157150" y="72347"/>
                  <a:pt x="162507" y="76939"/>
                </a:cubicBezTo>
                <a:cubicBezTo>
                  <a:pt x="166951" y="80748"/>
                  <a:pt x="169746" y="86238"/>
                  <a:pt x="174190" y="90047"/>
                </a:cubicBezTo>
                <a:cubicBezTo>
                  <a:pt x="183648" y="98154"/>
                  <a:pt x="201554" y="95810"/>
                  <a:pt x="211520" y="88337"/>
                </a:cubicBezTo>
                <a:cubicBezTo>
                  <a:pt x="214119" y="86388"/>
                  <a:pt x="218008" y="85370"/>
                  <a:pt x="219214" y="82353"/>
                </a:cubicBezTo>
                <a:cubicBezTo>
                  <a:pt x="231831" y="50795"/>
                  <a:pt x="178088" y="24888"/>
                  <a:pt x="147689" y="9689"/>
                </a:cubicBezTo>
                <a:cubicBezTo>
                  <a:pt x="144153" y="7921"/>
                  <a:pt x="143645" y="2795"/>
                  <a:pt x="140850" y="0"/>
                </a:cubicBezTo>
              </a:path>
            </a:pathLst>
          </a:cu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52"/>
          <p:cNvSpPr txBox="1"/>
          <p:nvPr/>
        </p:nvSpPr>
        <p:spPr>
          <a:xfrm>
            <a:off x="197150" y="1017725"/>
            <a:ext cx="3942000" cy="27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Lifehack: Put these hongbaos at the right (post)</a:t>
            </a:r>
            <a:endParaRPr sz="1400" b="0" i="0" u="none" strike="noStrike" cap="none">
              <a:solidFill>
                <a:srgbClr val="FF0000"/>
              </a:solidFill>
              <a:latin typeface="Arial"/>
              <a:ea typeface="Arial"/>
              <a:cs typeface="Arial"/>
              <a:sym typeface="Arial"/>
            </a:endParaRPr>
          </a:p>
        </p:txBody>
      </p:sp>
      <p:sp>
        <p:nvSpPr>
          <p:cNvPr id="3368" name="Google Shape;3368;p152"/>
          <p:cNvSpPr txBox="1"/>
          <p:nvPr/>
        </p:nvSpPr>
        <p:spPr>
          <a:xfrm>
            <a:off x="320575" y="4480975"/>
            <a:ext cx="5742000" cy="4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Order of hongbao collection: 2 13 5 610 233 34</a:t>
            </a:r>
            <a:endParaRPr sz="1400" b="0" i="0" u="none" strike="noStrike" cap="none">
              <a:solidFill>
                <a:srgbClr val="000000"/>
              </a:solidFill>
              <a:latin typeface="Arial"/>
              <a:ea typeface="Arial"/>
              <a:cs typeface="Arial"/>
              <a:sym typeface="Arial"/>
            </a:endParaRPr>
          </a:p>
        </p:txBody>
      </p:sp>
      <p:pic>
        <p:nvPicPr>
          <p:cNvPr id="3369" name="Google Shape;3369;p152"/>
          <p:cNvPicPr preferRelativeResize="0"/>
          <p:nvPr/>
        </p:nvPicPr>
        <p:blipFill rotWithShape="1">
          <a:blip r:embed="rId3">
            <a:alphaModFix/>
          </a:blip>
          <a:srcRect l="24279" r="21827" b="9535"/>
          <a:stretch/>
        </p:blipFill>
        <p:spPr>
          <a:xfrm>
            <a:off x="4697850" y="1351633"/>
            <a:ext cx="256500" cy="465002"/>
          </a:xfrm>
          <a:prstGeom prst="rect">
            <a:avLst/>
          </a:prstGeom>
          <a:noFill/>
          <a:ln>
            <a:noFill/>
          </a:ln>
        </p:spPr>
      </p:pic>
      <p:pic>
        <p:nvPicPr>
          <p:cNvPr id="3370" name="Google Shape;3370;p152"/>
          <p:cNvPicPr preferRelativeResize="0"/>
          <p:nvPr/>
        </p:nvPicPr>
        <p:blipFill rotWithShape="1">
          <a:blip r:embed="rId3">
            <a:alphaModFix/>
          </a:blip>
          <a:srcRect l="24279" r="21827" b="9535"/>
          <a:stretch/>
        </p:blipFill>
        <p:spPr>
          <a:xfrm>
            <a:off x="3339975" y="2290308"/>
            <a:ext cx="256500" cy="465002"/>
          </a:xfrm>
          <a:prstGeom prst="rect">
            <a:avLst/>
          </a:prstGeom>
          <a:noFill/>
          <a:ln>
            <a:noFill/>
          </a:ln>
        </p:spPr>
      </p:pic>
      <p:pic>
        <p:nvPicPr>
          <p:cNvPr id="3371" name="Google Shape;3371;p152"/>
          <p:cNvPicPr preferRelativeResize="0"/>
          <p:nvPr/>
        </p:nvPicPr>
        <p:blipFill rotWithShape="1">
          <a:blip r:embed="rId3">
            <a:alphaModFix/>
          </a:blip>
          <a:srcRect l="24279" r="21827" b="9535"/>
          <a:stretch/>
        </p:blipFill>
        <p:spPr>
          <a:xfrm>
            <a:off x="2644625" y="3151008"/>
            <a:ext cx="256500" cy="465002"/>
          </a:xfrm>
          <a:prstGeom prst="rect">
            <a:avLst/>
          </a:prstGeom>
          <a:noFill/>
          <a:ln>
            <a:noFill/>
          </a:ln>
        </p:spPr>
      </p:pic>
      <p:pic>
        <p:nvPicPr>
          <p:cNvPr id="3372" name="Google Shape;3372;p152"/>
          <p:cNvPicPr preferRelativeResize="0"/>
          <p:nvPr/>
        </p:nvPicPr>
        <p:blipFill rotWithShape="1">
          <a:blip r:embed="rId3">
            <a:alphaModFix/>
          </a:blip>
          <a:srcRect l="24279" r="21827" b="9535"/>
          <a:stretch/>
        </p:blipFill>
        <p:spPr>
          <a:xfrm>
            <a:off x="4022350" y="3151008"/>
            <a:ext cx="256500" cy="465002"/>
          </a:xfrm>
          <a:prstGeom prst="rect">
            <a:avLst/>
          </a:prstGeom>
          <a:noFill/>
          <a:ln>
            <a:noFill/>
          </a:ln>
        </p:spPr>
      </p:pic>
      <p:pic>
        <p:nvPicPr>
          <p:cNvPr id="3373" name="Google Shape;3373;p152"/>
          <p:cNvPicPr preferRelativeResize="0"/>
          <p:nvPr/>
        </p:nvPicPr>
        <p:blipFill rotWithShape="1">
          <a:blip r:embed="rId3">
            <a:alphaModFix/>
          </a:blip>
          <a:srcRect l="24279" r="21827" b="9535"/>
          <a:stretch/>
        </p:blipFill>
        <p:spPr>
          <a:xfrm>
            <a:off x="6096050" y="2290308"/>
            <a:ext cx="256500" cy="465002"/>
          </a:xfrm>
          <a:prstGeom prst="rect">
            <a:avLst/>
          </a:prstGeom>
          <a:noFill/>
          <a:ln>
            <a:noFill/>
          </a:ln>
        </p:spPr>
      </p:pic>
      <p:pic>
        <p:nvPicPr>
          <p:cNvPr id="3374" name="Google Shape;3374;p152"/>
          <p:cNvPicPr preferRelativeResize="0"/>
          <p:nvPr/>
        </p:nvPicPr>
        <p:blipFill rotWithShape="1">
          <a:blip r:embed="rId3">
            <a:alphaModFix/>
          </a:blip>
          <a:srcRect l="24279" r="21827" b="9535"/>
          <a:stretch/>
        </p:blipFill>
        <p:spPr>
          <a:xfrm>
            <a:off x="6797000" y="3151008"/>
            <a:ext cx="256500" cy="465002"/>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sp>
        <p:nvSpPr>
          <p:cNvPr id="3379" name="Google Shape;3379;p1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Time to traverse?</a:t>
            </a:r>
            <a:endParaRPr/>
          </a:p>
        </p:txBody>
      </p:sp>
      <p:sp>
        <p:nvSpPr>
          <p:cNvPr id="3380" name="Google Shape;3380;p1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3385" name="Google Shape;3385;p1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Time to traverse?</a:t>
            </a:r>
            <a:endParaRPr/>
          </a:p>
        </p:txBody>
      </p:sp>
      <p:sp>
        <p:nvSpPr>
          <p:cNvPr id="3386" name="Google Shape;3386;p1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dirty="0"/>
              <a:t>Intuitively, you are going through the entire tree. </a:t>
            </a:r>
            <a:endParaRPr dirty="0"/>
          </a:p>
          <a:p>
            <a:pPr marL="457200" lvl="0" indent="-342900" algn="l" rtl="0">
              <a:lnSpc>
                <a:spcPct val="115000"/>
              </a:lnSpc>
              <a:spcBef>
                <a:spcPts val="0"/>
              </a:spcBef>
              <a:spcAft>
                <a:spcPts val="0"/>
              </a:spcAft>
              <a:buSzPts val="1800"/>
              <a:buChar char="●"/>
            </a:pPr>
            <a:r>
              <a:rPr lang="en" dirty="0"/>
              <a:t>Therefore it is </a:t>
            </a:r>
            <a:r>
              <a:rPr lang="en" i="1" dirty="0">
                <a:latin typeface="Roboto"/>
                <a:ea typeface="Roboto"/>
                <a:cs typeface="Roboto"/>
                <a:sym typeface="Roboto"/>
              </a:rPr>
              <a:t>O(n)</a:t>
            </a:r>
            <a:r>
              <a:rPr lang="en" dirty="0"/>
              <a:t> time</a:t>
            </a:r>
            <a:endParaRPr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390"/>
        <p:cNvGrpSpPr/>
        <p:nvPr/>
      </p:nvGrpSpPr>
      <p:grpSpPr>
        <a:xfrm>
          <a:off x="0" y="0"/>
          <a:ext cx="0" cy="0"/>
          <a:chOff x="0" y="0"/>
          <a:chExt cx="0" cy="0"/>
        </a:xfrm>
      </p:grpSpPr>
      <p:sp>
        <p:nvSpPr>
          <p:cNvPr id="3391" name="Google Shape;3391;p1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Time-complexity of BST operations</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395"/>
        <p:cNvGrpSpPr/>
        <p:nvPr/>
      </p:nvGrpSpPr>
      <p:grpSpPr>
        <a:xfrm>
          <a:off x="0" y="0"/>
          <a:ext cx="0" cy="0"/>
          <a:chOff x="0" y="0"/>
          <a:chExt cx="0" cy="0"/>
        </a:xfrm>
      </p:grpSpPr>
      <p:sp>
        <p:nvSpPr>
          <p:cNvPr id="3396" name="Google Shape;3396;p1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Time-complexity of BST operations</a:t>
            </a:r>
            <a:endParaRPr/>
          </a:p>
        </p:txBody>
      </p:sp>
      <p:sp>
        <p:nvSpPr>
          <p:cNvPr id="3397" name="Google Shape;3397;p156"/>
          <p:cNvSpPr txBox="1">
            <a:spLocks noGrp="1"/>
          </p:cNvSpPr>
          <p:nvPr>
            <p:ph type="body" idx="1"/>
          </p:nvPr>
        </p:nvSpPr>
        <p:spPr>
          <a:xfrm>
            <a:off x="311700" y="1152475"/>
            <a:ext cx="8520600" cy="86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Most of these operations are </a:t>
            </a:r>
            <a:r>
              <a:rPr lang="en" i="1">
                <a:latin typeface="Roboto"/>
                <a:ea typeface="Roboto"/>
                <a:cs typeface="Roboto"/>
                <a:sym typeface="Roboto"/>
              </a:rPr>
              <a:t>O(h)</a:t>
            </a:r>
            <a:r>
              <a:rPr lang="en"/>
              <a:t> time where </a:t>
            </a:r>
            <a:r>
              <a:rPr lang="en" i="1">
                <a:latin typeface="Roboto"/>
                <a:ea typeface="Roboto"/>
                <a:cs typeface="Roboto"/>
                <a:sym typeface="Roboto"/>
              </a:rPr>
              <a:t>h</a:t>
            </a:r>
            <a:r>
              <a:rPr lang="en"/>
              <a:t> is the height of the BST</a:t>
            </a:r>
            <a:endParaRPr/>
          </a:p>
          <a:p>
            <a:pPr marL="457200" lvl="0" indent="-342900" algn="l" rtl="0">
              <a:lnSpc>
                <a:spcPct val="115000"/>
              </a:lnSpc>
              <a:spcBef>
                <a:spcPts val="0"/>
              </a:spcBef>
              <a:spcAft>
                <a:spcPts val="0"/>
              </a:spcAft>
              <a:buSzPts val="1800"/>
              <a:buChar char="●"/>
            </a:pPr>
            <a:r>
              <a:rPr lang="en">
                <a:solidFill>
                  <a:srgbClr val="FF0000"/>
                </a:solidFill>
              </a:rPr>
              <a:t>NOT necessarily </a:t>
            </a:r>
            <a:r>
              <a:rPr lang="en" i="1">
                <a:solidFill>
                  <a:srgbClr val="FF0000"/>
                </a:solidFill>
                <a:latin typeface="Roboto"/>
                <a:ea typeface="Roboto"/>
                <a:cs typeface="Roboto"/>
                <a:sym typeface="Roboto"/>
              </a:rPr>
              <a:t>O(logn)</a:t>
            </a:r>
            <a:r>
              <a:rPr lang="en"/>
              <a:t> time where </a:t>
            </a:r>
            <a:r>
              <a:rPr lang="en" i="1">
                <a:latin typeface="Roboto"/>
                <a:ea typeface="Roboto"/>
                <a:cs typeface="Roboto"/>
                <a:sym typeface="Roboto"/>
              </a:rPr>
              <a:t>n</a:t>
            </a:r>
            <a:r>
              <a:rPr lang="en"/>
              <a:t> is the number of elements in the tree</a:t>
            </a:r>
            <a:endParaRPr/>
          </a:p>
          <a:p>
            <a:pPr marL="0" lvl="0" indent="0" algn="l" rtl="0">
              <a:lnSpc>
                <a:spcPct val="115000"/>
              </a:lnSpc>
              <a:spcBef>
                <a:spcPts val="1600"/>
              </a:spcBef>
              <a:spcAft>
                <a:spcPts val="1600"/>
              </a:spcAft>
              <a:buSzPts val="1800"/>
              <a:buNone/>
            </a:pPr>
            <a:endParaRPr/>
          </a:p>
        </p:txBody>
      </p:sp>
      <p:pic>
        <p:nvPicPr>
          <p:cNvPr id="3398" name="Google Shape;3398;p156"/>
          <p:cNvPicPr preferRelativeResize="0"/>
          <p:nvPr/>
        </p:nvPicPr>
        <p:blipFill rotWithShape="1">
          <a:blip r:embed="rId3">
            <a:alphaModFix/>
          </a:blip>
          <a:srcRect/>
          <a:stretch/>
        </p:blipFill>
        <p:spPr>
          <a:xfrm>
            <a:off x="2192200" y="2013075"/>
            <a:ext cx="4759599" cy="2967325"/>
          </a:xfrm>
          <a:prstGeom prst="rect">
            <a:avLst/>
          </a:prstGeom>
          <a:noFill/>
          <a:ln>
            <a:noFill/>
          </a:ln>
        </p:spPr>
      </p:pic>
      <p:pic>
        <p:nvPicPr>
          <p:cNvPr id="3399" name="Google Shape;3399;p156"/>
          <p:cNvPicPr preferRelativeResize="0"/>
          <p:nvPr/>
        </p:nvPicPr>
        <p:blipFill rotWithShape="1">
          <a:blip r:embed="rId4">
            <a:alphaModFix/>
          </a:blip>
          <a:srcRect/>
          <a:stretch/>
        </p:blipFill>
        <p:spPr>
          <a:xfrm>
            <a:off x="4817925" y="3151500"/>
            <a:ext cx="2533525" cy="1766175"/>
          </a:xfrm>
          <a:prstGeom prst="rect">
            <a:avLst/>
          </a:prstGeom>
          <a:noFill/>
          <a:ln>
            <a:noFill/>
          </a:ln>
        </p:spPr>
      </p:pic>
      <p:sp>
        <p:nvSpPr>
          <p:cNvPr id="3400" name="Google Shape;3400;p156"/>
          <p:cNvSpPr txBox="1"/>
          <p:nvPr/>
        </p:nvSpPr>
        <p:spPr>
          <a:xfrm>
            <a:off x="4930825" y="2647025"/>
            <a:ext cx="17688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Impact"/>
                <a:ea typeface="Impact"/>
                <a:cs typeface="Impact"/>
                <a:sym typeface="Impact"/>
              </a:rPr>
              <a:t>ONE CHAINY BOI</a:t>
            </a:r>
            <a:endParaRPr sz="1800" b="0" i="0" u="none" strike="noStrike" cap="none">
              <a:solidFill>
                <a:srgbClr val="000000"/>
              </a:solidFill>
              <a:latin typeface="Impact"/>
              <a:ea typeface="Impact"/>
              <a:cs typeface="Impact"/>
              <a:sym typeface="Impact"/>
            </a:endParaRPr>
          </a:p>
        </p:txBody>
      </p:sp>
      <p:sp>
        <p:nvSpPr>
          <p:cNvPr id="3401" name="Google Shape;3401;p156"/>
          <p:cNvSpPr txBox="1"/>
          <p:nvPr/>
        </p:nvSpPr>
        <p:spPr>
          <a:xfrm>
            <a:off x="2192200" y="2647025"/>
            <a:ext cx="2308200" cy="153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Impact"/>
                <a:ea typeface="Impact"/>
                <a:cs typeface="Impact"/>
                <a:sym typeface="Impact"/>
              </a:rPr>
              <a:t>Computer Scientists who have worked hard to create a data structure that supports O(logn) search, insert, delete, successor, predecessor queries</a:t>
            </a:r>
            <a:endParaRPr sz="1400" b="0" i="0" u="none" strike="noStrike" cap="none">
              <a:solidFill>
                <a:srgbClr val="000000"/>
              </a:solidFill>
              <a:latin typeface="Impact"/>
              <a:ea typeface="Impact"/>
              <a:cs typeface="Impact"/>
              <a:sym typeface="Impact"/>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405"/>
        <p:cNvGrpSpPr/>
        <p:nvPr/>
      </p:nvGrpSpPr>
      <p:grpSpPr>
        <a:xfrm>
          <a:off x="0" y="0"/>
          <a:ext cx="0" cy="0"/>
          <a:chOff x="0" y="0"/>
          <a:chExt cx="0" cy="0"/>
        </a:xfrm>
      </p:grpSpPr>
      <p:sp>
        <p:nvSpPr>
          <p:cNvPr id="3406" name="Google Shape;3406;p1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Enter the AVL trees!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410"/>
        <p:cNvGrpSpPr/>
        <p:nvPr/>
      </p:nvGrpSpPr>
      <p:grpSpPr>
        <a:xfrm>
          <a:off x="0" y="0"/>
          <a:ext cx="0" cy="0"/>
          <a:chOff x="0" y="0"/>
          <a:chExt cx="0" cy="0"/>
        </a:xfrm>
      </p:grpSpPr>
      <p:sp>
        <p:nvSpPr>
          <p:cNvPr id="3411" name="Google Shape;3411;p1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Enter the AVL trees!</a:t>
            </a:r>
            <a:endParaRPr/>
          </a:p>
        </p:txBody>
      </p:sp>
      <p:sp>
        <p:nvSpPr>
          <p:cNvPr id="3412" name="Google Shape;3412;p1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Named after Adelson-Velsky and Landis (two people not three)</a:t>
            </a:r>
            <a:endParaRPr/>
          </a:p>
          <a:p>
            <a:pPr marL="457200" lvl="0" indent="-342900" algn="l" rtl="0">
              <a:lnSpc>
                <a:spcPct val="115000"/>
              </a:lnSpc>
              <a:spcBef>
                <a:spcPts val="0"/>
              </a:spcBef>
              <a:spcAft>
                <a:spcPts val="0"/>
              </a:spcAft>
              <a:buSzPts val="1800"/>
              <a:buChar char="●"/>
            </a:pPr>
            <a:r>
              <a:rPr lang="en"/>
              <a:t>Idea: Since the time-complexities of most operations in BST are </a:t>
            </a:r>
            <a:r>
              <a:rPr lang="en" i="1">
                <a:latin typeface="Roboto"/>
                <a:ea typeface="Roboto"/>
                <a:cs typeface="Roboto"/>
                <a:sym typeface="Roboto"/>
              </a:rPr>
              <a:t>O(h)</a:t>
            </a:r>
            <a:r>
              <a:rPr lang="en"/>
              <a:t>, let’s find a way to </a:t>
            </a:r>
            <a:r>
              <a:rPr lang="en" b="1"/>
              <a:t>bound </a:t>
            </a:r>
            <a:r>
              <a:rPr lang="en" b="1" i="1">
                <a:latin typeface="Roboto"/>
                <a:ea typeface="Roboto"/>
                <a:cs typeface="Roboto"/>
                <a:sym typeface="Roboto"/>
              </a:rPr>
              <a:t>h</a:t>
            </a:r>
            <a:r>
              <a:rPr lang="en" b="1"/>
              <a:t> by </a:t>
            </a:r>
            <a:r>
              <a:rPr lang="en" b="1" i="1">
                <a:latin typeface="Roboto"/>
                <a:ea typeface="Roboto"/>
                <a:cs typeface="Roboto"/>
                <a:sym typeface="Roboto"/>
              </a:rPr>
              <a:t>logn</a:t>
            </a:r>
            <a:r>
              <a:rPr lang="en"/>
              <a:t>!</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Char char="●"/>
            </a:pPr>
            <a:r>
              <a:rPr lang="en"/>
              <a:t>This is the concept of </a:t>
            </a:r>
            <a:r>
              <a:rPr lang="en" b="1"/>
              <a:t>height-balanced trees</a:t>
            </a:r>
            <a:r>
              <a:rPr lang="en"/>
              <a:t>. AVL tree is not the only way we can achieve this. Other trees such as Red-Black trees, B-Trees, Splay Trees exist.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sp>
        <p:nvSpPr>
          <p:cNvPr id="3417" name="Google Shape;3417;p1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Every node contains the variable for </a:t>
            </a:r>
            <a:r>
              <a:rPr lang="en" b="1"/>
              <a:t>height</a:t>
            </a:r>
            <a:endParaRPr/>
          </a:p>
          <a:p>
            <a:pPr marL="914400" lvl="1" indent="-317500" algn="l" rtl="0">
              <a:lnSpc>
                <a:spcPct val="115000"/>
              </a:lnSpc>
              <a:spcBef>
                <a:spcPts val="0"/>
              </a:spcBef>
              <a:spcAft>
                <a:spcPts val="0"/>
              </a:spcAft>
              <a:buSzPts val="1400"/>
              <a:buFont typeface="Consolas"/>
              <a:buChar char="○"/>
            </a:pPr>
            <a:r>
              <a:rPr lang="en">
                <a:highlight>
                  <a:srgbClr val="EFEFEF"/>
                </a:highlight>
                <a:latin typeface="Consolas"/>
                <a:ea typeface="Consolas"/>
                <a:cs typeface="Consolas"/>
                <a:sym typeface="Consolas"/>
              </a:rPr>
              <a:t>height = max(left.height, right.height) + 1</a:t>
            </a:r>
            <a:endParaRPr>
              <a:highlight>
                <a:srgbClr val="EFEFEF"/>
              </a:highlight>
              <a:latin typeface="Consolas"/>
              <a:ea typeface="Consolas"/>
              <a:cs typeface="Consolas"/>
              <a:sym typeface="Consolas"/>
            </a:endParaRPr>
          </a:p>
          <a:p>
            <a:pPr marL="457200" lvl="0" indent="0" algn="l" rtl="0">
              <a:lnSpc>
                <a:spcPct val="115000"/>
              </a:lnSpc>
              <a:spcBef>
                <a:spcPts val="1600"/>
              </a:spcBef>
              <a:spcAft>
                <a:spcPts val="1600"/>
              </a:spcAft>
              <a:buSzPts val="1800"/>
              <a:buNone/>
            </a:pPr>
            <a:endParaRPr/>
          </a:p>
        </p:txBody>
      </p:sp>
      <p:sp>
        <p:nvSpPr>
          <p:cNvPr id="3418" name="Google Shape;3418;p1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to AVL tree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Ordered Dictionary ADT</a:t>
            </a:r>
            <a:endParaRPr/>
          </a:p>
        </p:txBody>
      </p:sp>
      <p:sp>
        <p:nvSpPr>
          <p:cNvPr id="477" name="Google Shape;47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It should guarantee these operations:</a:t>
            </a:r>
            <a:endParaRPr/>
          </a:p>
          <a:p>
            <a:pPr marL="457200" lvl="0" indent="0" algn="l" rtl="0">
              <a:lnSpc>
                <a:spcPct val="115000"/>
              </a:lnSpc>
              <a:spcBef>
                <a:spcPts val="1600"/>
              </a:spcBef>
              <a:spcAft>
                <a:spcPts val="1600"/>
              </a:spcAft>
              <a:buSzPts val="1800"/>
              <a:buNone/>
            </a:pPr>
            <a:endParaRPr>
              <a:highlight>
                <a:srgbClr val="EFEFEF"/>
              </a:highlight>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422"/>
        <p:cNvGrpSpPr/>
        <p:nvPr/>
      </p:nvGrpSpPr>
      <p:grpSpPr>
        <a:xfrm>
          <a:off x="0" y="0"/>
          <a:ext cx="0" cy="0"/>
          <a:chOff x="0" y="0"/>
          <a:chExt cx="0" cy="0"/>
        </a:xfrm>
      </p:grpSpPr>
      <p:sp>
        <p:nvSpPr>
          <p:cNvPr id="3423" name="Google Shape;3423;p1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Every node contains the variable for </a:t>
            </a:r>
            <a:r>
              <a:rPr lang="en" b="1"/>
              <a:t>height</a:t>
            </a:r>
            <a:endParaRPr/>
          </a:p>
          <a:p>
            <a:pPr marL="914400" lvl="1" indent="-317500" algn="l" rtl="0">
              <a:lnSpc>
                <a:spcPct val="115000"/>
              </a:lnSpc>
              <a:spcBef>
                <a:spcPts val="0"/>
              </a:spcBef>
              <a:spcAft>
                <a:spcPts val="0"/>
              </a:spcAft>
              <a:buSzPts val="1400"/>
              <a:buFont typeface="Consolas"/>
              <a:buChar char="○"/>
            </a:pPr>
            <a:r>
              <a:rPr lang="en">
                <a:highlight>
                  <a:srgbClr val="EFEFEF"/>
                </a:highlight>
                <a:latin typeface="Consolas"/>
                <a:ea typeface="Consolas"/>
                <a:cs typeface="Consolas"/>
                <a:sym typeface="Consolas"/>
              </a:rPr>
              <a:t>height = max(left.height, right.height) + 1</a:t>
            </a:r>
            <a:endParaRPr>
              <a:highlight>
                <a:srgbClr val="EFEFEF"/>
              </a:highlight>
              <a:latin typeface="Consolas"/>
              <a:ea typeface="Consolas"/>
              <a:cs typeface="Consolas"/>
              <a:sym typeface="Consolas"/>
            </a:endParaRPr>
          </a:p>
          <a:p>
            <a:pPr marL="457200" lvl="0" indent="-342900" algn="l" rtl="0">
              <a:lnSpc>
                <a:spcPct val="115000"/>
              </a:lnSpc>
              <a:spcBef>
                <a:spcPts val="0"/>
              </a:spcBef>
              <a:spcAft>
                <a:spcPts val="0"/>
              </a:spcAft>
              <a:buSzPts val="1800"/>
              <a:buChar char="●"/>
            </a:pPr>
            <a:r>
              <a:rPr lang="en"/>
              <a:t>Invariant for height-balancing: For every node, the height of their children differ by </a:t>
            </a:r>
            <a:r>
              <a:rPr lang="en" b="1"/>
              <a:t>at most</a:t>
            </a:r>
            <a:r>
              <a:rPr lang="en"/>
              <a:t> </a:t>
            </a:r>
            <a:r>
              <a:rPr lang="en" b="1"/>
              <a:t>1</a:t>
            </a:r>
            <a:r>
              <a:rPr lang="en"/>
              <a:t>. </a:t>
            </a:r>
            <a:endParaRPr/>
          </a:p>
          <a:p>
            <a:pPr marL="0" lvl="0" indent="0" algn="l" rtl="0">
              <a:lnSpc>
                <a:spcPct val="115000"/>
              </a:lnSpc>
              <a:spcBef>
                <a:spcPts val="1600"/>
              </a:spcBef>
              <a:spcAft>
                <a:spcPts val="1600"/>
              </a:spcAft>
              <a:buSzPts val="1800"/>
              <a:buNone/>
            </a:pPr>
            <a:endParaRPr/>
          </a:p>
        </p:txBody>
      </p:sp>
      <p:sp>
        <p:nvSpPr>
          <p:cNvPr id="3424" name="Google Shape;3424;p1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to AVL tree</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16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Every node contains the variable for </a:t>
            </a:r>
            <a:r>
              <a:rPr lang="en" b="1"/>
              <a:t>height</a:t>
            </a:r>
            <a:endParaRPr/>
          </a:p>
          <a:p>
            <a:pPr marL="914400" lvl="1" indent="-317500" algn="l" rtl="0">
              <a:lnSpc>
                <a:spcPct val="115000"/>
              </a:lnSpc>
              <a:spcBef>
                <a:spcPts val="0"/>
              </a:spcBef>
              <a:spcAft>
                <a:spcPts val="0"/>
              </a:spcAft>
              <a:buSzPts val="1400"/>
              <a:buFont typeface="Consolas"/>
              <a:buChar char="○"/>
            </a:pPr>
            <a:r>
              <a:rPr lang="en">
                <a:highlight>
                  <a:srgbClr val="EFEFEF"/>
                </a:highlight>
                <a:latin typeface="Consolas"/>
                <a:ea typeface="Consolas"/>
                <a:cs typeface="Consolas"/>
                <a:sym typeface="Consolas"/>
              </a:rPr>
              <a:t>height = max(left.height, right.height) + 1</a:t>
            </a:r>
            <a:endParaRPr>
              <a:highlight>
                <a:srgbClr val="EFEFEF"/>
              </a:highlight>
              <a:latin typeface="Consolas"/>
              <a:ea typeface="Consolas"/>
              <a:cs typeface="Consolas"/>
              <a:sym typeface="Consolas"/>
            </a:endParaRPr>
          </a:p>
          <a:p>
            <a:pPr marL="457200" lvl="0" indent="-342900" algn="l" rtl="0">
              <a:lnSpc>
                <a:spcPct val="115000"/>
              </a:lnSpc>
              <a:spcBef>
                <a:spcPts val="0"/>
              </a:spcBef>
              <a:spcAft>
                <a:spcPts val="0"/>
              </a:spcAft>
              <a:buSzPts val="1800"/>
              <a:buChar char="●"/>
            </a:pPr>
            <a:r>
              <a:rPr lang="en"/>
              <a:t>Invariant for height-balancing: For every node, the height of their children differ by </a:t>
            </a:r>
            <a:r>
              <a:rPr lang="en" b="1"/>
              <a:t>at most</a:t>
            </a:r>
            <a:r>
              <a:rPr lang="en"/>
              <a:t> </a:t>
            </a:r>
            <a:r>
              <a:rPr lang="en" b="1"/>
              <a:t>1</a:t>
            </a:r>
            <a:r>
              <a:rPr lang="en"/>
              <a:t>. </a:t>
            </a:r>
            <a:endParaRPr/>
          </a:p>
          <a:p>
            <a:pPr marL="457200" lvl="0" indent="-342900" algn="l" rtl="0">
              <a:lnSpc>
                <a:spcPct val="115000"/>
              </a:lnSpc>
              <a:spcBef>
                <a:spcPts val="0"/>
              </a:spcBef>
              <a:spcAft>
                <a:spcPts val="0"/>
              </a:spcAft>
              <a:buSzPts val="1800"/>
              <a:buChar char="●"/>
            </a:pPr>
            <a:r>
              <a:rPr lang="en"/>
              <a:t>If this particular invariant is broken, then the tree is not an AVL-tree anymore</a:t>
            </a:r>
            <a:endParaRPr/>
          </a:p>
        </p:txBody>
      </p:sp>
      <p:sp>
        <p:nvSpPr>
          <p:cNvPr id="3430" name="Google Shape;3430;p1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to AVL tree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434"/>
        <p:cNvGrpSpPr/>
        <p:nvPr/>
      </p:nvGrpSpPr>
      <p:grpSpPr>
        <a:xfrm>
          <a:off x="0" y="0"/>
          <a:ext cx="0" cy="0"/>
          <a:chOff x="0" y="0"/>
          <a:chExt cx="0" cy="0"/>
        </a:xfrm>
      </p:grpSpPr>
      <p:sp>
        <p:nvSpPr>
          <p:cNvPr id="3435" name="Google Shape;3435;p1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Rotations</a:t>
            </a:r>
            <a:endParaRPr/>
          </a:p>
        </p:txBody>
      </p:sp>
      <p:sp>
        <p:nvSpPr>
          <p:cNvPr id="3436" name="Google Shape;3436;p1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440"/>
        <p:cNvGrpSpPr/>
        <p:nvPr/>
      </p:nvGrpSpPr>
      <p:grpSpPr>
        <a:xfrm>
          <a:off x="0" y="0"/>
          <a:ext cx="0" cy="0"/>
          <a:chOff x="0" y="0"/>
          <a:chExt cx="0" cy="0"/>
        </a:xfrm>
      </p:grpSpPr>
      <p:sp>
        <p:nvSpPr>
          <p:cNvPr id="3441" name="Google Shape;3441;p1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Rotations</a:t>
            </a:r>
            <a:endParaRPr/>
          </a:p>
        </p:txBody>
      </p:sp>
      <p:sp>
        <p:nvSpPr>
          <p:cNvPr id="3442" name="Google Shape;3442;p1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How we achieve balance!</a:t>
            </a:r>
            <a:endParaRPr/>
          </a:p>
          <a:p>
            <a:pPr marL="457200" lvl="0" indent="-342900" algn="l" rtl="0">
              <a:lnSpc>
                <a:spcPct val="115000"/>
              </a:lnSpc>
              <a:spcBef>
                <a:spcPts val="0"/>
              </a:spcBef>
              <a:spcAft>
                <a:spcPts val="0"/>
              </a:spcAft>
              <a:buSzPts val="1800"/>
              <a:buChar char="●"/>
            </a:pPr>
            <a:r>
              <a:rPr lang="en"/>
              <a:t>Different kinds: left rotate, right rotate, left-left rotate, right-right rotate</a:t>
            </a:r>
            <a:endParaRPr/>
          </a:p>
          <a:p>
            <a:pPr marL="457200" lvl="0" indent="-342900" algn="l" rtl="0">
              <a:lnSpc>
                <a:spcPct val="115000"/>
              </a:lnSpc>
              <a:spcBef>
                <a:spcPts val="0"/>
              </a:spcBef>
              <a:spcAft>
                <a:spcPts val="0"/>
              </a:spcAft>
              <a:buSzPts val="1800"/>
              <a:buChar char="●"/>
            </a:pPr>
            <a:r>
              <a:rPr lang="en" b="1"/>
              <a:t>IMPORTANT:</a:t>
            </a:r>
            <a:r>
              <a:rPr lang="en"/>
              <a:t> Has to preserve the BST properties!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446"/>
        <p:cNvGrpSpPr/>
        <p:nvPr/>
      </p:nvGrpSpPr>
      <p:grpSpPr>
        <a:xfrm>
          <a:off x="0" y="0"/>
          <a:ext cx="0" cy="0"/>
          <a:chOff x="0" y="0"/>
          <a:chExt cx="0" cy="0"/>
        </a:xfrm>
      </p:grpSpPr>
      <p:pic>
        <p:nvPicPr>
          <p:cNvPr id="3447" name="Google Shape;3447;p164"/>
          <p:cNvPicPr preferRelativeResize="0"/>
          <p:nvPr/>
        </p:nvPicPr>
        <p:blipFill rotWithShape="1">
          <a:blip r:embed="rId3">
            <a:alphaModFix/>
          </a:blip>
          <a:srcRect/>
          <a:stretch/>
        </p:blipFill>
        <p:spPr>
          <a:xfrm>
            <a:off x="152400" y="152400"/>
            <a:ext cx="8602980" cy="4838700"/>
          </a:xfrm>
          <a:prstGeom prst="rect">
            <a:avLst/>
          </a:prstGeom>
          <a:noFill/>
          <a:ln>
            <a:noFill/>
          </a:ln>
        </p:spPr>
      </p:pic>
      <p:sp>
        <p:nvSpPr>
          <p:cNvPr id="3448" name="Google Shape;3448;p164"/>
          <p:cNvSpPr txBox="1"/>
          <p:nvPr/>
        </p:nvSpPr>
        <p:spPr>
          <a:xfrm>
            <a:off x="5306575" y="3311925"/>
            <a:ext cx="1392600" cy="67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This tree is right-heavy! Position the steering wheel like this</a:t>
            </a:r>
            <a:endParaRPr sz="1400" b="0" i="0" u="none" strike="noStrike" cap="none">
              <a:solidFill>
                <a:srgbClr val="FF0000"/>
              </a:solidFill>
              <a:latin typeface="Arial"/>
              <a:ea typeface="Arial"/>
              <a:cs typeface="Arial"/>
              <a:sym typeface="Arial"/>
            </a:endParaRPr>
          </a:p>
        </p:txBody>
      </p:sp>
      <p:sp>
        <p:nvSpPr>
          <p:cNvPr id="3449" name="Google Shape;3449;p164"/>
          <p:cNvSpPr txBox="1"/>
          <p:nvPr/>
        </p:nvSpPr>
        <p:spPr>
          <a:xfrm>
            <a:off x="276000" y="2383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453"/>
        <p:cNvGrpSpPr/>
        <p:nvPr/>
      </p:nvGrpSpPr>
      <p:grpSpPr>
        <a:xfrm>
          <a:off x="0" y="0"/>
          <a:ext cx="0" cy="0"/>
          <a:chOff x="0" y="0"/>
          <a:chExt cx="0" cy="0"/>
        </a:xfrm>
      </p:grpSpPr>
      <p:pic>
        <p:nvPicPr>
          <p:cNvPr id="3454" name="Google Shape;3454;p165"/>
          <p:cNvPicPr preferRelativeResize="0"/>
          <p:nvPr/>
        </p:nvPicPr>
        <p:blipFill rotWithShape="1">
          <a:blip r:embed="rId3">
            <a:alphaModFix/>
          </a:blip>
          <a:srcRect/>
          <a:stretch/>
        </p:blipFill>
        <p:spPr>
          <a:xfrm>
            <a:off x="152400" y="152400"/>
            <a:ext cx="8602980" cy="4838700"/>
          </a:xfrm>
          <a:prstGeom prst="rect">
            <a:avLst/>
          </a:prstGeom>
          <a:noFill/>
          <a:ln>
            <a:noFill/>
          </a:ln>
        </p:spPr>
      </p:pic>
      <p:pic>
        <p:nvPicPr>
          <p:cNvPr id="3455" name="Google Shape;3455;p165"/>
          <p:cNvPicPr preferRelativeResize="0"/>
          <p:nvPr/>
        </p:nvPicPr>
        <p:blipFill rotWithShape="1">
          <a:blip r:embed="rId4">
            <a:alphaModFix/>
          </a:blip>
          <a:srcRect l="46452" r="40516"/>
          <a:stretch/>
        </p:blipFill>
        <p:spPr>
          <a:xfrm>
            <a:off x="4177503" y="152400"/>
            <a:ext cx="1129076" cy="4838700"/>
          </a:xfrm>
          <a:prstGeom prst="rect">
            <a:avLst/>
          </a:prstGeom>
          <a:noFill/>
          <a:ln>
            <a:noFill/>
          </a:ln>
        </p:spPr>
      </p:pic>
      <p:sp>
        <p:nvSpPr>
          <p:cNvPr id="3456" name="Google Shape;3456;p165"/>
          <p:cNvSpPr txBox="1"/>
          <p:nvPr/>
        </p:nvSpPr>
        <p:spPr>
          <a:xfrm>
            <a:off x="276000" y="2383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460"/>
        <p:cNvGrpSpPr/>
        <p:nvPr/>
      </p:nvGrpSpPr>
      <p:grpSpPr>
        <a:xfrm>
          <a:off x="0" y="0"/>
          <a:ext cx="0" cy="0"/>
          <a:chOff x="0" y="0"/>
          <a:chExt cx="0" cy="0"/>
        </a:xfrm>
      </p:grpSpPr>
      <p:pic>
        <p:nvPicPr>
          <p:cNvPr id="3461" name="Google Shape;3461;p166"/>
          <p:cNvPicPr preferRelativeResize="0"/>
          <p:nvPr/>
        </p:nvPicPr>
        <p:blipFill rotWithShape="1">
          <a:blip r:embed="rId3">
            <a:alphaModFix/>
          </a:blip>
          <a:srcRect/>
          <a:stretch/>
        </p:blipFill>
        <p:spPr>
          <a:xfrm>
            <a:off x="152400" y="152400"/>
            <a:ext cx="8602980" cy="4838700"/>
          </a:xfrm>
          <a:prstGeom prst="rect">
            <a:avLst/>
          </a:prstGeom>
          <a:noFill/>
          <a:ln>
            <a:noFill/>
          </a:ln>
        </p:spPr>
      </p:pic>
      <p:pic>
        <p:nvPicPr>
          <p:cNvPr id="3462" name="Google Shape;3462;p166"/>
          <p:cNvPicPr preferRelativeResize="0"/>
          <p:nvPr/>
        </p:nvPicPr>
        <p:blipFill rotWithShape="1">
          <a:blip r:embed="rId4">
            <a:alphaModFix/>
          </a:blip>
          <a:srcRect l="45596" r="40165"/>
          <a:stretch/>
        </p:blipFill>
        <p:spPr>
          <a:xfrm>
            <a:off x="4089700" y="152400"/>
            <a:ext cx="1229426" cy="4838701"/>
          </a:xfrm>
          <a:prstGeom prst="rect">
            <a:avLst/>
          </a:prstGeom>
          <a:noFill/>
          <a:ln>
            <a:noFill/>
          </a:ln>
        </p:spPr>
      </p:pic>
      <p:sp>
        <p:nvSpPr>
          <p:cNvPr id="3463" name="Google Shape;3463;p166"/>
          <p:cNvSpPr txBox="1"/>
          <p:nvPr/>
        </p:nvSpPr>
        <p:spPr>
          <a:xfrm>
            <a:off x="276000" y="2383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467"/>
        <p:cNvGrpSpPr/>
        <p:nvPr/>
      </p:nvGrpSpPr>
      <p:grpSpPr>
        <a:xfrm>
          <a:off x="0" y="0"/>
          <a:ext cx="0" cy="0"/>
          <a:chOff x="0" y="0"/>
          <a:chExt cx="0" cy="0"/>
        </a:xfrm>
      </p:grpSpPr>
      <p:sp>
        <p:nvSpPr>
          <p:cNvPr id="3468" name="Google Shape;3468;p1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Imbalanced?? How should we rotate this?</a:t>
            </a:r>
            <a:endParaRPr/>
          </a:p>
        </p:txBody>
      </p:sp>
      <p:sp>
        <p:nvSpPr>
          <p:cNvPr id="3469" name="Google Shape;3469;p167"/>
          <p:cNvSpPr/>
          <p:nvPr/>
        </p:nvSpPr>
        <p:spPr>
          <a:xfrm>
            <a:off x="3324300" y="4101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3470" name="Google Shape;3470;p167"/>
          <p:cNvSpPr/>
          <p:nvPr/>
        </p:nvSpPr>
        <p:spPr>
          <a:xfrm>
            <a:off x="4695900" y="4101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471" name="Google Shape;3471;p167"/>
          <p:cNvSpPr/>
          <p:nvPr/>
        </p:nvSpPr>
        <p:spPr>
          <a:xfrm>
            <a:off x="5381700" y="4101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472" name="Google Shape;3472;p167"/>
          <p:cNvSpPr/>
          <p:nvPr/>
        </p:nvSpPr>
        <p:spPr>
          <a:xfrm>
            <a:off x="6067500" y="4101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473" name="Google Shape;3473;p167"/>
          <p:cNvSpPr/>
          <p:nvPr/>
        </p:nvSpPr>
        <p:spPr>
          <a:xfrm>
            <a:off x="6753300" y="4101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474" name="Google Shape;3474;p167"/>
          <p:cNvSpPr/>
          <p:nvPr/>
        </p:nvSpPr>
        <p:spPr>
          <a:xfrm>
            <a:off x="3655848" y="3240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475" name="Google Shape;3475;p167"/>
          <p:cNvSpPr/>
          <p:nvPr/>
        </p:nvSpPr>
        <p:spPr>
          <a:xfrm>
            <a:off x="5033623" y="3240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476" name="Google Shape;3476;p167"/>
          <p:cNvSpPr/>
          <p:nvPr/>
        </p:nvSpPr>
        <p:spPr>
          <a:xfrm>
            <a:off x="6405223" y="3240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477" name="Google Shape;3477;p167"/>
          <p:cNvSpPr/>
          <p:nvPr/>
        </p:nvSpPr>
        <p:spPr>
          <a:xfrm>
            <a:off x="2970050" y="2380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478" name="Google Shape;3478;p167"/>
          <p:cNvSpPr/>
          <p:nvPr/>
        </p:nvSpPr>
        <p:spPr>
          <a:xfrm>
            <a:off x="5713250" y="2380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479" name="Google Shape;3479;p167"/>
          <p:cNvSpPr/>
          <p:nvPr/>
        </p:nvSpPr>
        <p:spPr>
          <a:xfrm>
            <a:off x="4341650" y="14413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480" name="Google Shape;3480;p167"/>
          <p:cNvCxnSpPr>
            <a:stCxn id="3479" idx="4"/>
            <a:endCxn id="3477" idx="0"/>
          </p:cNvCxnSpPr>
          <p:nvPr/>
        </p:nvCxnSpPr>
        <p:spPr>
          <a:xfrm flipH="1">
            <a:off x="3189050" y="18793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481" name="Google Shape;3481;p167"/>
          <p:cNvCxnSpPr>
            <a:stCxn id="3474" idx="4"/>
            <a:endCxn id="3469" idx="0"/>
          </p:cNvCxnSpPr>
          <p:nvPr/>
        </p:nvCxnSpPr>
        <p:spPr>
          <a:xfrm flipH="1">
            <a:off x="3543348" y="36787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3482" name="Google Shape;3482;p167"/>
          <p:cNvCxnSpPr>
            <a:stCxn id="3475" idx="4"/>
            <a:endCxn id="3470" idx="0"/>
          </p:cNvCxnSpPr>
          <p:nvPr/>
        </p:nvCxnSpPr>
        <p:spPr>
          <a:xfrm flipH="1">
            <a:off x="4914823" y="3678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483" name="Google Shape;3483;p167"/>
          <p:cNvCxnSpPr>
            <a:stCxn id="3476" idx="4"/>
            <a:endCxn id="3472" idx="0"/>
          </p:cNvCxnSpPr>
          <p:nvPr/>
        </p:nvCxnSpPr>
        <p:spPr>
          <a:xfrm flipH="1">
            <a:off x="6286423" y="3678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484" name="Google Shape;3484;p167"/>
          <p:cNvCxnSpPr>
            <a:stCxn id="3478" idx="4"/>
            <a:endCxn id="3475" idx="0"/>
          </p:cNvCxnSpPr>
          <p:nvPr/>
        </p:nvCxnSpPr>
        <p:spPr>
          <a:xfrm flipH="1">
            <a:off x="5252750" y="28180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485" name="Google Shape;3485;p167"/>
          <p:cNvCxnSpPr>
            <a:stCxn id="3479" idx="4"/>
            <a:endCxn id="3478" idx="0"/>
          </p:cNvCxnSpPr>
          <p:nvPr/>
        </p:nvCxnSpPr>
        <p:spPr>
          <a:xfrm>
            <a:off x="4560650" y="18793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486" name="Google Shape;3486;p167"/>
          <p:cNvCxnSpPr>
            <a:stCxn id="3477" idx="4"/>
            <a:endCxn id="3474" idx="0"/>
          </p:cNvCxnSpPr>
          <p:nvPr/>
        </p:nvCxnSpPr>
        <p:spPr>
          <a:xfrm>
            <a:off x="3189050" y="28180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487" name="Google Shape;3487;p167"/>
          <p:cNvCxnSpPr>
            <a:stCxn id="3478" idx="4"/>
            <a:endCxn id="3476" idx="0"/>
          </p:cNvCxnSpPr>
          <p:nvPr/>
        </p:nvCxnSpPr>
        <p:spPr>
          <a:xfrm>
            <a:off x="5932250" y="28180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488" name="Google Shape;3488;p167"/>
          <p:cNvCxnSpPr>
            <a:stCxn id="3475" idx="4"/>
            <a:endCxn id="3471" idx="0"/>
          </p:cNvCxnSpPr>
          <p:nvPr/>
        </p:nvCxnSpPr>
        <p:spPr>
          <a:xfrm>
            <a:off x="5252623" y="36787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489" name="Google Shape;3489;p167"/>
          <p:cNvCxnSpPr>
            <a:stCxn id="3476" idx="4"/>
            <a:endCxn id="3473" idx="0"/>
          </p:cNvCxnSpPr>
          <p:nvPr/>
        </p:nvCxnSpPr>
        <p:spPr>
          <a:xfrm>
            <a:off x="6624223" y="3678707"/>
            <a:ext cx="348000" cy="4227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493"/>
        <p:cNvGrpSpPr/>
        <p:nvPr/>
      </p:nvGrpSpPr>
      <p:grpSpPr>
        <a:xfrm>
          <a:off x="0" y="0"/>
          <a:ext cx="0" cy="0"/>
          <a:chOff x="0" y="0"/>
          <a:chExt cx="0" cy="0"/>
        </a:xfrm>
      </p:grpSpPr>
      <p:sp>
        <p:nvSpPr>
          <p:cNvPr id="3494" name="Google Shape;3494;p16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Imbalanced?? How should we rotate this?</a:t>
            </a:r>
            <a:endParaRPr/>
          </a:p>
        </p:txBody>
      </p:sp>
      <p:sp>
        <p:nvSpPr>
          <p:cNvPr id="3495" name="Google Shape;3495;p168"/>
          <p:cNvSpPr/>
          <p:nvPr/>
        </p:nvSpPr>
        <p:spPr>
          <a:xfrm>
            <a:off x="3324300" y="4101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3496" name="Google Shape;3496;p168"/>
          <p:cNvSpPr/>
          <p:nvPr/>
        </p:nvSpPr>
        <p:spPr>
          <a:xfrm>
            <a:off x="4695900" y="4101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497" name="Google Shape;3497;p168"/>
          <p:cNvSpPr/>
          <p:nvPr/>
        </p:nvSpPr>
        <p:spPr>
          <a:xfrm>
            <a:off x="5381700" y="4101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498" name="Google Shape;3498;p168"/>
          <p:cNvSpPr/>
          <p:nvPr/>
        </p:nvSpPr>
        <p:spPr>
          <a:xfrm>
            <a:off x="6067500" y="4101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499" name="Google Shape;3499;p168"/>
          <p:cNvSpPr/>
          <p:nvPr/>
        </p:nvSpPr>
        <p:spPr>
          <a:xfrm>
            <a:off x="6753300" y="4101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500" name="Google Shape;3500;p168"/>
          <p:cNvSpPr/>
          <p:nvPr/>
        </p:nvSpPr>
        <p:spPr>
          <a:xfrm>
            <a:off x="3655848" y="3240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501" name="Google Shape;3501;p168"/>
          <p:cNvSpPr/>
          <p:nvPr/>
        </p:nvSpPr>
        <p:spPr>
          <a:xfrm>
            <a:off x="5033623" y="3240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502" name="Google Shape;3502;p168"/>
          <p:cNvSpPr/>
          <p:nvPr/>
        </p:nvSpPr>
        <p:spPr>
          <a:xfrm>
            <a:off x="6405223" y="3240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503" name="Google Shape;3503;p168"/>
          <p:cNvSpPr/>
          <p:nvPr/>
        </p:nvSpPr>
        <p:spPr>
          <a:xfrm>
            <a:off x="2970050" y="2380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504" name="Google Shape;3504;p168"/>
          <p:cNvSpPr/>
          <p:nvPr/>
        </p:nvSpPr>
        <p:spPr>
          <a:xfrm>
            <a:off x="5713250" y="2380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505" name="Google Shape;3505;p168"/>
          <p:cNvSpPr/>
          <p:nvPr/>
        </p:nvSpPr>
        <p:spPr>
          <a:xfrm>
            <a:off x="4341650" y="14413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506" name="Google Shape;3506;p168"/>
          <p:cNvCxnSpPr>
            <a:stCxn id="3505" idx="4"/>
            <a:endCxn id="3503" idx="0"/>
          </p:cNvCxnSpPr>
          <p:nvPr/>
        </p:nvCxnSpPr>
        <p:spPr>
          <a:xfrm flipH="1">
            <a:off x="3189050" y="18793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507" name="Google Shape;3507;p168"/>
          <p:cNvCxnSpPr>
            <a:stCxn id="3500" idx="4"/>
            <a:endCxn id="3495" idx="0"/>
          </p:cNvCxnSpPr>
          <p:nvPr/>
        </p:nvCxnSpPr>
        <p:spPr>
          <a:xfrm flipH="1">
            <a:off x="3543348" y="36787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3508" name="Google Shape;3508;p168"/>
          <p:cNvCxnSpPr>
            <a:stCxn id="3501" idx="4"/>
            <a:endCxn id="3496" idx="0"/>
          </p:cNvCxnSpPr>
          <p:nvPr/>
        </p:nvCxnSpPr>
        <p:spPr>
          <a:xfrm flipH="1">
            <a:off x="4914823" y="3678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509" name="Google Shape;3509;p168"/>
          <p:cNvCxnSpPr>
            <a:stCxn id="3502" idx="4"/>
            <a:endCxn id="3498" idx="0"/>
          </p:cNvCxnSpPr>
          <p:nvPr/>
        </p:nvCxnSpPr>
        <p:spPr>
          <a:xfrm flipH="1">
            <a:off x="6286423" y="3678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510" name="Google Shape;3510;p168"/>
          <p:cNvCxnSpPr>
            <a:stCxn id="3504" idx="4"/>
            <a:endCxn id="3501" idx="0"/>
          </p:cNvCxnSpPr>
          <p:nvPr/>
        </p:nvCxnSpPr>
        <p:spPr>
          <a:xfrm flipH="1">
            <a:off x="5252750" y="28180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511" name="Google Shape;3511;p168"/>
          <p:cNvCxnSpPr>
            <a:stCxn id="3505" idx="4"/>
            <a:endCxn id="3504" idx="0"/>
          </p:cNvCxnSpPr>
          <p:nvPr/>
        </p:nvCxnSpPr>
        <p:spPr>
          <a:xfrm>
            <a:off x="4560650" y="18793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512" name="Google Shape;3512;p168"/>
          <p:cNvCxnSpPr>
            <a:stCxn id="3503" idx="4"/>
            <a:endCxn id="3500" idx="0"/>
          </p:cNvCxnSpPr>
          <p:nvPr/>
        </p:nvCxnSpPr>
        <p:spPr>
          <a:xfrm>
            <a:off x="3189050" y="28180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513" name="Google Shape;3513;p168"/>
          <p:cNvCxnSpPr>
            <a:stCxn id="3504" idx="4"/>
            <a:endCxn id="3502" idx="0"/>
          </p:cNvCxnSpPr>
          <p:nvPr/>
        </p:nvCxnSpPr>
        <p:spPr>
          <a:xfrm>
            <a:off x="5932250" y="28180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514" name="Google Shape;3514;p168"/>
          <p:cNvCxnSpPr>
            <a:stCxn id="3501" idx="4"/>
            <a:endCxn id="3497" idx="0"/>
          </p:cNvCxnSpPr>
          <p:nvPr/>
        </p:nvCxnSpPr>
        <p:spPr>
          <a:xfrm>
            <a:off x="5252623" y="36787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515" name="Google Shape;3515;p168"/>
          <p:cNvCxnSpPr>
            <a:stCxn id="3502" idx="4"/>
            <a:endCxn id="3499" idx="0"/>
          </p:cNvCxnSpPr>
          <p:nvPr/>
        </p:nvCxnSpPr>
        <p:spPr>
          <a:xfrm>
            <a:off x="6624223" y="3678707"/>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3516" name="Google Shape;3516;p168"/>
          <p:cNvSpPr/>
          <p:nvPr/>
        </p:nvSpPr>
        <p:spPr>
          <a:xfrm>
            <a:off x="2643728" y="2106346"/>
            <a:ext cx="1605525" cy="2808075"/>
          </a:xfrm>
          <a:custGeom>
            <a:avLst/>
            <a:gdLst/>
            <a:ahLst/>
            <a:cxnLst/>
            <a:rect l="l" t="t" r="r" b="b"/>
            <a:pathLst>
              <a:path w="64221" h="112323" extrusionOk="0">
                <a:moveTo>
                  <a:pt x="596" y="13635"/>
                </a:moveTo>
                <a:cubicBezTo>
                  <a:pt x="2687" y="21748"/>
                  <a:pt x="24432" y="36468"/>
                  <a:pt x="26690" y="50769"/>
                </a:cubicBezTo>
                <a:cubicBezTo>
                  <a:pt x="28948" y="65071"/>
                  <a:pt x="13058" y="89743"/>
                  <a:pt x="14145" y="99444"/>
                </a:cubicBezTo>
                <a:cubicBezTo>
                  <a:pt x="15232" y="109146"/>
                  <a:pt x="24934" y="116923"/>
                  <a:pt x="33214" y="108978"/>
                </a:cubicBezTo>
                <a:cubicBezTo>
                  <a:pt x="41494" y="101033"/>
                  <a:pt x="67002" y="69586"/>
                  <a:pt x="63824" y="51772"/>
                </a:cubicBezTo>
                <a:cubicBezTo>
                  <a:pt x="60646" y="33958"/>
                  <a:pt x="24683" y="8450"/>
                  <a:pt x="14145" y="2094"/>
                </a:cubicBezTo>
                <a:cubicBezTo>
                  <a:pt x="3607" y="-4262"/>
                  <a:pt x="-1495" y="5523"/>
                  <a:pt x="596" y="13635"/>
                </a:cubicBezTo>
                <a:close/>
              </a:path>
            </a:pathLst>
          </a:cu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68"/>
          <p:cNvSpPr txBox="1"/>
          <p:nvPr/>
        </p:nvSpPr>
        <p:spPr>
          <a:xfrm>
            <a:off x="765250" y="3010825"/>
            <a:ext cx="2204700" cy="13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The zigzag pattern creates trouble!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If you see zigzag, most likely need to double rotate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521"/>
        <p:cNvGrpSpPr/>
        <p:nvPr/>
      </p:nvGrpSpPr>
      <p:grpSpPr>
        <a:xfrm>
          <a:off x="0" y="0"/>
          <a:ext cx="0" cy="0"/>
          <a:chOff x="0" y="0"/>
          <a:chExt cx="0" cy="0"/>
        </a:xfrm>
      </p:grpSpPr>
      <p:pic>
        <p:nvPicPr>
          <p:cNvPr id="3522" name="Google Shape;3522;p169"/>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Ordered Dictionary ADT</a:t>
            </a:r>
            <a:endParaRPr/>
          </a:p>
        </p:txBody>
      </p:sp>
      <p:sp>
        <p:nvSpPr>
          <p:cNvPr id="483" name="Google Shape;483;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It should guarantee these operations:</a:t>
            </a:r>
            <a:endParaRPr/>
          </a:p>
          <a:p>
            <a:pPr marL="457200" lvl="0" indent="-342900" algn="l" rtl="0">
              <a:lnSpc>
                <a:spcPct val="115000"/>
              </a:lnSpc>
              <a:spcBef>
                <a:spcPts val="1600"/>
              </a:spcBef>
              <a:spcAft>
                <a:spcPts val="0"/>
              </a:spcAft>
              <a:buSzPts val="1800"/>
              <a:buFont typeface="Consolas"/>
              <a:buChar char="●"/>
            </a:pPr>
            <a:r>
              <a:rPr lang="en">
                <a:highlight>
                  <a:srgbClr val="EFEFEF"/>
                </a:highlight>
                <a:latin typeface="Consolas"/>
                <a:ea typeface="Consolas"/>
                <a:cs typeface="Consolas"/>
                <a:sym typeface="Consolas"/>
              </a:rPr>
              <a:t>insert(key, value)</a:t>
            </a:r>
            <a:endParaRPr>
              <a:highlight>
                <a:srgbClr val="EFEFEF"/>
              </a:highlight>
              <a:latin typeface="Consolas"/>
              <a:ea typeface="Consolas"/>
              <a:cs typeface="Consolas"/>
              <a:sym typeface="Consolas"/>
            </a:endParaRPr>
          </a:p>
          <a:p>
            <a:pPr marL="457200" lvl="0" indent="-342900" algn="l" rtl="0">
              <a:lnSpc>
                <a:spcPct val="115000"/>
              </a:lnSpc>
              <a:spcBef>
                <a:spcPts val="0"/>
              </a:spcBef>
              <a:spcAft>
                <a:spcPts val="0"/>
              </a:spcAft>
              <a:buSzPts val="1800"/>
              <a:buFont typeface="Consolas"/>
              <a:buChar char="●"/>
            </a:pPr>
            <a:r>
              <a:rPr lang="en">
                <a:highlight>
                  <a:srgbClr val="EFEFEF"/>
                </a:highlight>
                <a:latin typeface="Consolas"/>
                <a:ea typeface="Consolas"/>
                <a:cs typeface="Consolas"/>
                <a:sym typeface="Consolas"/>
              </a:rPr>
              <a:t>search(key)</a:t>
            </a:r>
            <a:endParaRPr>
              <a:highlight>
                <a:srgbClr val="EFEFEF"/>
              </a:highlight>
              <a:latin typeface="Consolas"/>
              <a:ea typeface="Consolas"/>
              <a:cs typeface="Consolas"/>
              <a:sym typeface="Consolas"/>
            </a:endParaRPr>
          </a:p>
          <a:p>
            <a:pPr marL="457200" lvl="0" indent="-342900" algn="l" rtl="0">
              <a:lnSpc>
                <a:spcPct val="115000"/>
              </a:lnSpc>
              <a:spcBef>
                <a:spcPts val="0"/>
              </a:spcBef>
              <a:spcAft>
                <a:spcPts val="0"/>
              </a:spcAft>
              <a:buSzPts val="1800"/>
              <a:buFont typeface="Consolas"/>
              <a:buChar char="●"/>
            </a:pPr>
            <a:r>
              <a:rPr lang="en">
                <a:highlight>
                  <a:srgbClr val="EFEFEF"/>
                </a:highlight>
                <a:latin typeface="Consolas"/>
                <a:ea typeface="Consolas"/>
                <a:cs typeface="Consolas"/>
                <a:sym typeface="Consolas"/>
              </a:rPr>
              <a:t>delete(key)</a:t>
            </a:r>
            <a:endParaRPr>
              <a:highlight>
                <a:srgbClr val="EFEFEF"/>
              </a:highlight>
              <a:latin typeface="Consolas"/>
              <a:ea typeface="Consolas"/>
              <a:cs typeface="Consolas"/>
              <a:sym typeface="Consolas"/>
            </a:endParaRPr>
          </a:p>
          <a:p>
            <a:pPr marL="457200" lvl="0" indent="-342900" algn="l" rtl="0">
              <a:lnSpc>
                <a:spcPct val="115000"/>
              </a:lnSpc>
              <a:spcBef>
                <a:spcPts val="0"/>
              </a:spcBef>
              <a:spcAft>
                <a:spcPts val="0"/>
              </a:spcAft>
              <a:buSzPts val="1800"/>
              <a:buFont typeface="Consolas"/>
              <a:buChar char="●"/>
            </a:pPr>
            <a:r>
              <a:rPr lang="en">
                <a:highlight>
                  <a:srgbClr val="EFEFEF"/>
                </a:highlight>
                <a:latin typeface="Consolas"/>
                <a:ea typeface="Consolas"/>
                <a:cs typeface="Consolas"/>
                <a:sym typeface="Consolas"/>
              </a:rPr>
              <a:t>contains(key)</a:t>
            </a:r>
            <a:endParaRPr>
              <a:highlight>
                <a:srgbClr val="EFEFEF"/>
              </a:highlight>
              <a:latin typeface="Consolas"/>
              <a:ea typeface="Consolas"/>
              <a:cs typeface="Consolas"/>
              <a:sym typeface="Consolas"/>
            </a:endParaRPr>
          </a:p>
          <a:p>
            <a:pPr marL="457200" lvl="0" indent="-342900" algn="l" rtl="0">
              <a:lnSpc>
                <a:spcPct val="115000"/>
              </a:lnSpc>
              <a:spcBef>
                <a:spcPts val="0"/>
              </a:spcBef>
              <a:spcAft>
                <a:spcPts val="0"/>
              </a:spcAft>
              <a:buSzPts val="1800"/>
              <a:buFont typeface="Consolas"/>
              <a:buChar char="●"/>
            </a:pPr>
            <a:r>
              <a:rPr lang="en">
                <a:highlight>
                  <a:srgbClr val="EFEFEF"/>
                </a:highlight>
                <a:latin typeface="Consolas"/>
                <a:ea typeface="Consolas"/>
                <a:cs typeface="Consolas"/>
                <a:sym typeface="Consolas"/>
              </a:rPr>
              <a:t>successor(key)</a:t>
            </a:r>
            <a:endParaRPr>
              <a:highlight>
                <a:srgbClr val="EFEFEF"/>
              </a:highlight>
              <a:latin typeface="Consolas"/>
              <a:ea typeface="Consolas"/>
              <a:cs typeface="Consolas"/>
              <a:sym typeface="Consolas"/>
            </a:endParaRPr>
          </a:p>
          <a:p>
            <a:pPr marL="457200" lvl="0" indent="-342900" algn="l" rtl="0">
              <a:lnSpc>
                <a:spcPct val="115000"/>
              </a:lnSpc>
              <a:spcBef>
                <a:spcPts val="0"/>
              </a:spcBef>
              <a:spcAft>
                <a:spcPts val="0"/>
              </a:spcAft>
              <a:buSzPts val="1800"/>
              <a:buFont typeface="Consolas"/>
              <a:buChar char="●"/>
            </a:pPr>
            <a:r>
              <a:rPr lang="en">
                <a:highlight>
                  <a:srgbClr val="EFEFEF"/>
                </a:highlight>
                <a:latin typeface="Consolas"/>
                <a:ea typeface="Consolas"/>
                <a:cs typeface="Consolas"/>
                <a:sym typeface="Consolas"/>
              </a:rPr>
              <a:t>predecessor(key)</a:t>
            </a:r>
            <a:endParaRPr>
              <a:highlight>
                <a:srgbClr val="EFEFEF"/>
              </a:highlight>
              <a:latin typeface="Consolas"/>
              <a:ea typeface="Consolas"/>
              <a:cs typeface="Consolas"/>
              <a:sym typeface="Consolas"/>
            </a:endParaRPr>
          </a:p>
          <a:p>
            <a:pPr marL="457200" lvl="0" indent="-342900" algn="l" rtl="0">
              <a:lnSpc>
                <a:spcPct val="115000"/>
              </a:lnSpc>
              <a:spcBef>
                <a:spcPts val="0"/>
              </a:spcBef>
              <a:spcAft>
                <a:spcPts val="0"/>
              </a:spcAft>
              <a:buSzPts val="1800"/>
              <a:buFont typeface="Consolas"/>
              <a:buChar char="●"/>
            </a:pPr>
            <a:r>
              <a:rPr lang="en">
                <a:highlight>
                  <a:srgbClr val="EFEFEF"/>
                </a:highlight>
                <a:latin typeface="Consolas"/>
                <a:ea typeface="Consolas"/>
                <a:cs typeface="Consolas"/>
                <a:sym typeface="Consolas"/>
              </a:rPr>
              <a:t>size()</a:t>
            </a:r>
            <a:endParaRPr>
              <a:highlight>
                <a:srgbClr val="EFEFEF"/>
              </a:highlight>
              <a:latin typeface="Consolas"/>
              <a:ea typeface="Consolas"/>
              <a:cs typeface="Consolas"/>
              <a:sym typeface="Consola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526"/>
        <p:cNvGrpSpPr/>
        <p:nvPr/>
      </p:nvGrpSpPr>
      <p:grpSpPr>
        <a:xfrm>
          <a:off x="0" y="0"/>
          <a:ext cx="0" cy="0"/>
          <a:chOff x="0" y="0"/>
          <a:chExt cx="0" cy="0"/>
        </a:xfrm>
      </p:grpSpPr>
      <p:pic>
        <p:nvPicPr>
          <p:cNvPr id="3527" name="Google Shape;3527;p170"/>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pic>
        <p:nvPicPr>
          <p:cNvPr id="3532" name="Google Shape;3532;p171"/>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536"/>
        <p:cNvGrpSpPr/>
        <p:nvPr/>
      </p:nvGrpSpPr>
      <p:grpSpPr>
        <a:xfrm>
          <a:off x="0" y="0"/>
          <a:ext cx="0" cy="0"/>
          <a:chOff x="0" y="0"/>
          <a:chExt cx="0" cy="0"/>
        </a:xfrm>
      </p:grpSpPr>
      <p:pic>
        <p:nvPicPr>
          <p:cNvPr id="3537" name="Google Shape;3537;p172"/>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541"/>
        <p:cNvGrpSpPr/>
        <p:nvPr/>
      </p:nvGrpSpPr>
      <p:grpSpPr>
        <a:xfrm>
          <a:off x="0" y="0"/>
          <a:ext cx="0" cy="0"/>
          <a:chOff x="0" y="0"/>
          <a:chExt cx="0" cy="0"/>
        </a:xfrm>
      </p:grpSpPr>
      <p:pic>
        <p:nvPicPr>
          <p:cNvPr id="3542" name="Google Shape;3542;p173"/>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546"/>
        <p:cNvGrpSpPr/>
        <p:nvPr/>
      </p:nvGrpSpPr>
      <p:grpSpPr>
        <a:xfrm>
          <a:off x="0" y="0"/>
          <a:ext cx="0" cy="0"/>
          <a:chOff x="0" y="0"/>
          <a:chExt cx="0" cy="0"/>
        </a:xfrm>
      </p:grpSpPr>
      <p:pic>
        <p:nvPicPr>
          <p:cNvPr id="3547" name="Google Shape;3547;p174"/>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551"/>
        <p:cNvGrpSpPr/>
        <p:nvPr/>
      </p:nvGrpSpPr>
      <p:grpSpPr>
        <a:xfrm>
          <a:off x="0" y="0"/>
          <a:ext cx="0" cy="0"/>
          <a:chOff x="0" y="0"/>
          <a:chExt cx="0" cy="0"/>
        </a:xfrm>
      </p:grpSpPr>
      <p:pic>
        <p:nvPicPr>
          <p:cNvPr id="3552" name="Google Shape;3552;p175"/>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556"/>
        <p:cNvGrpSpPr/>
        <p:nvPr/>
      </p:nvGrpSpPr>
      <p:grpSpPr>
        <a:xfrm>
          <a:off x="0" y="0"/>
          <a:ext cx="0" cy="0"/>
          <a:chOff x="0" y="0"/>
          <a:chExt cx="0" cy="0"/>
        </a:xfrm>
      </p:grpSpPr>
      <p:pic>
        <p:nvPicPr>
          <p:cNvPr id="3557" name="Google Shape;3557;p176"/>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pic>
        <p:nvPicPr>
          <p:cNvPr id="3562" name="Google Shape;3562;p177"/>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566"/>
        <p:cNvGrpSpPr/>
        <p:nvPr/>
      </p:nvGrpSpPr>
      <p:grpSpPr>
        <a:xfrm>
          <a:off x="0" y="0"/>
          <a:ext cx="0" cy="0"/>
          <a:chOff x="0" y="0"/>
          <a:chExt cx="0" cy="0"/>
        </a:xfrm>
      </p:grpSpPr>
      <p:pic>
        <p:nvPicPr>
          <p:cNvPr id="3567" name="Google Shape;3567;p178"/>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571"/>
        <p:cNvGrpSpPr/>
        <p:nvPr/>
      </p:nvGrpSpPr>
      <p:grpSpPr>
        <a:xfrm>
          <a:off x="0" y="0"/>
          <a:ext cx="0" cy="0"/>
          <a:chOff x="0" y="0"/>
          <a:chExt cx="0" cy="0"/>
        </a:xfrm>
      </p:grpSpPr>
      <p:pic>
        <p:nvPicPr>
          <p:cNvPr id="3572" name="Google Shape;3572;p179"/>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Binary trees</a:t>
            </a:r>
            <a:endParaRPr/>
          </a:p>
        </p:txBody>
      </p:sp>
      <p:sp>
        <p:nvSpPr>
          <p:cNvPr id="489" name="Google Shape;489;p18"/>
          <p:cNvSpPr/>
          <p:nvPr/>
        </p:nvSpPr>
        <p:spPr>
          <a:xfrm>
            <a:off x="4273500" y="1640613"/>
            <a:ext cx="597000" cy="5970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accent5"/>
                </a:solidFill>
                <a:latin typeface="Arial"/>
                <a:ea typeface="Arial"/>
                <a:cs typeface="Arial"/>
                <a:sym typeface="Arial"/>
              </a:rPr>
              <a:t>x</a:t>
            </a:r>
            <a:endParaRPr sz="2400" b="0" i="0" u="none" strike="noStrike" cap="none">
              <a:solidFill>
                <a:schemeClr val="accent5"/>
              </a:solidFill>
              <a:latin typeface="Arial"/>
              <a:ea typeface="Arial"/>
              <a:cs typeface="Arial"/>
              <a:sym typeface="Arial"/>
            </a:endParaRPr>
          </a:p>
        </p:txBody>
      </p:sp>
      <p:sp>
        <p:nvSpPr>
          <p:cNvPr id="490" name="Google Shape;490;p18"/>
          <p:cNvSpPr/>
          <p:nvPr/>
        </p:nvSpPr>
        <p:spPr>
          <a:xfrm>
            <a:off x="3015900" y="2754825"/>
            <a:ext cx="1257600" cy="14787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6AA84F"/>
                </a:solidFill>
                <a:latin typeface="Consolas"/>
                <a:ea typeface="Consolas"/>
                <a:cs typeface="Consolas"/>
                <a:sym typeface="Consolas"/>
              </a:rPr>
              <a:t>BT or empty tree</a:t>
            </a:r>
            <a:endParaRPr sz="1000" b="1" i="0" u="none" strike="noStrike" cap="none">
              <a:solidFill>
                <a:srgbClr val="6AA84F"/>
              </a:solidFill>
              <a:latin typeface="Consolas"/>
              <a:ea typeface="Consolas"/>
              <a:cs typeface="Consolas"/>
              <a:sym typeface="Consolas"/>
            </a:endParaRPr>
          </a:p>
        </p:txBody>
      </p:sp>
      <p:sp>
        <p:nvSpPr>
          <p:cNvPr id="491" name="Google Shape;491;p18"/>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980000"/>
                </a:solidFill>
                <a:latin typeface="Consolas"/>
                <a:ea typeface="Consolas"/>
                <a:cs typeface="Consolas"/>
                <a:sym typeface="Consolas"/>
              </a:rPr>
              <a:t>BT or empty tree</a:t>
            </a:r>
            <a:endParaRPr sz="1000" b="0" i="0" u="none" strike="noStrike" cap="none">
              <a:solidFill>
                <a:srgbClr val="980000"/>
              </a:solidFill>
              <a:latin typeface="Consolas"/>
              <a:ea typeface="Consolas"/>
              <a:cs typeface="Consolas"/>
              <a:sym typeface="Consolas"/>
            </a:endParaRPr>
          </a:p>
        </p:txBody>
      </p:sp>
      <p:cxnSp>
        <p:nvCxnSpPr>
          <p:cNvPr id="492" name="Google Shape;492;p18"/>
          <p:cNvCxnSpPr>
            <a:stCxn id="489" idx="4"/>
            <a:endCxn id="490"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493" name="Google Shape;493;p18"/>
          <p:cNvCxnSpPr>
            <a:stCxn id="489" idx="4"/>
            <a:endCxn id="491"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494" name="Google Shape;494;p18"/>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495" name="Google Shape;495;p18"/>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576"/>
        <p:cNvGrpSpPr/>
        <p:nvPr/>
      </p:nvGrpSpPr>
      <p:grpSpPr>
        <a:xfrm>
          <a:off x="0" y="0"/>
          <a:ext cx="0" cy="0"/>
          <a:chOff x="0" y="0"/>
          <a:chExt cx="0" cy="0"/>
        </a:xfrm>
      </p:grpSpPr>
      <p:pic>
        <p:nvPicPr>
          <p:cNvPr id="3577" name="Google Shape;3577;p180"/>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581"/>
        <p:cNvGrpSpPr/>
        <p:nvPr/>
      </p:nvGrpSpPr>
      <p:grpSpPr>
        <a:xfrm>
          <a:off x="0" y="0"/>
          <a:ext cx="0" cy="0"/>
          <a:chOff x="0" y="0"/>
          <a:chExt cx="0" cy="0"/>
        </a:xfrm>
      </p:grpSpPr>
      <p:pic>
        <p:nvPicPr>
          <p:cNvPr id="3582" name="Google Shape;3582;p181"/>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pic>
        <p:nvPicPr>
          <p:cNvPr id="3587" name="Google Shape;3587;p182"/>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3591"/>
        <p:cNvGrpSpPr/>
        <p:nvPr/>
      </p:nvGrpSpPr>
      <p:grpSpPr>
        <a:xfrm>
          <a:off x="0" y="0"/>
          <a:ext cx="0" cy="0"/>
          <a:chOff x="0" y="0"/>
          <a:chExt cx="0" cy="0"/>
        </a:xfrm>
      </p:grpSpPr>
      <p:sp>
        <p:nvSpPr>
          <p:cNvPr id="3592" name="Google Shape;3592;p18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is height affected after </a:t>
            </a:r>
            <a:r>
              <a:rPr lang="en" i="1"/>
              <a:t>rotation</a:t>
            </a:r>
            <a:r>
              <a:rPr lang="en"/>
              <a:t>?</a:t>
            </a:r>
            <a:endParaRPr/>
          </a:p>
        </p:txBody>
      </p:sp>
      <p:sp>
        <p:nvSpPr>
          <p:cNvPr id="3593" name="Google Shape;3593;p18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The goal of rotation is to </a:t>
            </a:r>
            <a:r>
              <a:rPr lang="en" i="1"/>
              <a:t>fix</a:t>
            </a:r>
            <a:r>
              <a:rPr lang="en"/>
              <a:t> height imbalances! </a:t>
            </a:r>
            <a:endParaRPr/>
          </a:p>
          <a:p>
            <a:pPr marL="457200" lvl="0" indent="-342900" algn="l" rtl="0">
              <a:lnSpc>
                <a:spcPct val="115000"/>
              </a:lnSpc>
              <a:spcBef>
                <a:spcPts val="0"/>
              </a:spcBef>
              <a:spcAft>
                <a:spcPts val="0"/>
              </a:spcAft>
              <a:buSzPts val="1800"/>
              <a:buChar char="●"/>
            </a:pPr>
            <a:r>
              <a:rPr lang="en"/>
              <a:t>Height should either decrease by 1 or remain the same (peek double rotation)</a:t>
            </a:r>
            <a:endParaRPr/>
          </a:p>
        </p:txBody>
      </p:sp>
      <p:pic>
        <p:nvPicPr>
          <p:cNvPr id="3594" name="Google Shape;3594;p183"/>
          <p:cNvPicPr preferRelativeResize="0"/>
          <p:nvPr/>
        </p:nvPicPr>
        <p:blipFill rotWithShape="1">
          <a:blip r:embed="rId3">
            <a:alphaModFix/>
          </a:blip>
          <a:srcRect t="29392" b="29388"/>
          <a:stretch/>
        </p:blipFill>
        <p:spPr>
          <a:xfrm>
            <a:off x="265025" y="2555000"/>
            <a:ext cx="8613949" cy="1994399"/>
          </a:xfrm>
          <a:prstGeom prst="rect">
            <a:avLst/>
          </a:prstGeom>
          <a:noFill/>
          <a:ln>
            <a:noFill/>
          </a:ln>
        </p:spPr>
      </p:pic>
      <p:sp>
        <p:nvSpPr>
          <p:cNvPr id="3595" name="Google Shape;3595;p183"/>
          <p:cNvSpPr txBox="1"/>
          <p:nvPr/>
        </p:nvSpPr>
        <p:spPr>
          <a:xfrm>
            <a:off x="2268275" y="2517550"/>
            <a:ext cx="16242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Height </a:t>
            </a:r>
            <a:r>
              <a:rPr lang="en" sz="1400" b="0" i="0" u="none" strike="noStrike" cap="none">
                <a:solidFill>
                  <a:srgbClr val="666666"/>
                </a:solidFill>
                <a:highlight>
                  <a:srgbClr val="FFFF00"/>
                </a:highlight>
                <a:latin typeface="Arial"/>
                <a:ea typeface="Arial"/>
                <a:cs typeface="Arial"/>
                <a:sym typeface="Arial"/>
              </a:rPr>
              <a:t>remain the same</a:t>
            </a:r>
            <a:r>
              <a:rPr lang="en" sz="1400" b="0" i="0" u="none" strike="noStrike" cap="none">
                <a:solidFill>
                  <a:srgbClr val="666666"/>
                </a:solidFill>
                <a:latin typeface="Arial"/>
                <a:ea typeface="Arial"/>
                <a:cs typeface="Arial"/>
                <a:sym typeface="Arial"/>
              </a:rPr>
              <a:t> for root</a:t>
            </a:r>
            <a:endParaRPr sz="1400" b="0" i="0" u="none" strike="noStrike" cap="none">
              <a:solidFill>
                <a:srgbClr val="666666"/>
              </a:solidFill>
              <a:latin typeface="Arial"/>
              <a:ea typeface="Arial"/>
              <a:cs typeface="Arial"/>
              <a:sym typeface="Arial"/>
            </a:endParaRPr>
          </a:p>
        </p:txBody>
      </p:sp>
      <p:sp>
        <p:nvSpPr>
          <p:cNvPr id="3596" name="Google Shape;3596;p183"/>
          <p:cNvSpPr txBox="1"/>
          <p:nvPr/>
        </p:nvSpPr>
        <p:spPr>
          <a:xfrm>
            <a:off x="5070800" y="2517550"/>
            <a:ext cx="16242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Height </a:t>
            </a:r>
            <a:r>
              <a:rPr lang="en" sz="1400" b="0" i="0" u="none" strike="noStrike" cap="none">
                <a:solidFill>
                  <a:srgbClr val="666666"/>
                </a:solidFill>
                <a:highlight>
                  <a:srgbClr val="FFFF00"/>
                </a:highlight>
                <a:latin typeface="Arial"/>
                <a:ea typeface="Arial"/>
                <a:cs typeface="Arial"/>
                <a:sym typeface="Arial"/>
              </a:rPr>
              <a:t>decreases by 1</a:t>
            </a:r>
            <a:endParaRPr sz="1400" b="0" i="0" u="none" strike="noStrike" cap="none">
              <a:solidFill>
                <a:srgbClr val="666666"/>
              </a:solidFill>
              <a:highlight>
                <a:srgbClr val="FFFF00"/>
              </a:highlight>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184"/>
          <p:cNvSpPr/>
          <p:nvPr/>
        </p:nvSpPr>
        <p:spPr>
          <a:xfrm>
            <a:off x="46959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602" name="Google Shape;3602;p184"/>
          <p:cNvSpPr/>
          <p:nvPr/>
        </p:nvSpPr>
        <p:spPr>
          <a:xfrm>
            <a:off x="53817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603" name="Google Shape;3603;p184"/>
          <p:cNvSpPr/>
          <p:nvPr/>
        </p:nvSpPr>
        <p:spPr>
          <a:xfrm>
            <a:off x="60675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604" name="Google Shape;3604;p184"/>
          <p:cNvSpPr/>
          <p:nvPr/>
        </p:nvSpPr>
        <p:spPr>
          <a:xfrm>
            <a:off x="67533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605" name="Google Shape;3605;p184"/>
          <p:cNvSpPr/>
          <p:nvPr/>
        </p:nvSpPr>
        <p:spPr>
          <a:xfrm>
            <a:off x="3655848"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606" name="Google Shape;3606;p184"/>
          <p:cNvSpPr/>
          <p:nvPr/>
        </p:nvSpPr>
        <p:spPr>
          <a:xfrm>
            <a:off x="50336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607" name="Google Shape;3607;p184"/>
          <p:cNvSpPr/>
          <p:nvPr/>
        </p:nvSpPr>
        <p:spPr>
          <a:xfrm>
            <a:off x="64052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608" name="Google Shape;3608;p184"/>
          <p:cNvSpPr/>
          <p:nvPr/>
        </p:nvSpPr>
        <p:spPr>
          <a:xfrm>
            <a:off x="2970050" y="2761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609" name="Google Shape;3609;p184"/>
          <p:cNvSpPr/>
          <p:nvPr/>
        </p:nvSpPr>
        <p:spPr>
          <a:xfrm>
            <a:off x="5713250" y="2761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610" name="Google Shape;3610;p184"/>
          <p:cNvSpPr/>
          <p:nvPr/>
        </p:nvSpPr>
        <p:spPr>
          <a:xfrm>
            <a:off x="4341650" y="18223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611" name="Google Shape;3611;p184"/>
          <p:cNvCxnSpPr>
            <a:stCxn id="3610" idx="4"/>
            <a:endCxn id="3608" idx="0"/>
          </p:cNvCxnSpPr>
          <p:nvPr/>
        </p:nvCxnSpPr>
        <p:spPr>
          <a:xfrm flipH="1">
            <a:off x="3189050" y="22603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612" name="Google Shape;3612;p184"/>
          <p:cNvCxnSpPr>
            <a:stCxn id="3606" idx="4"/>
            <a:endCxn id="3601" idx="0"/>
          </p:cNvCxnSpPr>
          <p:nvPr/>
        </p:nvCxnSpPr>
        <p:spPr>
          <a:xfrm flipH="1">
            <a:off x="49148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613" name="Google Shape;3613;p184"/>
          <p:cNvCxnSpPr>
            <a:stCxn id="3607" idx="4"/>
            <a:endCxn id="3603" idx="0"/>
          </p:cNvCxnSpPr>
          <p:nvPr/>
        </p:nvCxnSpPr>
        <p:spPr>
          <a:xfrm flipH="1">
            <a:off x="62864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614" name="Google Shape;3614;p184"/>
          <p:cNvCxnSpPr>
            <a:stCxn id="3609" idx="4"/>
            <a:endCxn id="3606" idx="0"/>
          </p:cNvCxnSpPr>
          <p:nvPr/>
        </p:nvCxnSpPr>
        <p:spPr>
          <a:xfrm flipH="1">
            <a:off x="5252750" y="31990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615" name="Google Shape;3615;p184"/>
          <p:cNvCxnSpPr>
            <a:stCxn id="3610" idx="4"/>
            <a:endCxn id="3609" idx="0"/>
          </p:cNvCxnSpPr>
          <p:nvPr/>
        </p:nvCxnSpPr>
        <p:spPr>
          <a:xfrm>
            <a:off x="4560650" y="22603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616" name="Google Shape;3616;p184"/>
          <p:cNvCxnSpPr>
            <a:stCxn id="3608" idx="4"/>
            <a:endCxn id="3605" idx="0"/>
          </p:cNvCxnSpPr>
          <p:nvPr/>
        </p:nvCxnSpPr>
        <p:spPr>
          <a:xfrm>
            <a:off x="3189050" y="31990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617" name="Google Shape;3617;p184"/>
          <p:cNvCxnSpPr>
            <a:stCxn id="3609" idx="4"/>
            <a:endCxn id="3607" idx="0"/>
          </p:cNvCxnSpPr>
          <p:nvPr/>
        </p:nvCxnSpPr>
        <p:spPr>
          <a:xfrm>
            <a:off x="5932250" y="31990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618" name="Google Shape;3618;p184"/>
          <p:cNvCxnSpPr>
            <a:stCxn id="3606" idx="4"/>
            <a:endCxn id="3602" idx="0"/>
          </p:cNvCxnSpPr>
          <p:nvPr/>
        </p:nvCxnSpPr>
        <p:spPr>
          <a:xfrm>
            <a:off x="5252623" y="40597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619" name="Google Shape;3619;p184"/>
          <p:cNvCxnSpPr>
            <a:stCxn id="3607" idx="4"/>
            <a:endCxn id="3604" idx="0"/>
          </p:cNvCxnSpPr>
          <p:nvPr/>
        </p:nvCxnSpPr>
        <p:spPr>
          <a:xfrm>
            <a:off x="6624223" y="40597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3620" name="Google Shape;3620;p184"/>
          <p:cNvGrpSpPr/>
          <p:nvPr/>
        </p:nvGrpSpPr>
        <p:grpSpPr>
          <a:xfrm>
            <a:off x="1917150" y="112000"/>
            <a:ext cx="5309701" cy="1354225"/>
            <a:chOff x="1917150" y="3703800"/>
            <a:chExt cx="5309701" cy="1354225"/>
          </a:xfrm>
        </p:grpSpPr>
        <p:pic>
          <p:nvPicPr>
            <p:cNvPr id="3621" name="Google Shape;3621;p18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622" name="Google Shape;3622;p18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Where should 8 be inserted?</a:t>
              </a:r>
              <a:endParaRPr sz="1400" b="0" i="0" u="none" strike="noStrike" cap="none">
                <a:solidFill>
                  <a:srgbClr val="000000"/>
                </a:solidFill>
                <a:latin typeface="Consolas"/>
                <a:ea typeface="Consolas"/>
                <a:cs typeface="Consolas"/>
                <a:sym typeface="Consolas"/>
              </a:endParaRPr>
            </a:p>
          </p:txBody>
        </p:sp>
        <p:sp>
          <p:nvSpPr>
            <p:cNvPr id="3623" name="Google Shape;3623;p18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Consolas"/>
                  <a:ea typeface="Consolas"/>
                  <a:cs typeface="Consolas"/>
                  <a:sym typeface="Consolas"/>
                </a:rPr>
                <a:t>insert</a:t>
              </a:r>
              <a:r>
                <a:rPr lang="en" sz="1400" b="0" i="0" u="none" strike="noStrike" cap="none">
                  <a:solidFill>
                    <a:srgbClr val="000000"/>
                  </a:solidFill>
                  <a:latin typeface="Consolas"/>
                  <a:ea typeface="Consolas"/>
                  <a:cs typeface="Consolas"/>
                  <a:sym typeface="Consolas"/>
                </a:rPr>
                <a:t>(8)</a:t>
              </a:r>
              <a:endParaRPr sz="1400" b="0" i="0" u="none" strike="noStrike" cap="none">
                <a:solidFill>
                  <a:srgbClr val="000000"/>
                </a:solidFill>
                <a:latin typeface="Consolas"/>
                <a:ea typeface="Consolas"/>
                <a:cs typeface="Consolas"/>
                <a:sym typeface="Consolas"/>
              </a:endParaRPr>
            </a:p>
          </p:txBody>
        </p:sp>
      </p:grpSp>
      <p:sp>
        <p:nvSpPr>
          <p:cNvPr id="3624" name="Google Shape;3624;p184"/>
          <p:cNvSpPr txBox="1"/>
          <p:nvPr/>
        </p:nvSpPr>
        <p:spPr>
          <a:xfrm>
            <a:off x="3655850" y="174375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3</a:t>
            </a:r>
            <a:endParaRPr sz="1400" b="0" i="0" u="none" strike="noStrike" cap="none">
              <a:solidFill>
                <a:srgbClr val="FF0000"/>
              </a:solidFill>
              <a:latin typeface="Arial"/>
              <a:ea typeface="Arial"/>
              <a:cs typeface="Arial"/>
              <a:sym typeface="Arial"/>
            </a:endParaRPr>
          </a:p>
        </p:txBody>
      </p:sp>
      <p:sp>
        <p:nvSpPr>
          <p:cNvPr id="3625" name="Google Shape;3625;p184"/>
          <p:cNvSpPr txBox="1"/>
          <p:nvPr/>
        </p:nvSpPr>
        <p:spPr>
          <a:xfrm>
            <a:off x="2390650" y="236040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1</a:t>
            </a:r>
            <a:endParaRPr sz="1400" b="0" i="0" u="none" strike="noStrike" cap="none">
              <a:solidFill>
                <a:srgbClr val="FF0000"/>
              </a:solidFill>
              <a:latin typeface="Arial"/>
              <a:ea typeface="Arial"/>
              <a:cs typeface="Arial"/>
              <a:sym typeface="Arial"/>
            </a:endParaRPr>
          </a:p>
        </p:txBody>
      </p:sp>
      <p:sp>
        <p:nvSpPr>
          <p:cNvPr id="3626" name="Google Shape;3626;p184"/>
          <p:cNvSpPr txBox="1"/>
          <p:nvPr/>
        </p:nvSpPr>
        <p:spPr>
          <a:xfrm>
            <a:off x="6109275" y="2332613"/>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2</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3630"/>
        <p:cNvGrpSpPr/>
        <p:nvPr/>
      </p:nvGrpSpPr>
      <p:grpSpPr>
        <a:xfrm>
          <a:off x="0" y="0"/>
          <a:ext cx="0" cy="0"/>
          <a:chOff x="0" y="0"/>
          <a:chExt cx="0" cy="0"/>
        </a:xfrm>
      </p:grpSpPr>
      <p:sp>
        <p:nvSpPr>
          <p:cNvPr id="3631" name="Google Shape;3631;p185"/>
          <p:cNvSpPr/>
          <p:nvPr/>
        </p:nvSpPr>
        <p:spPr>
          <a:xfrm>
            <a:off x="46959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632" name="Google Shape;3632;p185"/>
          <p:cNvSpPr/>
          <p:nvPr/>
        </p:nvSpPr>
        <p:spPr>
          <a:xfrm>
            <a:off x="53817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633" name="Google Shape;3633;p185"/>
          <p:cNvSpPr/>
          <p:nvPr/>
        </p:nvSpPr>
        <p:spPr>
          <a:xfrm>
            <a:off x="60675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634" name="Google Shape;3634;p185"/>
          <p:cNvSpPr/>
          <p:nvPr/>
        </p:nvSpPr>
        <p:spPr>
          <a:xfrm>
            <a:off x="67533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635" name="Google Shape;3635;p185"/>
          <p:cNvSpPr/>
          <p:nvPr/>
        </p:nvSpPr>
        <p:spPr>
          <a:xfrm>
            <a:off x="3655848"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636" name="Google Shape;3636;p185"/>
          <p:cNvSpPr/>
          <p:nvPr/>
        </p:nvSpPr>
        <p:spPr>
          <a:xfrm>
            <a:off x="50336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637" name="Google Shape;3637;p185"/>
          <p:cNvSpPr/>
          <p:nvPr/>
        </p:nvSpPr>
        <p:spPr>
          <a:xfrm>
            <a:off x="64052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638" name="Google Shape;3638;p185"/>
          <p:cNvSpPr/>
          <p:nvPr/>
        </p:nvSpPr>
        <p:spPr>
          <a:xfrm>
            <a:off x="2970050" y="2761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639" name="Google Shape;3639;p185"/>
          <p:cNvSpPr/>
          <p:nvPr/>
        </p:nvSpPr>
        <p:spPr>
          <a:xfrm>
            <a:off x="5713250" y="2761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640" name="Google Shape;3640;p185"/>
          <p:cNvSpPr/>
          <p:nvPr/>
        </p:nvSpPr>
        <p:spPr>
          <a:xfrm>
            <a:off x="4341650" y="18223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641" name="Google Shape;3641;p185"/>
          <p:cNvCxnSpPr>
            <a:stCxn id="3640" idx="4"/>
            <a:endCxn id="3638" idx="0"/>
          </p:cNvCxnSpPr>
          <p:nvPr/>
        </p:nvCxnSpPr>
        <p:spPr>
          <a:xfrm flipH="1">
            <a:off x="3189050" y="22603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642" name="Google Shape;3642;p185"/>
          <p:cNvCxnSpPr>
            <a:stCxn id="3636" idx="4"/>
            <a:endCxn id="3631" idx="0"/>
          </p:cNvCxnSpPr>
          <p:nvPr/>
        </p:nvCxnSpPr>
        <p:spPr>
          <a:xfrm flipH="1">
            <a:off x="49148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643" name="Google Shape;3643;p185"/>
          <p:cNvCxnSpPr>
            <a:stCxn id="3637" idx="4"/>
            <a:endCxn id="3633" idx="0"/>
          </p:cNvCxnSpPr>
          <p:nvPr/>
        </p:nvCxnSpPr>
        <p:spPr>
          <a:xfrm flipH="1">
            <a:off x="62864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644" name="Google Shape;3644;p185"/>
          <p:cNvCxnSpPr>
            <a:stCxn id="3639" idx="4"/>
            <a:endCxn id="3636" idx="0"/>
          </p:cNvCxnSpPr>
          <p:nvPr/>
        </p:nvCxnSpPr>
        <p:spPr>
          <a:xfrm flipH="1">
            <a:off x="5252750" y="31990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645" name="Google Shape;3645;p185"/>
          <p:cNvCxnSpPr>
            <a:stCxn id="3640" idx="4"/>
            <a:endCxn id="3639" idx="0"/>
          </p:cNvCxnSpPr>
          <p:nvPr/>
        </p:nvCxnSpPr>
        <p:spPr>
          <a:xfrm>
            <a:off x="4560650" y="22603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646" name="Google Shape;3646;p185"/>
          <p:cNvCxnSpPr>
            <a:stCxn id="3638" idx="4"/>
            <a:endCxn id="3635" idx="0"/>
          </p:cNvCxnSpPr>
          <p:nvPr/>
        </p:nvCxnSpPr>
        <p:spPr>
          <a:xfrm>
            <a:off x="3189050" y="31990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647" name="Google Shape;3647;p185"/>
          <p:cNvCxnSpPr>
            <a:stCxn id="3639" idx="4"/>
            <a:endCxn id="3637" idx="0"/>
          </p:cNvCxnSpPr>
          <p:nvPr/>
        </p:nvCxnSpPr>
        <p:spPr>
          <a:xfrm>
            <a:off x="5932250" y="31990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648" name="Google Shape;3648;p185"/>
          <p:cNvCxnSpPr>
            <a:stCxn id="3636" idx="4"/>
            <a:endCxn id="3632" idx="0"/>
          </p:cNvCxnSpPr>
          <p:nvPr/>
        </p:nvCxnSpPr>
        <p:spPr>
          <a:xfrm>
            <a:off x="5252623" y="40597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649" name="Google Shape;3649;p185"/>
          <p:cNvCxnSpPr>
            <a:stCxn id="3637" idx="4"/>
            <a:endCxn id="3634" idx="0"/>
          </p:cNvCxnSpPr>
          <p:nvPr/>
        </p:nvCxnSpPr>
        <p:spPr>
          <a:xfrm>
            <a:off x="6624223" y="40597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3650" name="Google Shape;3650;p185"/>
          <p:cNvGrpSpPr/>
          <p:nvPr/>
        </p:nvGrpSpPr>
        <p:grpSpPr>
          <a:xfrm>
            <a:off x="1917150" y="112000"/>
            <a:ext cx="5309701" cy="1354225"/>
            <a:chOff x="1917150" y="3703800"/>
            <a:chExt cx="5309701" cy="1354225"/>
          </a:xfrm>
        </p:grpSpPr>
        <p:pic>
          <p:nvPicPr>
            <p:cNvPr id="3651" name="Google Shape;3651;p18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652" name="Google Shape;3652;p18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Notice that the height increases for that particular subtree. How should we fix this imbalance?</a:t>
              </a:r>
              <a:endParaRPr sz="1400" b="0" i="0" u="none" strike="noStrike" cap="none">
                <a:solidFill>
                  <a:srgbClr val="000000"/>
                </a:solidFill>
                <a:latin typeface="Consolas"/>
                <a:ea typeface="Consolas"/>
                <a:cs typeface="Consolas"/>
                <a:sym typeface="Consolas"/>
              </a:endParaRPr>
            </a:p>
          </p:txBody>
        </p:sp>
        <p:sp>
          <p:nvSpPr>
            <p:cNvPr id="3653" name="Google Shape;3653;p18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insert(8)</a:t>
              </a:r>
              <a:endParaRPr sz="1400" b="0" i="0" u="none" strike="noStrike" cap="none">
                <a:solidFill>
                  <a:srgbClr val="000000"/>
                </a:solidFill>
                <a:latin typeface="Consolas"/>
                <a:ea typeface="Consolas"/>
                <a:cs typeface="Consolas"/>
                <a:sym typeface="Consolas"/>
              </a:endParaRPr>
            </a:p>
          </p:txBody>
        </p:sp>
      </p:grpSp>
      <p:sp>
        <p:nvSpPr>
          <p:cNvPr id="3654" name="Google Shape;3654;p185"/>
          <p:cNvSpPr txBox="1"/>
          <p:nvPr/>
        </p:nvSpPr>
        <p:spPr>
          <a:xfrm>
            <a:off x="3655850" y="174375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3</a:t>
            </a:r>
            <a:endParaRPr sz="1400" b="0" i="0" u="none" strike="noStrike" cap="none">
              <a:solidFill>
                <a:srgbClr val="FF0000"/>
              </a:solidFill>
              <a:latin typeface="Arial"/>
              <a:ea typeface="Arial"/>
              <a:cs typeface="Arial"/>
              <a:sym typeface="Arial"/>
            </a:endParaRPr>
          </a:p>
        </p:txBody>
      </p:sp>
      <p:sp>
        <p:nvSpPr>
          <p:cNvPr id="3655" name="Google Shape;3655;p185"/>
          <p:cNvSpPr txBox="1"/>
          <p:nvPr/>
        </p:nvSpPr>
        <p:spPr>
          <a:xfrm>
            <a:off x="2390650" y="236040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highlight>
                  <a:srgbClr val="FFFF00"/>
                </a:highlight>
                <a:latin typeface="Arial"/>
                <a:ea typeface="Arial"/>
                <a:cs typeface="Arial"/>
                <a:sym typeface="Arial"/>
              </a:rPr>
              <a:t>h = 2</a:t>
            </a:r>
            <a:endParaRPr sz="1400" b="0" i="0" u="none" strike="noStrike" cap="none">
              <a:solidFill>
                <a:srgbClr val="FF0000"/>
              </a:solidFill>
              <a:highlight>
                <a:srgbClr val="FFFF00"/>
              </a:highlight>
              <a:latin typeface="Arial"/>
              <a:ea typeface="Arial"/>
              <a:cs typeface="Arial"/>
              <a:sym typeface="Arial"/>
            </a:endParaRPr>
          </a:p>
        </p:txBody>
      </p:sp>
      <p:sp>
        <p:nvSpPr>
          <p:cNvPr id="3656" name="Google Shape;3656;p185"/>
          <p:cNvSpPr txBox="1"/>
          <p:nvPr/>
        </p:nvSpPr>
        <p:spPr>
          <a:xfrm>
            <a:off x="6109275" y="2332613"/>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2</a:t>
            </a:r>
            <a:endParaRPr sz="1400" b="0" i="0" u="none" strike="noStrike" cap="none">
              <a:solidFill>
                <a:srgbClr val="FF0000"/>
              </a:solidFill>
              <a:latin typeface="Arial"/>
              <a:ea typeface="Arial"/>
              <a:cs typeface="Arial"/>
              <a:sym typeface="Arial"/>
            </a:endParaRPr>
          </a:p>
        </p:txBody>
      </p:sp>
      <p:sp>
        <p:nvSpPr>
          <p:cNvPr id="3657" name="Google Shape;3657;p185"/>
          <p:cNvSpPr/>
          <p:nvPr/>
        </p:nvSpPr>
        <p:spPr>
          <a:xfrm>
            <a:off x="33243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cxnSp>
        <p:nvCxnSpPr>
          <p:cNvPr id="3658" name="Google Shape;3658;p185"/>
          <p:cNvCxnSpPr>
            <a:endCxn id="3657" idx="0"/>
          </p:cNvCxnSpPr>
          <p:nvPr/>
        </p:nvCxnSpPr>
        <p:spPr>
          <a:xfrm flipH="1">
            <a:off x="3543300" y="4059707"/>
            <a:ext cx="331500" cy="422700"/>
          </a:xfrm>
          <a:prstGeom prst="straightConnector1">
            <a:avLst/>
          </a:prstGeom>
          <a:noFill/>
          <a:ln w="28575" cap="flat" cmpd="sng">
            <a:solidFill>
              <a:srgbClr val="6AA84F"/>
            </a:solidFill>
            <a:prstDash val="solid"/>
            <a:round/>
            <a:headEnd type="none" w="sm" len="sm"/>
            <a:tailEnd type="triangle" w="med" len="med"/>
          </a:ln>
        </p:spPr>
      </p:cxn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662"/>
        <p:cNvGrpSpPr/>
        <p:nvPr/>
      </p:nvGrpSpPr>
      <p:grpSpPr>
        <a:xfrm>
          <a:off x="0" y="0"/>
          <a:ext cx="0" cy="0"/>
          <a:chOff x="0" y="0"/>
          <a:chExt cx="0" cy="0"/>
        </a:xfrm>
      </p:grpSpPr>
      <p:sp>
        <p:nvSpPr>
          <p:cNvPr id="3663" name="Google Shape;3663;p186"/>
          <p:cNvSpPr/>
          <p:nvPr/>
        </p:nvSpPr>
        <p:spPr>
          <a:xfrm>
            <a:off x="46959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664" name="Google Shape;3664;p186"/>
          <p:cNvSpPr/>
          <p:nvPr/>
        </p:nvSpPr>
        <p:spPr>
          <a:xfrm>
            <a:off x="53817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665" name="Google Shape;3665;p186"/>
          <p:cNvSpPr/>
          <p:nvPr/>
        </p:nvSpPr>
        <p:spPr>
          <a:xfrm>
            <a:off x="60675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666" name="Google Shape;3666;p186"/>
          <p:cNvSpPr/>
          <p:nvPr/>
        </p:nvSpPr>
        <p:spPr>
          <a:xfrm>
            <a:off x="67533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667" name="Google Shape;3667;p186"/>
          <p:cNvSpPr/>
          <p:nvPr/>
        </p:nvSpPr>
        <p:spPr>
          <a:xfrm>
            <a:off x="3655848" y="36217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668" name="Google Shape;3668;p186"/>
          <p:cNvSpPr/>
          <p:nvPr/>
        </p:nvSpPr>
        <p:spPr>
          <a:xfrm>
            <a:off x="50336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669" name="Google Shape;3669;p186"/>
          <p:cNvSpPr/>
          <p:nvPr/>
        </p:nvSpPr>
        <p:spPr>
          <a:xfrm>
            <a:off x="64052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670" name="Google Shape;3670;p186"/>
          <p:cNvSpPr/>
          <p:nvPr/>
        </p:nvSpPr>
        <p:spPr>
          <a:xfrm>
            <a:off x="2970050" y="27610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671" name="Google Shape;3671;p186"/>
          <p:cNvSpPr/>
          <p:nvPr/>
        </p:nvSpPr>
        <p:spPr>
          <a:xfrm>
            <a:off x="5713250" y="2761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672" name="Google Shape;3672;p186"/>
          <p:cNvSpPr/>
          <p:nvPr/>
        </p:nvSpPr>
        <p:spPr>
          <a:xfrm>
            <a:off x="4341650" y="18223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673" name="Google Shape;3673;p186"/>
          <p:cNvCxnSpPr>
            <a:stCxn id="3672" idx="4"/>
            <a:endCxn id="3670" idx="0"/>
          </p:cNvCxnSpPr>
          <p:nvPr/>
        </p:nvCxnSpPr>
        <p:spPr>
          <a:xfrm flipH="1">
            <a:off x="3189050" y="22603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674" name="Google Shape;3674;p186"/>
          <p:cNvCxnSpPr>
            <a:stCxn id="3668" idx="4"/>
            <a:endCxn id="3663" idx="0"/>
          </p:cNvCxnSpPr>
          <p:nvPr/>
        </p:nvCxnSpPr>
        <p:spPr>
          <a:xfrm flipH="1">
            <a:off x="49148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675" name="Google Shape;3675;p186"/>
          <p:cNvCxnSpPr>
            <a:stCxn id="3669" idx="4"/>
            <a:endCxn id="3665" idx="0"/>
          </p:cNvCxnSpPr>
          <p:nvPr/>
        </p:nvCxnSpPr>
        <p:spPr>
          <a:xfrm flipH="1">
            <a:off x="62864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676" name="Google Shape;3676;p186"/>
          <p:cNvCxnSpPr>
            <a:stCxn id="3671" idx="4"/>
            <a:endCxn id="3668" idx="0"/>
          </p:cNvCxnSpPr>
          <p:nvPr/>
        </p:nvCxnSpPr>
        <p:spPr>
          <a:xfrm flipH="1">
            <a:off x="5252750" y="31990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677" name="Google Shape;3677;p186"/>
          <p:cNvCxnSpPr>
            <a:stCxn id="3672" idx="4"/>
            <a:endCxn id="3671" idx="0"/>
          </p:cNvCxnSpPr>
          <p:nvPr/>
        </p:nvCxnSpPr>
        <p:spPr>
          <a:xfrm>
            <a:off x="4560650" y="22603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678" name="Google Shape;3678;p186"/>
          <p:cNvCxnSpPr>
            <a:stCxn id="3670" idx="4"/>
            <a:endCxn id="3667" idx="0"/>
          </p:cNvCxnSpPr>
          <p:nvPr/>
        </p:nvCxnSpPr>
        <p:spPr>
          <a:xfrm>
            <a:off x="3189050" y="31990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679" name="Google Shape;3679;p186"/>
          <p:cNvCxnSpPr>
            <a:stCxn id="3671" idx="4"/>
            <a:endCxn id="3669" idx="0"/>
          </p:cNvCxnSpPr>
          <p:nvPr/>
        </p:nvCxnSpPr>
        <p:spPr>
          <a:xfrm>
            <a:off x="5932250" y="31990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680" name="Google Shape;3680;p186"/>
          <p:cNvCxnSpPr>
            <a:stCxn id="3668" idx="4"/>
            <a:endCxn id="3664" idx="0"/>
          </p:cNvCxnSpPr>
          <p:nvPr/>
        </p:nvCxnSpPr>
        <p:spPr>
          <a:xfrm>
            <a:off x="5252623" y="40597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681" name="Google Shape;3681;p186"/>
          <p:cNvCxnSpPr>
            <a:stCxn id="3669" idx="4"/>
            <a:endCxn id="3666" idx="0"/>
          </p:cNvCxnSpPr>
          <p:nvPr/>
        </p:nvCxnSpPr>
        <p:spPr>
          <a:xfrm>
            <a:off x="6624223" y="40597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3682" name="Google Shape;3682;p186"/>
          <p:cNvGrpSpPr/>
          <p:nvPr/>
        </p:nvGrpSpPr>
        <p:grpSpPr>
          <a:xfrm>
            <a:off x="1917150" y="112000"/>
            <a:ext cx="5309701" cy="1354225"/>
            <a:chOff x="1917150" y="3703800"/>
            <a:chExt cx="5309701" cy="1354225"/>
          </a:xfrm>
        </p:grpSpPr>
        <p:pic>
          <p:nvPicPr>
            <p:cNvPr id="3683" name="Google Shape;3683;p18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684" name="Google Shape;3684;p18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rightRotate(13)</a:t>
              </a:r>
              <a:endParaRPr sz="1400" b="0" i="0" u="none" strike="noStrike" cap="none">
                <a:solidFill>
                  <a:srgbClr val="000000"/>
                </a:solidFill>
                <a:latin typeface="Consolas"/>
                <a:ea typeface="Consolas"/>
                <a:cs typeface="Consolas"/>
                <a:sym typeface="Consolas"/>
              </a:endParaRPr>
            </a:p>
          </p:txBody>
        </p:sp>
        <p:sp>
          <p:nvSpPr>
            <p:cNvPr id="3685" name="Google Shape;3685;p18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insert(8)</a:t>
              </a:r>
              <a:endParaRPr sz="1400" b="0" i="0" u="none" strike="noStrike" cap="none">
                <a:solidFill>
                  <a:srgbClr val="000000"/>
                </a:solidFill>
                <a:latin typeface="Consolas"/>
                <a:ea typeface="Consolas"/>
                <a:cs typeface="Consolas"/>
                <a:sym typeface="Consolas"/>
              </a:endParaRPr>
            </a:p>
          </p:txBody>
        </p:sp>
      </p:grpSp>
      <p:sp>
        <p:nvSpPr>
          <p:cNvPr id="3686" name="Google Shape;3686;p186"/>
          <p:cNvSpPr txBox="1"/>
          <p:nvPr/>
        </p:nvSpPr>
        <p:spPr>
          <a:xfrm>
            <a:off x="3655850" y="174375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3</a:t>
            </a:r>
            <a:endParaRPr sz="1400" b="0" i="0" u="none" strike="noStrike" cap="none">
              <a:solidFill>
                <a:srgbClr val="FF0000"/>
              </a:solidFill>
              <a:latin typeface="Arial"/>
              <a:ea typeface="Arial"/>
              <a:cs typeface="Arial"/>
              <a:sym typeface="Arial"/>
            </a:endParaRPr>
          </a:p>
        </p:txBody>
      </p:sp>
      <p:sp>
        <p:nvSpPr>
          <p:cNvPr id="3687" name="Google Shape;3687;p186"/>
          <p:cNvSpPr txBox="1"/>
          <p:nvPr/>
        </p:nvSpPr>
        <p:spPr>
          <a:xfrm>
            <a:off x="2390650" y="236040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2</a:t>
            </a:r>
            <a:endParaRPr sz="1400" b="0" i="0" u="none" strike="noStrike" cap="none">
              <a:solidFill>
                <a:srgbClr val="FF0000"/>
              </a:solidFill>
              <a:latin typeface="Arial"/>
              <a:ea typeface="Arial"/>
              <a:cs typeface="Arial"/>
              <a:sym typeface="Arial"/>
            </a:endParaRPr>
          </a:p>
        </p:txBody>
      </p:sp>
      <p:sp>
        <p:nvSpPr>
          <p:cNvPr id="3688" name="Google Shape;3688;p186"/>
          <p:cNvSpPr txBox="1"/>
          <p:nvPr/>
        </p:nvSpPr>
        <p:spPr>
          <a:xfrm>
            <a:off x="6109275" y="2332613"/>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2</a:t>
            </a:r>
            <a:endParaRPr sz="1400" b="0" i="0" u="none" strike="noStrike" cap="none">
              <a:solidFill>
                <a:srgbClr val="FF0000"/>
              </a:solidFill>
              <a:latin typeface="Arial"/>
              <a:ea typeface="Arial"/>
              <a:cs typeface="Arial"/>
              <a:sym typeface="Arial"/>
            </a:endParaRPr>
          </a:p>
        </p:txBody>
      </p:sp>
      <p:sp>
        <p:nvSpPr>
          <p:cNvPr id="3689" name="Google Shape;3689;p186"/>
          <p:cNvSpPr/>
          <p:nvPr/>
        </p:nvSpPr>
        <p:spPr>
          <a:xfrm>
            <a:off x="3324300" y="4482407"/>
            <a:ext cx="438000" cy="438000"/>
          </a:xfrm>
          <a:prstGeom prst="ellipse">
            <a:avLst/>
          </a:prstGeom>
          <a:solidFill>
            <a:srgbClr val="FFE599"/>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cxnSp>
        <p:nvCxnSpPr>
          <p:cNvPr id="3690" name="Google Shape;3690;p186"/>
          <p:cNvCxnSpPr>
            <a:endCxn id="3689" idx="0"/>
          </p:cNvCxnSpPr>
          <p:nvPr/>
        </p:nvCxnSpPr>
        <p:spPr>
          <a:xfrm flipH="1">
            <a:off x="3543300" y="4059707"/>
            <a:ext cx="331500" cy="422700"/>
          </a:xfrm>
          <a:prstGeom prst="straightConnector1">
            <a:avLst/>
          </a:prstGeom>
          <a:noFill/>
          <a:ln w="28575" cap="flat" cmpd="sng">
            <a:solidFill>
              <a:srgbClr val="6AA84F"/>
            </a:solidFill>
            <a:prstDash val="solid"/>
            <a:round/>
            <a:headEnd type="none" w="sm" len="sm"/>
            <a:tailEnd type="triangle" w="med" len="med"/>
          </a:ln>
        </p:spPr>
      </p:cxnSp>
      <p:sp>
        <p:nvSpPr>
          <p:cNvPr id="3691" name="Google Shape;3691;p186"/>
          <p:cNvSpPr/>
          <p:nvPr/>
        </p:nvSpPr>
        <p:spPr>
          <a:xfrm>
            <a:off x="2584300" y="3587900"/>
            <a:ext cx="890700" cy="4140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3695"/>
        <p:cNvGrpSpPr/>
        <p:nvPr/>
      </p:nvGrpSpPr>
      <p:grpSpPr>
        <a:xfrm>
          <a:off x="0" y="0"/>
          <a:ext cx="0" cy="0"/>
          <a:chOff x="0" y="0"/>
          <a:chExt cx="0" cy="0"/>
        </a:xfrm>
      </p:grpSpPr>
      <p:sp>
        <p:nvSpPr>
          <p:cNvPr id="3696" name="Google Shape;3696;p187"/>
          <p:cNvSpPr/>
          <p:nvPr/>
        </p:nvSpPr>
        <p:spPr>
          <a:xfrm>
            <a:off x="46959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697" name="Google Shape;3697;p187"/>
          <p:cNvSpPr/>
          <p:nvPr/>
        </p:nvSpPr>
        <p:spPr>
          <a:xfrm>
            <a:off x="53817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698" name="Google Shape;3698;p187"/>
          <p:cNvSpPr/>
          <p:nvPr/>
        </p:nvSpPr>
        <p:spPr>
          <a:xfrm>
            <a:off x="60675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699" name="Google Shape;3699;p187"/>
          <p:cNvSpPr/>
          <p:nvPr/>
        </p:nvSpPr>
        <p:spPr>
          <a:xfrm>
            <a:off x="67533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700" name="Google Shape;3700;p187"/>
          <p:cNvSpPr/>
          <p:nvPr/>
        </p:nvSpPr>
        <p:spPr>
          <a:xfrm>
            <a:off x="3655848" y="3621707"/>
            <a:ext cx="438000" cy="438000"/>
          </a:xfrm>
          <a:prstGeom prst="ellipse">
            <a:avLst/>
          </a:prstGeom>
          <a:solidFill>
            <a:srgbClr val="FFE599"/>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3701" name="Google Shape;3701;p187"/>
          <p:cNvSpPr/>
          <p:nvPr/>
        </p:nvSpPr>
        <p:spPr>
          <a:xfrm>
            <a:off x="50336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702" name="Google Shape;3702;p187"/>
          <p:cNvSpPr/>
          <p:nvPr/>
        </p:nvSpPr>
        <p:spPr>
          <a:xfrm>
            <a:off x="64052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703" name="Google Shape;3703;p187"/>
          <p:cNvSpPr/>
          <p:nvPr/>
        </p:nvSpPr>
        <p:spPr>
          <a:xfrm>
            <a:off x="2970050" y="27610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704" name="Google Shape;3704;p187"/>
          <p:cNvSpPr/>
          <p:nvPr/>
        </p:nvSpPr>
        <p:spPr>
          <a:xfrm>
            <a:off x="5713250" y="2761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705" name="Google Shape;3705;p187"/>
          <p:cNvSpPr/>
          <p:nvPr/>
        </p:nvSpPr>
        <p:spPr>
          <a:xfrm>
            <a:off x="4341650" y="18223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706" name="Google Shape;3706;p187"/>
          <p:cNvCxnSpPr>
            <a:stCxn id="3705" idx="4"/>
            <a:endCxn id="3703" idx="0"/>
          </p:cNvCxnSpPr>
          <p:nvPr/>
        </p:nvCxnSpPr>
        <p:spPr>
          <a:xfrm flipH="1">
            <a:off x="3189050" y="22603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707" name="Google Shape;3707;p187"/>
          <p:cNvCxnSpPr>
            <a:stCxn id="3701" idx="4"/>
            <a:endCxn id="3696" idx="0"/>
          </p:cNvCxnSpPr>
          <p:nvPr/>
        </p:nvCxnSpPr>
        <p:spPr>
          <a:xfrm flipH="1">
            <a:off x="49148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708" name="Google Shape;3708;p187"/>
          <p:cNvCxnSpPr>
            <a:stCxn id="3702" idx="4"/>
            <a:endCxn id="3698" idx="0"/>
          </p:cNvCxnSpPr>
          <p:nvPr/>
        </p:nvCxnSpPr>
        <p:spPr>
          <a:xfrm flipH="1">
            <a:off x="62864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709" name="Google Shape;3709;p187"/>
          <p:cNvCxnSpPr>
            <a:stCxn id="3704" idx="4"/>
            <a:endCxn id="3701" idx="0"/>
          </p:cNvCxnSpPr>
          <p:nvPr/>
        </p:nvCxnSpPr>
        <p:spPr>
          <a:xfrm flipH="1">
            <a:off x="5252750" y="31990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710" name="Google Shape;3710;p187"/>
          <p:cNvCxnSpPr>
            <a:stCxn id="3705" idx="4"/>
            <a:endCxn id="3704" idx="0"/>
          </p:cNvCxnSpPr>
          <p:nvPr/>
        </p:nvCxnSpPr>
        <p:spPr>
          <a:xfrm>
            <a:off x="4560650" y="22603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711" name="Google Shape;3711;p187"/>
          <p:cNvCxnSpPr>
            <a:stCxn id="3703" idx="4"/>
            <a:endCxn id="3700" idx="0"/>
          </p:cNvCxnSpPr>
          <p:nvPr/>
        </p:nvCxnSpPr>
        <p:spPr>
          <a:xfrm>
            <a:off x="3189050" y="31990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712" name="Google Shape;3712;p187"/>
          <p:cNvCxnSpPr>
            <a:stCxn id="3704" idx="4"/>
            <a:endCxn id="3702" idx="0"/>
          </p:cNvCxnSpPr>
          <p:nvPr/>
        </p:nvCxnSpPr>
        <p:spPr>
          <a:xfrm>
            <a:off x="5932250" y="31990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713" name="Google Shape;3713;p187"/>
          <p:cNvCxnSpPr>
            <a:stCxn id="3701" idx="4"/>
            <a:endCxn id="3697" idx="0"/>
          </p:cNvCxnSpPr>
          <p:nvPr/>
        </p:nvCxnSpPr>
        <p:spPr>
          <a:xfrm>
            <a:off x="5252623" y="40597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714" name="Google Shape;3714;p187"/>
          <p:cNvCxnSpPr>
            <a:stCxn id="3702" idx="4"/>
            <a:endCxn id="3699" idx="0"/>
          </p:cNvCxnSpPr>
          <p:nvPr/>
        </p:nvCxnSpPr>
        <p:spPr>
          <a:xfrm>
            <a:off x="6624223" y="40597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3715" name="Google Shape;3715;p187"/>
          <p:cNvGrpSpPr/>
          <p:nvPr/>
        </p:nvGrpSpPr>
        <p:grpSpPr>
          <a:xfrm>
            <a:off x="1917150" y="112000"/>
            <a:ext cx="5309701" cy="1354225"/>
            <a:chOff x="1917150" y="3703800"/>
            <a:chExt cx="5309701" cy="1354225"/>
          </a:xfrm>
        </p:grpSpPr>
        <p:pic>
          <p:nvPicPr>
            <p:cNvPr id="3716" name="Google Shape;3716;p18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717" name="Google Shape;3717;p18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rightRotate(13)</a:t>
              </a:r>
              <a:endParaRPr sz="1400" b="0" i="0" u="none" strike="noStrike" cap="none">
                <a:solidFill>
                  <a:srgbClr val="000000"/>
                </a:solidFill>
                <a:latin typeface="Consolas"/>
                <a:ea typeface="Consolas"/>
                <a:cs typeface="Consolas"/>
                <a:sym typeface="Consolas"/>
              </a:endParaRPr>
            </a:p>
          </p:txBody>
        </p:sp>
        <p:sp>
          <p:nvSpPr>
            <p:cNvPr id="3718" name="Google Shape;3718;p18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insert(8)</a:t>
              </a:r>
              <a:endParaRPr sz="1400" b="0" i="0" u="none" strike="noStrike" cap="none">
                <a:solidFill>
                  <a:srgbClr val="000000"/>
                </a:solidFill>
                <a:latin typeface="Consolas"/>
                <a:ea typeface="Consolas"/>
                <a:cs typeface="Consolas"/>
                <a:sym typeface="Consolas"/>
              </a:endParaRPr>
            </a:p>
          </p:txBody>
        </p:sp>
      </p:grpSp>
      <p:sp>
        <p:nvSpPr>
          <p:cNvPr id="3719" name="Google Shape;3719;p187"/>
          <p:cNvSpPr txBox="1"/>
          <p:nvPr/>
        </p:nvSpPr>
        <p:spPr>
          <a:xfrm>
            <a:off x="3655850" y="174375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3</a:t>
            </a:r>
            <a:endParaRPr sz="1400" b="0" i="0" u="none" strike="noStrike" cap="none">
              <a:solidFill>
                <a:srgbClr val="FF0000"/>
              </a:solidFill>
              <a:latin typeface="Arial"/>
              <a:ea typeface="Arial"/>
              <a:cs typeface="Arial"/>
              <a:sym typeface="Arial"/>
            </a:endParaRPr>
          </a:p>
        </p:txBody>
      </p:sp>
      <p:sp>
        <p:nvSpPr>
          <p:cNvPr id="3720" name="Google Shape;3720;p187"/>
          <p:cNvSpPr txBox="1"/>
          <p:nvPr/>
        </p:nvSpPr>
        <p:spPr>
          <a:xfrm>
            <a:off x="2390650" y="236040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2</a:t>
            </a:r>
            <a:endParaRPr sz="1400" b="0" i="0" u="none" strike="noStrike" cap="none">
              <a:solidFill>
                <a:srgbClr val="FF0000"/>
              </a:solidFill>
              <a:latin typeface="Arial"/>
              <a:ea typeface="Arial"/>
              <a:cs typeface="Arial"/>
              <a:sym typeface="Arial"/>
            </a:endParaRPr>
          </a:p>
        </p:txBody>
      </p:sp>
      <p:sp>
        <p:nvSpPr>
          <p:cNvPr id="3721" name="Google Shape;3721;p187"/>
          <p:cNvSpPr txBox="1"/>
          <p:nvPr/>
        </p:nvSpPr>
        <p:spPr>
          <a:xfrm>
            <a:off x="6109275" y="2332613"/>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2</a:t>
            </a:r>
            <a:endParaRPr sz="1400" b="0" i="0" u="none" strike="noStrike" cap="none">
              <a:solidFill>
                <a:srgbClr val="FF0000"/>
              </a:solidFill>
              <a:latin typeface="Arial"/>
              <a:ea typeface="Arial"/>
              <a:cs typeface="Arial"/>
              <a:sym typeface="Arial"/>
            </a:endParaRPr>
          </a:p>
        </p:txBody>
      </p:sp>
      <p:sp>
        <p:nvSpPr>
          <p:cNvPr id="3722" name="Google Shape;3722;p187"/>
          <p:cNvSpPr/>
          <p:nvPr/>
        </p:nvSpPr>
        <p:spPr>
          <a:xfrm>
            <a:off x="4010100" y="44824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cxnSp>
        <p:nvCxnSpPr>
          <p:cNvPr id="3723" name="Google Shape;3723;p187"/>
          <p:cNvCxnSpPr/>
          <p:nvPr/>
        </p:nvCxnSpPr>
        <p:spPr>
          <a:xfrm>
            <a:off x="3881023" y="4059707"/>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3724" name="Google Shape;3724;p187"/>
          <p:cNvSpPr/>
          <p:nvPr/>
        </p:nvSpPr>
        <p:spPr>
          <a:xfrm>
            <a:off x="3086600" y="4493775"/>
            <a:ext cx="890700" cy="4140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3728"/>
        <p:cNvGrpSpPr/>
        <p:nvPr/>
      </p:nvGrpSpPr>
      <p:grpSpPr>
        <a:xfrm>
          <a:off x="0" y="0"/>
          <a:ext cx="0" cy="0"/>
          <a:chOff x="0" y="0"/>
          <a:chExt cx="0" cy="0"/>
        </a:xfrm>
      </p:grpSpPr>
      <p:sp>
        <p:nvSpPr>
          <p:cNvPr id="3729" name="Google Shape;3729;p188"/>
          <p:cNvSpPr/>
          <p:nvPr/>
        </p:nvSpPr>
        <p:spPr>
          <a:xfrm>
            <a:off x="46959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730" name="Google Shape;3730;p188"/>
          <p:cNvSpPr/>
          <p:nvPr/>
        </p:nvSpPr>
        <p:spPr>
          <a:xfrm>
            <a:off x="53817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731" name="Google Shape;3731;p188"/>
          <p:cNvSpPr/>
          <p:nvPr/>
        </p:nvSpPr>
        <p:spPr>
          <a:xfrm>
            <a:off x="60675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732" name="Google Shape;3732;p188"/>
          <p:cNvSpPr/>
          <p:nvPr/>
        </p:nvSpPr>
        <p:spPr>
          <a:xfrm>
            <a:off x="67533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733" name="Google Shape;3733;p188"/>
          <p:cNvSpPr/>
          <p:nvPr/>
        </p:nvSpPr>
        <p:spPr>
          <a:xfrm>
            <a:off x="3655848" y="36217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3734" name="Google Shape;3734;p188"/>
          <p:cNvSpPr/>
          <p:nvPr/>
        </p:nvSpPr>
        <p:spPr>
          <a:xfrm>
            <a:off x="50336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735" name="Google Shape;3735;p188"/>
          <p:cNvSpPr/>
          <p:nvPr/>
        </p:nvSpPr>
        <p:spPr>
          <a:xfrm>
            <a:off x="64052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736" name="Google Shape;3736;p188"/>
          <p:cNvSpPr/>
          <p:nvPr/>
        </p:nvSpPr>
        <p:spPr>
          <a:xfrm>
            <a:off x="2970050" y="27610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737" name="Google Shape;3737;p188"/>
          <p:cNvSpPr/>
          <p:nvPr/>
        </p:nvSpPr>
        <p:spPr>
          <a:xfrm>
            <a:off x="5713250" y="2761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738" name="Google Shape;3738;p188"/>
          <p:cNvSpPr/>
          <p:nvPr/>
        </p:nvSpPr>
        <p:spPr>
          <a:xfrm>
            <a:off x="4341650" y="18223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739" name="Google Shape;3739;p188"/>
          <p:cNvCxnSpPr>
            <a:stCxn id="3738" idx="4"/>
            <a:endCxn id="3736" idx="0"/>
          </p:cNvCxnSpPr>
          <p:nvPr/>
        </p:nvCxnSpPr>
        <p:spPr>
          <a:xfrm flipH="1">
            <a:off x="3189050" y="22603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740" name="Google Shape;3740;p188"/>
          <p:cNvCxnSpPr>
            <a:stCxn id="3734" idx="4"/>
            <a:endCxn id="3729" idx="0"/>
          </p:cNvCxnSpPr>
          <p:nvPr/>
        </p:nvCxnSpPr>
        <p:spPr>
          <a:xfrm flipH="1">
            <a:off x="49148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741" name="Google Shape;3741;p188"/>
          <p:cNvCxnSpPr>
            <a:stCxn id="3735" idx="4"/>
            <a:endCxn id="3731" idx="0"/>
          </p:cNvCxnSpPr>
          <p:nvPr/>
        </p:nvCxnSpPr>
        <p:spPr>
          <a:xfrm flipH="1">
            <a:off x="62864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742" name="Google Shape;3742;p188"/>
          <p:cNvCxnSpPr>
            <a:stCxn id="3737" idx="4"/>
            <a:endCxn id="3734" idx="0"/>
          </p:cNvCxnSpPr>
          <p:nvPr/>
        </p:nvCxnSpPr>
        <p:spPr>
          <a:xfrm flipH="1">
            <a:off x="5252750" y="31990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743" name="Google Shape;3743;p188"/>
          <p:cNvCxnSpPr>
            <a:stCxn id="3738" idx="4"/>
            <a:endCxn id="3737" idx="0"/>
          </p:cNvCxnSpPr>
          <p:nvPr/>
        </p:nvCxnSpPr>
        <p:spPr>
          <a:xfrm>
            <a:off x="4560650" y="22603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744" name="Google Shape;3744;p188"/>
          <p:cNvCxnSpPr>
            <a:stCxn id="3736" idx="4"/>
            <a:endCxn id="3733" idx="0"/>
          </p:cNvCxnSpPr>
          <p:nvPr/>
        </p:nvCxnSpPr>
        <p:spPr>
          <a:xfrm>
            <a:off x="3189050" y="31990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745" name="Google Shape;3745;p188"/>
          <p:cNvCxnSpPr>
            <a:stCxn id="3737" idx="4"/>
            <a:endCxn id="3735" idx="0"/>
          </p:cNvCxnSpPr>
          <p:nvPr/>
        </p:nvCxnSpPr>
        <p:spPr>
          <a:xfrm>
            <a:off x="5932250" y="31990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746" name="Google Shape;3746;p188"/>
          <p:cNvCxnSpPr>
            <a:stCxn id="3734" idx="4"/>
            <a:endCxn id="3730" idx="0"/>
          </p:cNvCxnSpPr>
          <p:nvPr/>
        </p:nvCxnSpPr>
        <p:spPr>
          <a:xfrm>
            <a:off x="5252623" y="40597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747" name="Google Shape;3747;p188"/>
          <p:cNvCxnSpPr>
            <a:stCxn id="3735" idx="4"/>
            <a:endCxn id="3732" idx="0"/>
          </p:cNvCxnSpPr>
          <p:nvPr/>
        </p:nvCxnSpPr>
        <p:spPr>
          <a:xfrm>
            <a:off x="6624223" y="40597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3748" name="Google Shape;3748;p188"/>
          <p:cNvGrpSpPr/>
          <p:nvPr/>
        </p:nvGrpSpPr>
        <p:grpSpPr>
          <a:xfrm>
            <a:off x="1917150" y="112000"/>
            <a:ext cx="5309701" cy="1354225"/>
            <a:chOff x="1917150" y="3703800"/>
            <a:chExt cx="5309701" cy="1354225"/>
          </a:xfrm>
        </p:grpSpPr>
        <p:pic>
          <p:nvPicPr>
            <p:cNvPr id="3749" name="Google Shape;3749;p18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750" name="Google Shape;3750;p18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Notice the height didn’t change at all! Where should we perform the second rotation?</a:t>
              </a:r>
              <a:endParaRPr sz="1400" b="0" i="0" u="none" strike="noStrike" cap="none">
                <a:solidFill>
                  <a:srgbClr val="000000"/>
                </a:solidFill>
                <a:latin typeface="Consolas"/>
                <a:ea typeface="Consolas"/>
                <a:cs typeface="Consolas"/>
                <a:sym typeface="Consolas"/>
              </a:endParaRPr>
            </a:p>
          </p:txBody>
        </p:sp>
        <p:sp>
          <p:nvSpPr>
            <p:cNvPr id="3751" name="Google Shape;3751;p18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insert(8)</a:t>
              </a:r>
              <a:endParaRPr sz="1400" b="0" i="0" u="none" strike="noStrike" cap="none">
                <a:solidFill>
                  <a:srgbClr val="000000"/>
                </a:solidFill>
                <a:latin typeface="Consolas"/>
                <a:ea typeface="Consolas"/>
                <a:cs typeface="Consolas"/>
                <a:sym typeface="Consolas"/>
              </a:endParaRPr>
            </a:p>
          </p:txBody>
        </p:sp>
      </p:grpSp>
      <p:sp>
        <p:nvSpPr>
          <p:cNvPr id="3752" name="Google Shape;3752;p188"/>
          <p:cNvSpPr txBox="1"/>
          <p:nvPr/>
        </p:nvSpPr>
        <p:spPr>
          <a:xfrm>
            <a:off x="3655850" y="174375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3</a:t>
            </a:r>
            <a:endParaRPr sz="1400" b="0" i="0" u="none" strike="noStrike" cap="none">
              <a:solidFill>
                <a:srgbClr val="FF0000"/>
              </a:solidFill>
              <a:latin typeface="Arial"/>
              <a:ea typeface="Arial"/>
              <a:cs typeface="Arial"/>
              <a:sym typeface="Arial"/>
            </a:endParaRPr>
          </a:p>
        </p:txBody>
      </p:sp>
      <p:sp>
        <p:nvSpPr>
          <p:cNvPr id="3753" name="Google Shape;3753;p188"/>
          <p:cNvSpPr txBox="1"/>
          <p:nvPr/>
        </p:nvSpPr>
        <p:spPr>
          <a:xfrm>
            <a:off x="2390650" y="236040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highlight>
                  <a:srgbClr val="FFFF00"/>
                </a:highlight>
                <a:latin typeface="Arial"/>
                <a:ea typeface="Arial"/>
                <a:cs typeface="Arial"/>
                <a:sym typeface="Arial"/>
              </a:rPr>
              <a:t>h = 2</a:t>
            </a:r>
            <a:endParaRPr sz="1400" b="0" i="0" u="none" strike="noStrike" cap="none">
              <a:solidFill>
                <a:srgbClr val="FF0000"/>
              </a:solidFill>
              <a:highlight>
                <a:srgbClr val="FFFF00"/>
              </a:highlight>
              <a:latin typeface="Arial"/>
              <a:ea typeface="Arial"/>
              <a:cs typeface="Arial"/>
              <a:sym typeface="Arial"/>
            </a:endParaRPr>
          </a:p>
        </p:txBody>
      </p:sp>
      <p:sp>
        <p:nvSpPr>
          <p:cNvPr id="3754" name="Google Shape;3754;p188"/>
          <p:cNvSpPr txBox="1"/>
          <p:nvPr/>
        </p:nvSpPr>
        <p:spPr>
          <a:xfrm>
            <a:off x="6109275" y="2332613"/>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2</a:t>
            </a:r>
            <a:endParaRPr sz="1400" b="0" i="0" u="none" strike="noStrike" cap="none">
              <a:solidFill>
                <a:srgbClr val="FF0000"/>
              </a:solidFill>
              <a:latin typeface="Arial"/>
              <a:ea typeface="Arial"/>
              <a:cs typeface="Arial"/>
              <a:sym typeface="Arial"/>
            </a:endParaRPr>
          </a:p>
        </p:txBody>
      </p:sp>
      <p:sp>
        <p:nvSpPr>
          <p:cNvPr id="3755" name="Google Shape;3755;p188"/>
          <p:cNvSpPr/>
          <p:nvPr/>
        </p:nvSpPr>
        <p:spPr>
          <a:xfrm>
            <a:off x="4010100" y="44824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cxnSp>
        <p:nvCxnSpPr>
          <p:cNvPr id="3756" name="Google Shape;3756;p188"/>
          <p:cNvCxnSpPr/>
          <p:nvPr/>
        </p:nvCxnSpPr>
        <p:spPr>
          <a:xfrm>
            <a:off x="3881023" y="4059707"/>
            <a:ext cx="348000" cy="4227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3760"/>
        <p:cNvGrpSpPr/>
        <p:nvPr/>
      </p:nvGrpSpPr>
      <p:grpSpPr>
        <a:xfrm>
          <a:off x="0" y="0"/>
          <a:ext cx="0" cy="0"/>
          <a:chOff x="0" y="0"/>
          <a:chExt cx="0" cy="0"/>
        </a:xfrm>
      </p:grpSpPr>
      <p:sp>
        <p:nvSpPr>
          <p:cNvPr id="3761" name="Google Shape;3761;p189"/>
          <p:cNvSpPr/>
          <p:nvPr/>
        </p:nvSpPr>
        <p:spPr>
          <a:xfrm>
            <a:off x="46959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762" name="Google Shape;3762;p189"/>
          <p:cNvSpPr/>
          <p:nvPr/>
        </p:nvSpPr>
        <p:spPr>
          <a:xfrm>
            <a:off x="53817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763" name="Google Shape;3763;p189"/>
          <p:cNvSpPr/>
          <p:nvPr/>
        </p:nvSpPr>
        <p:spPr>
          <a:xfrm>
            <a:off x="60675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764" name="Google Shape;3764;p189"/>
          <p:cNvSpPr/>
          <p:nvPr/>
        </p:nvSpPr>
        <p:spPr>
          <a:xfrm>
            <a:off x="67533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765" name="Google Shape;3765;p189"/>
          <p:cNvSpPr/>
          <p:nvPr/>
        </p:nvSpPr>
        <p:spPr>
          <a:xfrm>
            <a:off x="3655848" y="3621707"/>
            <a:ext cx="438000" cy="438000"/>
          </a:xfrm>
          <a:prstGeom prst="ellipse">
            <a:avLst/>
          </a:prstGeom>
          <a:solidFill>
            <a:srgbClr val="FFE599"/>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3766" name="Google Shape;3766;p189"/>
          <p:cNvSpPr/>
          <p:nvPr/>
        </p:nvSpPr>
        <p:spPr>
          <a:xfrm>
            <a:off x="50336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767" name="Google Shape;3767;p189"/>
          <p:cNvSpPr/>
          <p:nvPr/>
        </p:nvSpPr>
        <p:spPr>
          <a:xfrm>
            <a:off x="64052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768" name="Google Shape;3768;p189"/>
          <p:cNvSpPr/>
          <p:nvPr/>
        </p:nvSpPr>
        <p:spPr>
          <a:xfrm>
            <a:off x="2970050" y="27610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769" name="Google Shape;3769;p189"/>
          <p:cNvSpPr/>
          <p:nvPr/>
        </p:nvSpPr>
        <p:spPr>
          <a:xfrm>
            <a:off x="5713250" y="2761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770" name="Google Shape;3770;p189"/>
          <p:cNvSpPr/>
          <p:nvPr/>
        </p:nvSpPr>
        <p:spPr>
          <a:xfrm>
            <a:off x="4341650" y="18223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771" name="Google Shape;3771;p189"/>
          <p:cNvCxnSpPr>
            <a:stCxn id="3770" idx="4"/>
            <a:endCxn id="3768" idx="0"/>
          </p:cNvCxnSpPr>
          <p:nvPr/>
        </p:nvCxnSpPr>
        <p:spPr>
          <a:xfrm flipH="1">
            <a:off x="3189050" y="22603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772" name="Google Shape;3772;p189"/>
          <p:cNvCxnSpPr>
            <a:stCxn id="3766" idx="4"/>
            <a:endCxn id="3761" idx="0"/>
          </p:cNvCxnSpPr>
          <p:nvPr/>
        </p:nvCxnSpPr>
        <p:spPr>
          <a:xfrm flipH="1">
            <a:off x="49148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773" name="Google Shape;3773;p189"/>
          <p:cNvCxnSpPr>
            <a:stCxn id="3767" idx="4"/>
            <a:endCxn id="3763" idx="0"/>
          </p:cNvCxnSpPr>
          <p:nvPr/>
        </p:nvCxnSpPr>
        <p:spPr>
          <a:xfrm flipH="1">
            <a:off x="62864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774" name="Google Shape;3774;p189"/>
          <p:cNvCxnSpPr>
            <a:stCxn id="3769" idx="4"/>
            <a:endCxn id="3766" idx="0"/>
          </p:cNvCxnSpPr>
          <p:nvPr/>
        </p:nvCxnSpPr>
        <p:spPr>
          <a:xfrm flipH="1">
            <a:off x="5252750" y="31990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775" name="Google Shape;3775;p189"/>
          <p:cNvCxnSpPr>
            <a:stCxn id="3770" idx="4"/>
            <a:endCxn id="3769" idx="0"/>
          </p:cNvCxnSpPr>
          <p:nvPr/>
        </p:nvCxnSpPr>
        <p:spPr>
          <a:xfrm>
            <a:off x="4560650" y="22603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776" name="Google Shape;3776;p189"/>
          <p:cNvCxnSpPr>
            <a:stCxn id="3768" idx="4"/>
            <a:endCxn id="3765" idx="0"/>
          </p:cNvCxnSpPr>
          <p:nvPr/>
        </p:nvCxnSpPr>
        <p:spPr>
          <a:xfrm>
            <a:off x="3189050" y="31990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777" name="Google Shape;3777;p189"/>
          <p:cNvCxnSpPr>
            <a:stCxn id="3769" idx="4"/>
            <a:endCxn id="3767" idx="0"/>
          </p:cNvCxnSpPr>
          <p:nvPr/>
        </p:nvCxnSpPr>
        <p:spPr>
          <a:xfrm>
            <a:off x="5932250" y="31990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778" name="Google Shape;3778;p189"/>
          <p:cNvCxnSpPr>
            <a:stCxn id="3766" idx="4"/>
            <a:endCxn id="3762" idx="0"/>
          </p:cNvCxnSpPr>
          <p:nvPr/>
        </p:nvCxnSpPr>
        <p:spPr>
          <a:xfrm>
            <a:off x="5252623" y="40597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779" name="Google Shape;3779;p189"/>
          <p:cNvCxnSpPr>
            <a:stCxn id="3767" idx="4"/>
            <a:endCxn id="3764" idx="0"/>
          </p:cNvCxnSpPr>
          <p:nvPr/>
        </p:nvCxnSpPr>
        <p:spPr>
          <a:xfrm>
            <a:off x="6624223" y="40597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3780" name="Google Shape;3780;p189"/>
          <p:cNvGrpSpPr/>
          <p:nvPr/>
        </p:nvGrpSpPr>
        <p:grpSpPr>
          <a:xfrm>
            <a:off x="1917150" y="112000"/>
            <a:ext cx="5309701" cy="1354225"/>
            <a:chOff x="1917150" y="3703800"/>
            <a:chExt cx="5309701" cy="1354225"/>
          </a:xfrm>
        </p:grpSpPr>
        <p:pic>
          <p:nvPicPr>
            <p:cNvPr id="3781" name="Google Shape;3781;p18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782" name="Google Shape;3782;p18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leftRotate(5)</a:t>
              </a:r>
              <a:endParaRPr sz="1400" b="0" i="0" u="none" strike="noStrike" cap="none">
                <a:solidFill>
                  <a:srgbClr val="000000"/>
                </a:solidFill>
                <a:latin typeface="Consolas"/>
                <a:ea typeface="Consolas"/>
                <a:cs typeface="Consolas"/>
                <a:sym typeface="Consolas"/>
              </a:endParaRPr>
            </a:p>
          </p:txBody>
        </p:sp>
        <p:sp>
          <p:nvSpPr>
            <p:cNvPr id="3783" name="Google Shape;3783;p189"/>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insert(8)</a:t>
              </a:r>
              <a:endParaRPr sz="1400" b="0" i="0" u="none" strike="noStrike" cap="none">
                <a:solidFill>
                  <a:srgbClr val="000000"/>
                </a:solidFill>
                <a:latin typeface="Consolas"/>
                <a:ea typeface="Consolas"/>
                <a:cs typeface="Consolas"/>
                <a:sym typeface="Consolas"/>
              </a:endParaRPr>
            </a:p>
          </p:txBody>
        </p:sp>
      </p:grpSp>
      <p:sp>
        <p:nvSpPr>
          <p:cNvPr id="3784" name="Google Shape;3784;p189"/>
          <p:cNvSpPr txBox="1"/>
          <p:nvPr/>
        </p:nvSpPr>
        <p:spPr>
          <a:xfrm>
            <a:off x="3655850" y="174375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3</a:t>
            </a:r>
            <a:endParaRPr sz="1400" b="0" i="0" u="none" strike="noStrike" cap="none">
              <a:solidFill>
                <a:srgbClr val="FF0000"/>
              </a:solidFill>
              <a:latin typeface="Arial"/>
              <a:ea typeface="Arial"/>
              <a:cs typeface="Arial"/>
              <a:sym typeface="Arial"/>
            </a:endParaRPr>
          </a:p>
        </p:txBody>
      </p:sp>
      <p:sp>
        <p:nvSpPr>
          <p:cNvPr id="3785" name="Google Shape;3785;p189"/>
          <p:cNvSpPr txBox="1"/>
          <p:nvPr/>
        </p:nvSpPr>
        <p:spPr>
          <a:xfrm>
            <a:off x="2390650" y="236040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2</a:t>
            </a:r>
            <a:endParaRPr sz="1400" b="0" i="0" u="none" strike="noStrike" cap="none">
              <a:solidFill>
                <a:srgbClr val="FF0000"/>
              </a:solidFill>
              <a:latin typeface="Arial"/>
              <a:ea typeface="Arial"/>
              <a:cs typeface="Arial"/>
              <a:sym typeface="Arial"/>
            </a:endParaRPr>
          </a:p>
        </p:txBody>
      </p:sp>
      <p:sp>
        <p:nvSpPr>
          <p:cNvPr id="3786" name="Google Shape;3786;p189"/>
          <p:cNvSpPr txBox="1"/>
          <p:nvPr/>
        </p:nvSpPr>
        <p:spPr>
          <a:xfrm>
            <a:off x="6109275" y="2332613"/>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2</a:t>
            </a:r>
            <a:endParaRPr sz="1400" b="0" i="0" u="none" strike="noStrike" cap="none">
              <a:solidFill>
                <a:srgbClr val="FF0000"/>
              </a:solidFill>
              <a:latin typeface="Arial"/>
              <a:ea typeface="Arial"/>
              <a:cs typeface="Arial"/>
              <a:sym typeface="Arial"/>
            </a:endParaRPr>
          </a:p>
        </p:txBody>
      </p:sp>
      <p:sp>
        <p:nvSpPr>
          <p:cNvPr id="3787" name="Google Shape;3787;p189"/>
          <p:cNvSpPr/>
          <p:nvPr/>
        </p:nvSpPr>
        <p:spPr>
          <a:xfrm>
            <a:off x="4010100" y="4482407"/>
            <a:ext cx="438000" cy="438000"/>
          </a:xfrm>
          <a:prstGeom prst="ellipse">
            <a:avLst/>
          </a:prstGeom>
          <a:solidFill>
            <a:srgbClr val="A4C2F4"/>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cxnSp>
        <p:nvCxnSpPr>
          <p:cNvPr id="3788" name="Google Shape;3788;p189"/>
          <p:cNvCxnSpPr/>
          <p:nvPr/>
        </p:nvCxnSpPr>
        <p:spPr>
          <a:xfrm>
            <a:off x="3881023" y="4059707"/>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3789" name="Google Shape;3789;p189"/>
          <p:cNvSpPr/>
          <p:nvPr/>
        </p:nvSpPr>
        <p:spPr>
          <a:xfrm>
            <a:off x="1917150" y="2773000"/>
            <a:ext cx="890700" cy="4140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Binary trees</a:t>
            </a:r>
            <a:endParaRPr/>
          </a:p>
        </p:txBody>
      </p:sp>
      <p:sp>
        <p:nvSpPr>
          <p:cNvPr id="501" name="Google Shape;501;p19"/>
          <p:cNvSpPr txBox="1"/>
          <p:nvPr/>
        </p:nvSpPr>
        <p:spPr>
          <a:xfrm>
            <a:off x="602100" y="1240425"/>
            <a:ext cx="7939800" cy="476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600"/>
              </a:spcAft>
              <a:buClr>
                <a:srgbClr val="000000"/>
              </a:buClr>
              <a:buSzPts val="1800"/>
              <a:buFont typeface="Arial"/>
              <a:buNone/>
            </a:pPr>
            <a:r>
              <a:rPr lang="en" sz="1800" b="0" i="0" u="none" strike="noStrike" cap="none">
                <a:solidFill>
                  <a:schemeClr val="dk2"/>
                </a:solidFill>
                <a:latin typeface="Arial"/>
                <a:ea typeface="Arial"/>
                <a:cs typeface="Arial"/>
                <a:sym typeface="Arial"/>
              </a:rPr>
              <a:t>Conceptually, we often visually represent a binary tree in the following form</a:t>
            </a:r>
            <a:endParaRPr sz="1400" b="0" i="1" u="none" strike="noStrike" cap="none">
              <a:solidFill>
                <a:schemeClr val="dk2"/>
              </a:solidFill>
              <a:latin typeface="Arial"/>
              <a:ea typeface="Arial"/>
              <a:cs typeface="Arial"/>
              <a:sym typeface="Arial"/>
            </a:endParaRPr>
          </a:p>
        </p:txBody>
      </p:sp>
      <p:sp>
        <p:nvSpPr>
          <p:cNvPr id="502" name="Google Shape;502;p19"/>
          <p:cNvSpPr/>
          <p:nvPr/>
        </p:nvSpPr>
        <p:spPr>
          <a:xfrm>
            <a:off x="4273500" y="1640613"/>
            <a:ext cx="597000" cy="5970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accent5"/>
                </a:solidFill>
                <a:latin typeface="Arial"/>
                <a:ea typeface="Arial"/>
                <a:cs typeface="Arial"/>
                <a:sym typeface="Arial"/>
              </a:rPr>
              <a:t>x</a:t>
            </a:r>
            <a:endParaRPr sz="2400" b="0" i="0" u="none" strike="noStrike" cap="none">
              <a:solidFill>
                <a:schemeClr val="accent5"/>
              </a:solidFill>
              <a:latin typeface="Arial"/>
              <a:ea typeface="Arial"/>
              <a:cs typeface="Arial"/>
              <a:sym typeface="Arial"/>
            </a:endParaRPr>
          </a:p>
        </p:txBody>
      </p:sp>
      <p:sp>
        <p:nvSpPr>
          <p:cNvPr id="503" name="Google Shape;503;p19"/>
          <p:cNvSpPr/>
          <p:nvPr/>
        </p:nvSpPr>
        <p:spPr>
          <a:xfrm>
            <a:off x="3015900" y="2754825"/>
            <a:ext cx="1257600" cy="1478700"/>
          </a:xfrm>
          <a:prstGeom prst="triangle">
            <a:avLst>
              <a:gd name="adj" fmla="val 50000"/>
            </a:avLst>
          </a:prstGeom>
          <a:solidFill>
            <a:schemeClr val="lt2"/>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6AA84F"/>
                </a:solidFill>
                <a:latin typeface="Consolas"/>
                <a:ea typeface="Consolas"/>
                <a:cs typeface="Consolas"/>
                <a:sym typeface="Consolas"/>
              </a:rPr>
              <a:t>BT or empty tree</a:t>
            </a:r>
            <a:endParaRPr sz="1000" b="1" i="0" u="none" strike="noStrike" cap="none">
              <a:solidFill>
                <a:srgbClr val="6AA84F"/>
              </a:solidFill>
              <a:latin typeface="Consolas"/>
              <a:ea typeface="Consolas"/>
              <a:cs typeface="Consolas"/>
              <a:sym typeface="Consolas"/>
            </a:endParaRPr>
          </a:p>
        </p:txBody>
      </p:sp>
      <p:sp>
        <p:nvSpPr>
          <p:cNvPr id="504" name="Google Shape;504;p19"/>
          <p:cNvSpPr/>
          <p:nvPr/>
        </p:nvSpPr>
        <p:spPr>
          <a:xfrm>
            <a:off x="4870500" y="2754825"/>
            <a:ext cx="1257600" cy="1478700"/>
          </a:xfrm>
          <a:prstGeom prst="triangle">
            <a:avLst>
              <a:gd name="adj" fmla="val 50000"/>
            </a:avLst>
          </a:prstGeom>
          <a:solidFill>
            <a:schemeClr val="lt2"/>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980000"/>
                </a:solidFill>
                <a:latin typeface="Consolas"/>
                <a:ea typeface="Consolas"/>
                <a:cs typeface="Consolas"/>
                <a:sym typeface="Consolas"/>
              </a:rPr>
              <a:t>BT or empty tree</a:t>
            </a:r>
            <a:endParaRPr sz="1000" b="0" i="0" u="none" strike="noStrike" cap="none">
              <a:solidFill>
                <a:srgbClr val="980000"/>
              </a:solidFill>
              <a:latin typeface="Consolas"/>
              <a:ea typeface="Consolas"/>
              <a:cs typeface="Consolas"/>
              <a:sym typeface="Consolas"/>
            </a:endParaRPr>
          </a:p>
        </p:txBody>
      </p:sp>
      <p:cxnSp>
        <p:nvCxnSpPr>
          <p:cNvPr id="505" name="Google Shape;505;p19"/>
          <p:cNvCxnSpPr>
            <a:stCxn id="502" idx="4"/>
            <a:endCxn id="503" idx="0"/>
          </p:cNvCxnSpPr>
          <p:nvPr/>
        </p:nvCxnSpPr>
        <p:spPr>
          <a:xfrm flipH="1">
            <a:off x="3644700" y="22376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506" name="Google Shape;506;p19"/>
          <p:cNvCxnSpPr>
            <a:stCxn id="502" idx="4"/>
            <a:endCxn id="504" idx="0"/>
          </p:cNvCxnSpPr>
          <p:nvPr/>
        </p:nvCxnSpPr>
        <p:spPr>
          <a:xfrm>
            <a:off x="4572000" y="2237613"/>
            <a:ext cx="927300" cy="517200"/>
          </a:xfrm>
          <a:prstGeom prst="straightConnector1">
            <a:avLst/>
          </a:prstGeom>
          <a:noFill/>
          <a:ln w="28575" cap="flat" cmpd="sng">
            <a:solidFill>
              <a:srgbClr val="980000"/>
            </a:solidFill>
            <a:prstDash val="solid"/>
            <a:round/>
            <a:headEnd type="none" w="sm" len="sm"/>
            <a:tailEnd type="none" w="sm" len="sm"/>
          </a:ln>
        </p:spPr>
      </p:cxnSp>
      <p:sp>
        <p:nvSpPr>
          <p:cNvPr id="507" name="Google Shape;507;p19"/>
          <p:cNvSpPr txBox="1"/>
          <p:nvPr/>
        </p:nvSpPr>
        <p:spPr>
          <a:xfrm>
            <a:off x="5031375" y="1744875"/>
            <a:ext cx="3363600" cy="47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Root node containing the node’s key x</a:t>
            </a:r>
            <a:endParaRPr sz="1400" b="0" i="0" u="none" strike="noStrike" cap="none">
              <a:solidFill>
                <a:srgbClr val="000000"/>
              </a:solidFill>
              <a:latin typeface="Arial"/>
              <a:ea typeface="Arial"/>
              <a:cs typeface="Arial"/>
              <a:sym typeface="Arial"/>
            </a:endParaRPr>
          </a:p>
        </p:txBody>
      </p:sp>
      <p:sp>
        <p:nvSpPr>
          <p:cNvPr id="508" name="Google Shape;508;p19"/>
          <p:cNvSpPr txBox="1"/>
          <p:nvPr/>
        </p:nvSpPr>
        <p:spPr>
          <a:xfrm>
            <a:off x="30159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subtree</a:t>
            </a:r>
            <a:endParaRPr sz="1400" b="0" i="0" u="none" strike="noStrike" cap="none">
              <a:solidFill>
                <a:srgbClr val="000000"/>
              </a:solidFill>
              <a:latin typeface="Arial"/>
              <a:ea typeface="Arial"/>
              <a:cs typeface="Arial"/>
              <a:sym typeface="Arial"/>
            </a:endParaRPr>
          </a:p>
        </p:txBody>
      </p:sp>
      <p:sp>
        <p:nvSpPr>
          <p:cNvPr id="509" name="Google Shape;509;p19"/>
          <p:cNvSpPr txBox="1"/>
          <p:nvPr/>
        </p:nvSpPr>
        <p:spPr>
          <a:xfrm>
            <a:off x="4870500" y="4233525"/>
            <a:ext cx="12576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subtree</a:t>
            </a:r>
            <a:endParaRPr sz="1400" b="0" i="0" u="none" strike="noStrike" cap="none">
              <a:solidFill>
                <a:srgbClr val="000000"/>
              </a:solidFill>
              <a:latin typeface="Arial"/>
              <a:ea typeface="Arial"/>
              <a:cs typeface="Arial"/>
              <a:sym typeface="Arial"/>
            </a:endParaRPr>
          </a:p>
        </p:txBody>
      </p:sp>
      <p:sp>
        <p:nvSpPr>
          <p:cNvPr id="510" name="Google Shape;510;p19"/>
          <p:cNvSpPr txBox="1"/>
          <p:nvPr/>
        </p:nvSpPr>
        <p:spPr>
          <a:xfrm>
            <a:off x="0" y="4570800"/>
            <a:ext cx="5199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Realize that this diagram applies to EVERY NODE in the BT?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I.E. every node in the BT is itself the root node of a BT!</a:t>
            </a:r>
            <a:endParaRPr sz="1400" b="0" i="0" u="none" strike="noStrike" cap="none">
              <a:solidFill>
                <a:srgbClr val="000000"/>
              </a:solidFill>
              <a:latin typeface="Arial"/>
              <a:ea typeface="Arial"/>
              <a:cs typeface="Arial"/>
              <a:sym typeface="Arial"/>
            </a:endParaRPr>
          </a:p>
        </p:txBody>
      </p:sp>
      <p:sp>
        <p:nvSpPr>
          <p:cNvPr id="511" name="Google Shape;511;p19"/>
          <p:cNvSpPr/>
          <p:nvPr/>
        </p:nvSpPr>
        <p:spPr>
          <a:xfrm flipH="1">
            <a:off x="3391400" y="1640625"/>
            <a:ext cx="340200" cy="889200"/>
          </a:xfrm>
          <a:prstGeom prst="rightBrace">
            <a:avLst>
              <a:gd name="adj1" fmla="val 45061"/>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9"/>
          <p:cNvSpPr txBox="1"/>
          <p:nvPr/>
        </p:nvSpPr>
        <p:spPr>
          <a:xfrm>
            <a:off x="812000" y="1896075"/>
            <a:ext cx="2579400" cy="37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We call this a </a:t>
            </a:r>
            <a:r>
              <a:rPr lang="en" sz="1400" b="0" i="1" u="none" strike="noStrike" cap="none">
                <a:solidFill>
                  <a:srgbClr val="000000"/>
                </a:solidFill>
                <a:latin typeface="Arial"/>
                <a:ea typeface="Arial"/>
                <a:cs typeface="Arial"/>
                <a:sym typeface="Arial"/>
              </a:rPr>
              <a:t>node</a:t>
            </a:r>
            <a:r>
              <a:rPr lang="en" sz="1400" b="0" i="0" u="none" strike="noStrike" cap="none">
                <a:solidFill>
                  <a:srgbClr val="000000"/>
                </a:solidFill>
                <a:latin typeface="Arial"/>
                <a:ea typeface="Arial"/>
                <a:cs typeface="Arial"/>
                <a:sym typeface="Arial"/>
              </a:rPr>
              <a:t> in the tree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3793"/>
        <p:cNvGrpSpPr/>
        <p:nvPr/>
      </p:nvGrpSpPr>
      <p:grpSpPr>
        <a:xfrm>
          <a:off x="0" y="0"/>
          <a:ext cx="0" cy="0"/>
          <a:chOff x="0" y="0"/>
          <a:chExt cx="0" cy="0"/>
        </a:xfrm>
      </p:grpSpPr>
      <p:sp>
        <p:nvSpPr>
          <p:cNvPr id="3794" name="Google Shape;3794;p190"/>
          <p:cNvSpPr/>
          <p:nvPr/>
        </p:nvSpPr>
        <p:spPr>
          <a:xfrm>
            <a:off x="46959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795" name="Google Shape;3795;p190"/>
          <p:cNvSpPr/>
          <p:nvPr/>
        </p:nvSpPr>
        <p:spPr>
          <a:xfrm>
            <a:off x="53817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796" name="Google Shape;3796;p190"/>
          <p:cNvSpPr/>
          <p:nvPr/>
        </p:nvSpPr>
        <p:spPr>
          <a:xfrm>
            <a:off x="60675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797" name="Google Shape;3797;p190"/>
          <p:cNvSpPr/>
          <p:nvPr/>
        </p:nvSpPr>
        <p:spPr>
          <a:xfrm>
            <a:off x="67533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798" name="Google Shape;3798;p190"/>
          <p:cNvSpPr/>
          <p:nvPr/>
        </p:nvSpPr>
        <p:spPr>
          <a:xfrm>
            <a:off x="3655848" y="3621707"/>
            <a:ext cx="438000" cy="438000"/>
          </a:xfrm>
          <a:prstGeom prst="ellipse">
            <a:avLst/>
          </a:prstGeom>
          <a:solidFill>
            <a:srgbClr val="A4C2F4"/>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799" name="Google Shape;3799;p190"/>
          <p:cNvSpPr/>
          <p:nvPr/>
        </p:nvSpPr>
        <p:spPr>
          <a:xfrm>
            <a:off x="50336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800" name="Google Shape;3800;p190"/>
          <p:cNvSpPr/>
          <p:nvPr/>
        </p:nvSpPr>
        <p:spPr>
          <a:xfrm>
            <a:off x="64052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801" name="Google Shape;3801;p190"/>
          <p:cNvSpPr/>
          <p:nvPr/>
        </p:nvSpPr>
        <p:spPr>
          <a:xfrm>
            <a:off x="2970050" y="2761007"/>
            <a:ext cx="438000" cy="438000"/>
          </a:xfrm>
          <a:prstGeom prst="ellipse">
            <a:avLst/>
          </a:prstGeom>
          <a:solidFill>
            <a:srgbClr val="FFE599"/>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3802" name="Google Shape;3802;p190"/>
          <p:cNvSpPr/>
          <p:nvPr/>
        </p:nvSpPr>
        <p:spPr>
          <a:xfrm>
            <a:off x="5713250" y="2761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803" name="Google Shape;3803;p190"/>
          <p:cNvSpPr/>
          <p:nvPr/>
        </p:nvSpPr>
        <p:spPr>
          <a:xfrm>
            <a:off x="4341650" y="18223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804" name="Google Shape;3804;p190"/>
          <p:cNvCxnSpPr>
            <a:stCxn id="3803" idx="4"/>
            <a:endCxn id="3801" idx="0"/>
          </p:cNvCxnSpPr>
          <p:nvPr/>
        </p:nvCxnSpPr>
        <p:spPr>
          <a:xfrm flipH="1">
            <a:off x="3189050" y="22603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805" name="Google Shape;3805;p190"/>
          <p:cNvCxnSpPr>
            <a:stCxn id="3799" idx="4"/>
            <a:endCxn id="3794" idx="0"/>
          </p:cNvCxnSpPr>
          <p:nvPr/>
        </p:nvCxnSpPr>
        <p:spPr>
          <a:xfrm flipH="1">
            <a:off x="49148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806" name="Google Shape;3806;p190"/>
          <p:cNvCxnSpPr>
            <a:stCxn id="3800" idx="4"/>
            <a:endCxn id="3796" idx="0"/>
          </p:cNvCxnSpPr>
          <p:nvPr/>
        </p:nvCxnSpPr>
        <p:spPr>
          <a:xfrm flipH="1">
            <a:off x="62864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807" name="Google Shape;3807;p190"/>
          <p:cNvCxnSpPr>
            <a:stCxn id="3802" idx="4"/>
            <a:endCxn id="3799" idx="0"/>
          </p:cNvCxnSpPr>
          <p:nvPr/>
        </p:nvCxnSpPr>
        <p:spPr>
          <a:xfrm flipH="1">
            <a:off x="5252750" y="31990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808" name="Google Shape;3808;p190"/>
          <p:cNvCxnSpPr>
            <a:stCxn id="3803" idx="4"/>
            <a:endCxn id="3802" idx="0"/>
          </p:cNvCxnSpPr>
          <p:nvPr/>
        </p:nvCxnSpPr>
        <p:spPr>
          <a:xfrm>
            <a:off x="4560650" y="22603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809" name="Google Shape;3809;p190"/>
          <p:cNvCxnSpPr>
            <a:stCxn id="3801" idx="4"/>
            <a:endCxn id="3798" idx="0"/>
          </p:cNvCxnSpPr>
          <p:nvPr/>
        </p:nvCxnSpPr>
        <p:spPr>
          <a:xfrm>
            <a:off x="3189050" y="31990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810" name="Google Shape;3810;p190"/>
          <p:cNvCxnSpPr>
            <a:stCxn id="3802" idx="4"/>
            <a:endCxn id="3800" idx="0"/>
          </p:cNvCxnSpPr>
          <p:nvPr/>
        </p:nvCxnSpPr>
        <p:spPr>
          <a:xfrm>
            <a:off x="5932250" y="31990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811" name="Google Shape;3811;p190"/>
          <p:cNvCxnSpPr>
            <a:stCxn id="3799" idx="4"/>
            <a:endCxn id="3795" idx="0"/>
          </p:cNvCxnSpPr>
          <p:nvPr/>
        </p:nvCxnSpPr>
        <p:spPr>
          <a:xfrm>
            <a:off x="5252623" y="40597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812" name="Google Shape;3812;p190"/>
          <p:cNvCxnSpPr>
            <a:stCxn id="3800" idx="4"/>
            <a:endCxn id="3797" idx="0"/>
          </p:cNvCxnSpPr>
          <p:nvPr/>
        </p:nvCxnSpPr>
        <p:spPr>
          <a:xfrm>
            <a:off x="6624223" y="40597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3813" name="Google Shape;3813;p190"/>
          <p:cNvGrpSpPr/>
          <p:nvPr/>
        </p:nvGrpSpPr>
        <p:grpSpPr>
          <a:xfrm>
            <a:off x="1917150" y="112000"/>
            <a:ext cx="5309701" cy="1354225"/>
            <a:chOff x="1917150" y="3703800"/>
            <a:chExt cx="5309701" cy="1354225"/>
          </a:xfrm>
        </p:grpSpPr>
        <p:pic>
          <p:nvPicPr>
            <p:cNvPr id="3814" name="Google Shape;3814;p19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815" name="Google Shape;3815;p19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leftRotate(5)</a:t>
              </a:r>
              <a:endParaRPr sz="1400" b="0" i="0" u="none" strike="noStrike" cap="none">
                <a:solidFill>
                  <a:srgbClr val="000000"/>
                </a:solidFill>
                <a:latin typeface="Consolas"/>
                <a:ea typeface="Consolas"/>
                <a:cs typeface="Consolas"/>
                <a:sym typeface="Consolas"/>
              </a:endParaRPr>
            </a:p>
          </p:txBody>
        </p:sp>
        <p:sp>
          <p:nvSpPr>
            <p:cNvPr id="3816" name="Google Shape;3816;p190"/>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insert(8)</a:t>
              </a:r>
              <a:endParaRPr sz="1400" b="0" i="0" u="none" strike="noStrike" cap="none">
                <a:solidFill>
                  <a:srgbClr val="000000"/>
                </a:solidFill>
                <a:latin typeface="Consolas"/>
                <a:ea typeface="Consolas"/>
                <a:cs typeface="Consolas"/>
                <a:sym typeface="Consolas"/>
              </a:endParaRPr>
            </a:p>
          </p:txBody>
        </p:sp>
      </p:grpSp>
      <p:sp>
        <p:nvSpPr>
          <p:cNvPr id="3817" name="Google Shape;3817;p190"/>
          <p:cNvSpPr txBox="1"/>
          <p:nvPr/>
        </p:nvSpPr>
        <p:spPr>
          <a:xfrm>
            <a:off x="3655850" y="174375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3</a:t>
            </a:r>
            <a:endParaRPr sz="1400" b="0" i="0" u="none" strike="noStrike" cap="none">
              <a:solidFill>
                <a:srgbClr val="FF0000"/>
              </a:solidFill>
              <a:latin typeface="Arial"/>
              <a:ea typeface="Arial"/>
              <a:cs typeface="Arial"/>
              <a:sym typeface="Arial"/>
            </a:endParaRPr>
          </a:p>
        </p:txBody>
      </p:sp>
      <p:sp>
        <p:nvSpPr>
          <p:cNvPr id="3818" name="Google Shape;3818;p190"/>
          <p:cNvSpPr txBox="1"/>
          <p:nvPr/>
        </p:nvSpPr>
        <p:spPr>
          <a:xfrm>
            <a:off x="2390650" y="236040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1</a:t>
            </a:r>
            <a:endParaRPr sz="1400" b="0" i="0" u="none" strike="noStrike" cap="none">
              <a:solidFill>
                <a:srgbClr val="FF0000"/>
              </a:solidFill>
              <a:latin typeface="Arial"/>
              <a:ea typeface="Arial"/>
              <a:cs typeface="Arial"/>
              <a:sym typeface="Arial"/>
            </a:endParaRPr>
          </a:p>
        </p:txBody>
      </p:sp>
      <p:sp>
        <p:nvSpPr>
          <p:cNvPr id="3819" name="Google Shape;3819;p190"/>
          <p:cNvSpPr txBox="1"/>
          <p:nvPr/>
        </p:nvSpPr>
        <p:spPr>
          <a:xfrm>
            <a:off x="6109275" y="2332613"/>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2</a:t>
            </a:r>
            <a:endParaRPr sz="1400" b="0" i="0" u="none" strike="noStrike" cap="none">
              <a:solidFill>
                <a:srgbClr val="FF0000"/>
              </a:solidFill>
              <a:latin typeface="Arial"/>
              <a:ea typeface="Arial"/>
              <a:cs typeface="Arial"/>
              <a:sym typeface="Arial"/>
            </a:endParaRPr>
          </a:p>
        </p:txBody>
      </p:sp>
      <p:sp>
        <p:nvSpPr>
          <p:cNvPr id="3820" name="Google Shape;3820;p190"/>
          <p:cNvSpPr/>
          <p:nvPr/>
        </p:nvSpPr>
        <p:spPr>
          <a:xfrm>
            <a:off x="2278075" y="36217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cxnSp>
        <p:nvCxnSpPr>
          <p:cNvPr id="3821" name="Google Shape;3821;p190"/>
          <p:cNvCxnSpPr/>
          <p:nvPr/>
        </p:nvCxnSpPr>
        <p:spPr>
          <a:xfrm flipH="1">
            <a:off x="2509550" y="3199007"/>
            <a:ext cx="679500" cy="422700"/>
          </a:xfrm>
          <a:prstGeom prst="straightConnector1">
            <a:avLst/>
          </a:prstGeom>
          <a:noFill/>
          <a:ln w="28575" cap="flat" cmpd="sng">
            <a:solidFill>
              <a:srgbClr val="6AA84F"/>
            </a:solidFill>
            <a:prstDash val="solid"/>
            <a:round/>
            <a:headEnd type="none" w="sm" len="sm"/>
            <a:tailEnd type="triangle" w="med" len="med"/>
          </a:ln>
        </p:spPr>
      </p:cxnSp>
      <p:sp>
        <p:nvSpPr>
          <p:cNvPr id="3822" name="Google Shape;3822;p190"/>
          <p:cNvSpPr/>
          <p:nvPr/>
        </p:nvSpPr>
        <p:spPr>
          <a:xfrm>
            <a:off x="1327525" y="3633700"/>
            <a:ext cx="890700" cy="4140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3826"/>
        <p:cNvGrpSpPr/>
        <p:nvPr/>
      </p:nvGrpSpPr>
      <p:grpSpPr>
        <a:xfrm>
          <a:off x="0" y="0"/>
          <a:ext cx="0" cy="0"/>
          <a:chOff x="0" y="0"/>
          <a:chExt cx="0" cy="0"/>
        </a:xfrm>
      </p:grpSpPr>
      <p:sp>
        <p:nvSpPr>
          <p:cNvPr id="3827" name="Google Shape;3827;p191"/>
          <p:cNvSpPr/>
          <p:nvPr/>
        </p:nvSpPr>
        <p:spPr>
          <a:xfrm>
            <a:off x="46959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828" name="Google Shape;3828;p191"/>
          <p:cNvSpPr/>
          <p:nvPr/>
        </p:nvSpPr>
        <p:spPr>
          <a:xfrm>
            <a:off x="53817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829" name="Google Shape;3829;p191"/>
          <p:cNvSpPr/>
          <p:nvPr/>
        </p:nvSpPr>
        <p:spPr>
          <a:xfrm>
            <a:off x="60675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830" name="Google Shape;3830;p191"/>
          <p:cNvSpPr/>
          <p:nvPr/>
        </p:nvSpPr>
        <p:spPr>
          <a:xfrm>
            <a:off x="6753300" y="44824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831" name="Google Shape;3831;p191"/>
          <p:cNvSpPr/>
          <p:nvPr/>
        </p:nvSpPr>
        <p:spPr>
          <a:xfrm>
            <a:off x="3655848" y="36217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832" name="Google Shape;3832;p191"/>
          <p:cNvSpPr/>
          <p:nvPr/>
        </p:nvSpPr>
        <p:spPr>
          <a:xfrm>
            <a:off x="50336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833" name="Google Shape;3833;p191"/>
          <p:cNvSpPr/>
          <p:nvPr/>
        </p:nvSpPr>
        <p:spPr>
          <a:xfrm>
            <a:off x="6405223" y="3621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834" name="Google Shape;3834;p191"/>
          <p:cNvSpPr/>
          <p:nvPr/>
        </p:nvSpPr>
        <p:spPr>
          <a:xfrm>
            <a:off x="2970050" y="27610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3835" name="Google Shape;3835;p191"/>
          <p:cNvSpPr/>
          <p:nvPr/>
        </p:nvSpPr>
        <p:spPr>
          <a:xfrm>
            <a:off x="5713250" y="2761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836" name="Google Shape;3836;p191"/>
          <p:cNvSpPr/>
          <p:nvPr/>
        </p:nvSpPr>
        <p:spPr>
          <a:xfrm>
            <a:off x="4341650" y="18223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837" name="Google Shape;3837;p191"/>
          <p:cNvCxnSpPr>
            <a:stCxn id="3836" idx="4"/>
            <a:endCxn id="3834" idx="0"/>
          </p:cNvCxnSpPr>
          <p:nvPr/>
        </p:nvCxnSpPr>
        <p:spPr>
          <a:xfrm flipH="1">
            <a:off x="3189050" y="22603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838" name="Google Shape;3838;p191"/>
          <p:cNvCxnSpPr>
            <a:stCxn id="3832" idx="4"/>
            <a:endCxn id="3827" idx="0"/>
          </p:cNvCxnSpPr>
          <p:nvPr/>
        </p:nvCxnSpPr>
        <p:spPr>
          <a:xfrm flipH="1">
            <a:off x="49148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839" name="Google Shape;3839;p191"/>
          <p:cNvCxnSpPr>
            <a:stCxn id="3833" idx="4"/>
            <a:endCxn id="3829" idx="0"/>
          </p:cNvCxnSpPr>
          <p:nvPr/>
        </p:nvCxnSpPr>
        <p:spPr>
          <a:xfrm flipH="1">
            <a:off x="6286423" y="40597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840" name="Google Shape;3840;p191"/>
          <p:cNvCxnSpPr>
            <a:stCxn id="3835" idx="4"/>
            <a:endCxn id="3832" idx="0"/>
          </p:cNvCxnSpPr>
          <p:nvPr/>
        </p:nvCxnSpPr>
        <p:spPr>
          <a:xfrm flipH="1">
            <a:off x="5252750" y="31990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841" name="Google Shape;3841;p191"/>
          <p:cNvCxnSpPr>
            <a:stCxn id="3836" idx="4"/>
            <a:endCxn id="3835" idx="0"/>
          </p:cNvCxnSpPr>
          <p:nvPr/>
        </p:nvCxnSpPr>
        <p:spPr>
          <a:xfrm>
            <a:off x="4560650" y="22603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842" name="Google Shape;3842;p191"/>
          <p:cNvCxnSpPr>
            <a:stCxn id="3834" idx="4"/>
            <a:endCxn id="3831" idx="0"/>
          </p:cNvCxnSpPr>
          <p:nvPr/>
        </p:nvCxnSpPr>
        <p:spPr>
          <a:xfrm>
            <a:off x="3189050" y="31990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843" name="Google Shape;3843;p191"/>
          <p:cNvCxnSpPr>
            <a:stCxn id="3835" idx="4"/>
            <a:endCxn id="3833" idx="0"/>
          </p:cNvCxnSpPr>
          <p:nvPr/>
        </p:nvCxnSpPr>
        <p:spPr>
          <a:xfrm>
            <a:off x="5932250" y="31990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844" name="Google Shape;3844;p191"/>
          <p:cNvCxnSpPr>
            <a:stCxn id="3832" idx="4"/>
            <a:endCxn id="3828" idx="0"/>
          </p:cNvCxnSpPr>
          <p:nvPr/>
        </p:nvCxnSpPr>
        <p:spPr>
          <a:xfrm>
            <a:off x="5252623" y="40597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845" name="Google Shape;3845;p191"/>
          <p:cNvCxnSpPr>
            <a:stCxn id="3833" idx="4"/>
            <a:endCxn id="3830" idx="0"/>
          </p:cNvCxnSpPr>
          <p:nvPr/>
        </p:nvCxnSpPr>
        <p:spPr>
          <a:xfrm>
            <a:off x="6624223" y="40597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3846" name="Google Shape;3846;p191"/>
          <p:cNvGrpSpPr/>
          <p:nvPr/>
        </p:nvGrpSpPr>
        <p:grpSpPr>
          <a:xfrm>
            <a:off x="1917150" y="112000"/>
            <a:ext cx="5309701" cy="1354225"/>
            <a:chOff x="1917150" y="3703800"/>
            <a:chExt cx="5309701" cy="1354225"/>
          </a:xfrm>
        </p:grpSpPr>
        <p:pic>
          <p:nvPicPr>
            <p:cNvPr id="3847" name="Google Shape;3847;p19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848" name="Google Shape;3848;p19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Notice the height of the subtree goes back to 1! It was </a:t>
              </a:r>
              <a:r>
                <a:rPr lang="en" sz="1400" b="0" i="1" u="none" strike="noStrike" cap="none">
                  <a:solidFill>
                    <a:srgbClr val="000000"/>
                  </a:solidFill>
                  <a:latin typeface="Consolas"/>
                  <a:ea typeface="Consolas"/>
                  <a:cs typeface="Consolas"/>
                  <a:sym typeface="Consolas"/>
                </a:rPr>
                <a:t>initially</a:t>
              </a:r>
              <a:r>
                <a:rPr lang="en" sz="1400" b="0" i="0" u="none" strike="noStrike" cap="none">
                  <a:solidFill>
                    <a:srgbClr val="000000"/>
                  </a:solidFill>
                  <a:latin typeface="Consolas"/>
                  <a:ea typeface="Consolas"/>
                  <a:cs typeface="Consolas"/>
                  <a:sym typeface="Consolas"/>
                </a:rPr>
                <a:t> 1, then insertion caused it to become 2, but balancings fixed it back to 1</a:t>
              </a:r>
              <a:endParaRPr sz="1400" b="0" i="0" u="none" strike="noStrike" cap="none">
                <a:solidFill>
                  <a:srgbClr val="000000"/>
                </a:solidFill>
                <a:latin typeface="Consolas"/>
                <a:ea typeface="Consolas"/>
                <a:cs typeface="Consolas"/>
                <a:sym typeface="Consolas"/>
              </a:endParaRPr>
            </a:p>
          </p:txBody>
        </p:sp>
        <p:sp>
          <p:nvSpPr>
            <p:cNvPr id="3849" name="Google Shape;3849;p191"/>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insert(8)</a:t>
              </a:r>
              <a:endParaRPr sz="1400" b="0" i="0" u="none" strike="noStrike" cap="none">
                <a:solidFill>
                  <a:srgbClr val="000000"/>
                </a:solidFill>
                <a:latin typeface="Consolas"/>
                <a:ea typeface="Consolas"/>
                <a:cs typeface="Consolas"/>
                <a:sym typeface="Consolas"/>
              </a:endParaRPr>
            </a:p>
          </p:txBody>
        </p:sp>
      </p:grpSp>
      <p:sp>
        <p:nvSpPr>
          <p:cNvPr id="3850" name="Google Shape;3850;p191"/>
          <p:cNvSpPr txBox="1"/>
          <p:nvPr/>
        </p:nvSpPr>
        <p:spPr>
          <a:xfrm>
            <a:off x="3655850" y="174375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3</a:t>
            </a:r>
            <a:endParaRPr sz="1400" b="0" i="0" u="none" strike="noStrike" cap="none">
              <a:solidFill>
                <a:srgbClr val="FF0000"/>
              </a:solidFill>
              <a:latin typeface="Arial"/>
              <a:ea typeface="Arial"/>
              <a:cs typeface="Arial"/>
              <a:sym typeface="Arial"/>
            </a:endParaRPr>
          </a:p>
        </p:txBody>
      </p:sp>
      <p:sp>
        <p:nvSpPr>
          <p:cNvPr id="3851" name="Google Shape;3851;p191"/>
          <p:cNvSpPr txBox="1"/>
          <p:nvPr/>
        </p:nvSpPr>
        <p:spPr>
          <a:xfrm>
            <a:off x="2390650" y="2360400"/>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highlight>
                  <a:srgbClr val="FFFF00"/>
                </a:highlight>
                <a:latin typeface="Arial"/>
                <a:ea typeface="Arial"/>
                <a:cs typeface="Arial"/>
                <a:sym typeface="Arial"/>
              </a:rPr>
              <a:t>h = 1</a:t>
            </a:r>
            <a:endParaRPr sz="1400" b="0" i="0" u="none" strike="noStrike" cap="none">
              <a:solidFill>
                <a:srgbClr val="FF0000"/>
              </a:solidFill>
              <a:highlight>
                <a:srgbClr val="FFFF00"/>
              </a:highlight>
              <a:latin typeface="Arial"/>
              <a:ea typeface="Arial"/>
              <a:cs typeface="Arial"/>
              <a:sym typeface="Arial"/>
            </a:endParaRPr>
          </a:p>
        </p:txBody>
      </p:sp>
      <p:sp>
        <p:nvSpPr>
          <p:cNvPr id="3852" name="Google Shape;3852;p191"/>
          <p:cNvSpPr txBox="1"/>
          <p:nvPr/>
        </p:nvSpPr>
        <p:spPr>
          <a:xfrm>
            <a:off x="6109275" y="2332613"/>
            <a:ext cx="692100" cy="42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h = 2</a:t>
            </a:r>
            <a:endParaRPr sz="1400" b="0" i="0" u="none" strike="noStrike" cap="none">
              <a:solidFill>
                <a:srgbClr val="FF0000"/>
              </a:solidFill>
              <a:latin typeface="Arial"/>
              <a:ea typeface="Arial"/>
              <a:cs typeface="Arial"/>
              <a:sym typeface="Arial"/>
            </a:endParaRPr>
          </a:p>
        </p:txBody>
      </p:sp>
      <p:sp>
        <p:nvSpPr>
          <p:cNvPr id="3853" name="Google Shape;3853;p191"/>
          <p:cNvSpPr/>
          <p:nvPr/>
        </p:nvSpPr>
        <p:spPr>
          <a:xfrm>
            <a:off x="2278075" y="36217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cxnSp>
        <p:nvCxnSpPr>
          <p:cNvPr id="3854" name="Google Shape;3854;p191"/>
          <p:cNvCxnSpPr/>
          <p:nvPr/>
        </p:nvCxnSpPr>
        <p:spPr>
          <a:xfrm flipH="1">
            <a:off x="2509550" y="3199007"/>
            <a:ext cx="679500" cy="422700"/>
          </a:xfrm>
          <a:prstGeom prst="straightConnector1">
            <a:avLst/>
          </a:prstGeom>
          <a:noFill/>
          <a:ln w="28575" cap="flat" cmpd="sng">
            <a:solidFill>
              <a:srgbClr val="6AA84F"/>
            </a:solidFill>
            <a:prstDash val="solid"/>
            <a:round/>
            <a:headEnd type="none" w="sm" len="sm"/>
            <a:tailEnd type="triangle" w="med" len="med"/>
          </a:ln>
        </p:spPr>
      </p:cxn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3858"/>
        <p:cNvGrpSpPr/>
        <p:nvPr/>
      </p:nvGrpSpPr>
      <p:grpSpPr>
        <a:xfrm>
          <a:off x="0" y="0"/>
          <a:ext cx="0" cy="0"/>
          <a:chOff x="0" y="0"/>
          <a:chExt cx="0" cy="0"/>
        </a:xfrm>
      </p:grpSpPr>
      <p:grpSp>
        <p:nvGrpSpPr>
          <p:cNvPr id="3859" name="Google Shape;3859;p192"/>
          <p:cNvGrpSpPr/>
          <p:nvPr/>
        </p:nvGrpSpPr>
        <p:grpSpPr>
          <a:xfrm>
            <a:off x="1917150" y="112000"/>
            <a:ext cx="5309701" cy="1354225"/>
            <a:chOff x="1917150" y="3703800"/>
            <a:chExt cx="5309701" cy="1354225"/>
          </a:xfrm>
        </p:grpSpPr>
        <p:pic>
          <p:nvPicPr>
            <p:cNvPr id="3860" name="Google Shape;3860;p19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861" name="Google Shape;3861;p19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What happens after this deletion?</a:t>
              </a:r>
              <a:endParaRPr sz="1400" b="0" i="0" u="none" strike="noStrike" cap="none">
                <a:solidFill>
                  <a:srgbClr val="000000"/>
                </a:solidFill>
                <a:latin typeface="Consolas"/>
                <a:ea typeface="Consolas"/>
                <a:cs typeface="Consolas"/>
                <a:sym typeface="Consolas"/>
              </a:endParaRPr>
            </a:p>
          </p:txBody>
        </p:sp>
        <p:sp>
          <p:nvSpPr>
            <p:cNvPr id="3862" name="Google Shape;3862;p19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Consolas"/>
                  <a:ea typeface="Consolas"/>
                  <a:cs typeface="Consolas"/>
                  <a:sym typeface="Consolas"/>
                </a:rPr>
                <a:t>delete</a:t>
              </a:r>
              <a:r>
                <a:rPr lang="en" sz="1400" b="0" i="0" u="none" strike="noStrike" cap="none">
                  <a:solidFill>
                    <a:srgbClr val="000000"/>
                  </a:solidFill>
                  <a:latin typeface="Consolas"/>
                  <a:ea typeface="Consolas"/>
                  <a:cs typeface="Consolas"/>
                  <a:sym typeface="Consolas"/>
                </a:rPr>
                <a:t>(13)</a:t>
              </a:r>
              <a:endParaRPr sz="1400" b="0" i="0" u="none" strike="noStrike" cap="none">
                <a:solidFill>
                  <a:srgbClr val="000000"/>
                </a:solidFill>
                <a:latin typeface="Consolas"/>
                <a:ea typeface="Consolas"/>
                <a:cs typeface="Consolas"/>
                <a:sym typeface="Consolas"/>
              </a:endParaRPr>
            </a:p>
          </p:txBody>
        </p:sp>
      </p:grpSp>
      <p:sp>
        <p:nvSpPr>
          <p:cNvPr id="3863" name="Google Shape;3863;p192"/>
          <p:cNvSpPr/>
          <p:nvPr/>
        </p:nvSpPr>
        <p:spPr>
          <a:xfrm>
            <a:off x="2638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3864" name="Google Shape;3864;p192"/>
          <p:cNvSpPr/>
          <p:nvPr/>
        </p:nvSpPr>
        <p:spPr>
          <a:xfrm>
            <a:off x="46959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865" name="Google Shape;3865;p192"/>
          <p:cNvSpPr/>
          <p:nvPr/>
        </p:nvSpPr>
        <p:spPr>
          <a:xfrm>
            <a:off x="53817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866" name="Google Shape;3866;p192"/>
          <p:cNvSpPr/>
          <p:nvPr/>
        </p:nvSpPr>
        <p:spPr>
          <a:xfrm>
            <a:off x="6067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867" name="Google Shape;3867;p192"/>
          <p:cNvSpPr/>
          <p:nvPr/>
        </p:nvSpPr>
        <p:spPr>
          <a:xfrm>
            <a:off x="67533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868" name="Google Shape;3868;p192"/>
          <p:cNvSpPr/>
          <p:nvPr/>
        </p:nvSpPr>
        <p:spPr>
          <a:xfrm>
            <a:off x="2299925"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869" name="Google Shape;3869;p192"/>
          <p:cNvSpPr/>
          <p:nvPr/>
        </p:nvSpPr>
        <p:spPr>
          <a:xfrm>
            <a:off x="3655848" y="32656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3870" name="Google Shape;3870;p192"/>
          <p:cNvSpPr/>
          <p:nvPr/>
        </p:nvSpPr>
        <p:spPr>
          <a:xfrm>
            <a:off x="50336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871" name="Google Shape;3871;p192"/>
          <p:cNvSpPr/>
          <p:nvPr/>
        </p:nvSpPr>
        <p:spPr>
          <a:xfrm>
            <a:off x="64052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872" name="Google Shape;3872;p192"/>
          <p:cNvSpPr/>
          <p:nvPr/>
        </p:nvSpPr>
        <p:spPr>
          <a:xfrm>
            <a:off x="29700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873" name="Google Shape;3873;p192"/>
          <p:cNvSpPr/>
          <p:nvPr/>
        </p:nvSpPr>
        <p:spPr>
          <a:xfrm>
            <a:off x="57132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874" name="Google Shape;3874;p192"/>
          <p:cNvSpPr/>
          <p:nvPr/>
        </p:nvSpPr>
        <p:spPr>
          <a:xfrm>
            <a:off x="4341650" y="14662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875" name="Google Shape;3875;p192"/>
          <p:cNvCxnSpPr>
            <a:stCxn id="3874" idx="4"/>
            <a:endCxn id="3872" idx="0"/>
          </p:cNvCxnSpPr>
          <p:nvPr/>
        </p:nvCxnSpPr>
        <p:spPr>
          <a:xfrm flipH="1">
            <a:off x="3189050" y="19042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876" name="Google Shape;3876;p192"/>
          <p:cNvCxnSpPr>
            <a:stCxn id="3872" idx="4"/>
            <a:endCxn id="3868" idx="0"/>
          </p:cNvCxnSpPr>
          <p:nvPr/>
        </p:nvCxnSpPr>
        <p:spPr>
          <a:xfrm flipH="1">
            <a:off x="2518850" y="28429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877" name="Google Shape;3877;p192"/>
          <p:cNvCxnSpPr>
            <a:stCxn id="3870" idx="4"/>
            <a:endCxn id="3864" idx="0"/>
          </p:cNvCxnSpPr>
          <p:nvPr/>
        </p:nvCxnSpPr>
        <p:spPr>
          <a:xfrm flipH="1">
            <a:off x="49148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878" name="Google Shape;3878;p192"/>
          <p:cNvCxnSpPr>
            <a:stCxn id="3871" idx="4"/>
            <a:endCxn id="3866" idx="0"/>
          </p:cNvCxnSpPr>
          <p:nvPr/>
        </p:nvCxnSpPr>
        <p:spPr>
          <a:xfrm flipH="1">
            <a:off x="62864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879" name="Google Shape;3879;p192"/>
          <p:cNvCxnSpPr>
            <a:stCxn id="3873" idx="4"/>
            <a:endCxn id="3870" idx="0"/>
          </p:cNvCxnSpPr>
          <p:nvPr/>
        </p:nvCxnSpPr>
        <p:spPr>
          <a:xfrm flipH="1">
            <a:off x="5252750" y="28429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880" name="Google Shape;3880;p192"/>
          <p:cNvCxnSpPr>
            <a:stCxn id="3874" idx="4"/>
            <a:endCxn id="3873" idx="0"/>
          </p:cNvCxnSpPr>
          <p:nvPr/>
        </p:nvCxnSpPr>
        <p:spPr>
          <a:xfrm>
            <a:off x="4560650" y="19042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881" name="Google Shape;3881;p192"/>
          <p:cNvCxnSpPr>
            <a:stCxn id="3872" idx="4"/>
            <a:endCxn id="3869" idx="0"/>
          </p:cNvCxnSpPr>
          <p:nvPr/>
        </p:nvCxnSpPr>
        <p:spPr>
          <a:xfrm>
            <a:off x="3189050" y="28429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3882" name="Google Shape;3882;p192"/>
          <p:cNvCxnSpPr>
            <a:stCxn id="3873" idx="4"/>
            <a:endCxn id="3871" idx="0"/>
          </p:cNvCxnSpPr>
          <p:nvPr/>
        </p:nvCxnSpPr>
        <p:spPr>
          <a:xfrm>
            <a:off x="5932250" y="28429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883" name="Google Shape;3883;p192"/>
          <p:cNvCxnSpPr>
            <a:stCxn id="3868" idx="4"/>
            <a:endCxn id="3863" idx="0"/>
          </p:cNvCxnSpPr>
          <p:nvPr/>
        </p:nvCxnSpPr>
        <p:spPr>
          <a:xfrm>
            <a:off x="2518925" y="37036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3884" name="Google Shape;3884;p192"/>
          <p:cNvCxnSpPr>
            <a:stCxn id="3870" idx="4"/>
            <a:endCxn id="3865" idx="0"/>
          </p:cNvCxnSpPr>
          <p:nvPr/>
        </p:nvCxnSpPr>
        <p:spPr>
          <a:xfrm>
            <a:off x="52526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885" name="Google Shape;3885;p192"/>
          <p:cNvCxnSpPr>
            <a:stCxn id="3871" idx="4"/>
            <a:endCxn id="3867" idx="0"/>
          </p:cNvCxnSpPr>
          <p:nvPr/>
        </p:nvCxnSpPr>
        <p:spPr>
          <a:xfrm>
            <a:off x="66242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886" name="Google Shape;3886;p192"/>
          <p:cNvCxnSpPr>
            <a:stCxn id="3867" idx="4"/>
            <a:endCxn id="3887" idx="0"/>
          </p:cNvCxnSpPr>
          <p:nvPr/>
        </p:nvCxnSpPr>
        <p:spPr>
          <a:xfrm>
            <a:off x="6972300" y="4564307"/>
            <a:ext cx="353100" cy="141300"/>
          </a:xfrm>
          <a:prstGeom prst="straightConnector1">
            <a:avLst/>
          </a:prstGeom>
          <a:noFill/>
          <a:ln w="28575" cap="flat" cmpd="sng">
            <a:solidFill>
              <a:srgbClr val="980000"/>
            </a:solidFill>
            <a:prstDash val="solid"/>
            <a:round/>
            <a:headEnd type="none" w="sm" len="sm"/>
            <a:tailEnd type="triangle" w="med" len="med"/>
          </a:ln>
        </p:spPr>
      </p:cxnSp>
      <p:sp>
        <p:nvSpPr>
          <p:cNvPr id="3887" name="Google Shape;3887;p192"/>
          <p:cNvSpPr/>
          <p:nvPr/>
        </p:nvSpPr>
        <p:spPr>
          <a:xfrm>
            <a:off x="7106425" y="470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999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3891"/>
        <p:cNvGrpSpPr/>
        <p:nvPr/>
      </p:nvGrpSpPr>
      <p:grpSpPr>
        <a:xfrm>
          <a:off x="0" y="0"/>
          <a:ext cx="0" cy="0"/>
          <a:chOff x="0" y="0"/>
          <a:chExt cx="0" cy="0"/>
        </a:xfrm>
      </p:grpSpPr>
      <p:grpSp>
        <p:nvGrpSpPr>
          <p:cNvPr id="3892" name="Google Shape;3892;p193"/>
          <p:cNvGrpSpPr/>
          <p:nvPr/>
        </p:nvGrpSpPr>
        <p:grpSpPr>
          <a:xfrm>
            <a:off x="1917150" y="112000"/>
            <a:ext cx="5309701" cy="1354225"/>
            <a:chOff x="1917150" y="3703800"/>
            <a:chExt cx="5309701" cy="1354225"/>
          </a:xfrm>
        </p:grpSpPr>
        <p:pic>
          <p:nvPicPr>
            <p:cNvPr id="3893" name="Google Shape;3893;p19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894" name="Google Shape;3894;p19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Is there an imbalance?</a:t>
              </a:r>
              <a:endParaRPr sz="1400" b="0" i="0" u="none" strike="noStrike" cap="none">
                <a:solidFill>
                  <a:srgbClr val="000000"/>
                </a:solidFill>
                <a:latin typeface="Consolas"/>
                <a:ea typeface="Consolas"/>
                <a:cs typeface="Consolas"/>
                <a:sym typeface="Consolas"/>
              </a:endParaRPr>
            </a:p>
          </p:txBody>
        </p:sp>
        <p:sp>
          <p:nvSpPr>
            <p:cNvPr id="3895" name="Google Shape;3895;p193"/>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delete(13)</a:t>
              </a:r>
              <a:endParaRPr sz="1400" b="0" i="0" u="none" strike="noStrike" cap="none">
                <a:solidFill>
                  <a:srgbClr val="000000"/>
                </a:solidFill>
                <a:latin typeface="Consolas"/>
                <a:ea typeface="Consolas"/>
                <a:cs typeface="Consolas"/>
                <a:sym typeface="Consolas"/>
              </a:endParaRPr>
            </a:p>
          </p:txBody>
        </p:sp>
      </p:grpSp>
      <p:sp>
        <p:nvSpPr>
          <p:cNvPr id="3896" name="Google Shape;3896;p193"/>
          <p:cNvSpPr/>
          <p:nvPr/>
        </p:nvSpPr>
        <p:spPr>
          <a:xfrm>
            <a:off x="2638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3897" name="Google Shape;3897;p193"/>
          <p:cNvSpPr/>
          <p:nvPr/>
        </p:nvSpPr>
        <p:spPr>
          <a:xfrm>
            <a:off x="46959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898" name="Google Shape;3898;p193"/>
          <p:cNvSpPr/>
          <p:nvPr/>
        </p:nvSpPr>
        <p:spPr>
          <a:xfrm>
            <a:off x="53817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899" name="Google Shape;3899;p193"/>
          <p:cNvSpPr/>
          <p:nvPr/>
        </p:nvSpPr>
        <p:spPr>
          <a:xfrm>
            <a:off x="6067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900" name="Google Shape;3900;p193"/>
          <p:cNvSpPr/>
          <p:nvPr/>
        </p:nvSpPr>
        <p:spPr>
          <a:xfrm>
            <a:off x="67533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901" name="Google Shape;3901;p193"/>
          <p:cNvSpPr/>
          <p:nvPr/>
        </p:nvSpPr>
        <p:spPr>
          <a:xfrm>
            <a:off x="2299925"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902" name="Google Shape;3902;p193"/>
          <p:cNvSpPr/>
          <p:nvPr/>
        </p:nvSpPr>
        <p:spPr>
          <a:xfrm>
            <a:off x="50336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903" name="Google Shape;3903;p193"/>
          <p:cNvSpPr/>
          <p:nvPr/>
        </p:nvSpPr>
        <p:spPr>
          <a:xfrm>
            <a:off x="64052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904" name="Google Shape;3904;p193"/>
          <p:cNvSpPr/>
          <p:nvPr/>
        </p:nvSpPr>
        <p:spPr>
          <a:xfrm>
            <a:off x="29700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905" name="Google Shape;3905;p193"/>
          <p:cNvSpPr/>
          <p:nvPr/>
        </p:nvSpPr>
        <p:spPr>
          <a:xfrm>
            <a:off x="57132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906" name="Google Shape;3906;p193"/>
          <p:cNvSpPr/>
          <p:nvPr/>
        </p:nvSpPr>
        <p:spPr>
          <a:xfrm>
            <a:off x="4341650" y="14662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907" name="Google Shape;3907;p193"/>
          <p:cNvCxnSpPr>
            <a:stCxn id="3906" idx="4"/>
            <a:endCxn id="3904" idx="0"/>
          </p:cNvCxnSpPr>
          <p:nvPr/>
        </p:nvCxnSpPr>
        <p:spPr>
          <a:xfrm flipH="1">
            <a:off x="3189050" y="19042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908" name="Google Shape;3908;p193"/>
          <p:cNvCxnSpPr>
            <a:stCxn id="3904" idx="4"/>
            <a:endCxn id="3901" idx="0"/>
          </p:cNvCxnSpPr>
          <p:nvPr/>
        </p:nvCxnSpPr>
        <p:spPr>
          <a:xfrm flipH="1">
            <a:off x="2518850" y="28429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909" name="Google Shape;3909;p193"/>
          <p:cNvCxnSpPr>
            <a:stCxn id="3902" idx="4"/>
            <a:endCxn id="3897" idx="0"/>
          </p:cNvCxnSpPr>
          <p:nvPr/>
        </p:nvCxnSpPr>
        <p:spPr>
          <a:xfrm flipH="1">
            <a:off x="49148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910" name="Google Shape;3910;p193"/>
          <p:cNvCxnSpPr>
            <a:stCxn id="3903" idx="4"/>
            <a:endCxn id="3899" idx="0"/>
          </p:cNvCxnSpPr>
          <p:nvPr/>
        </p:nvCxnSpPr>
        <p:spPr>
          <a:xfrm flipH="1">
            <a:off x="62864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911" name="Google Shape;3911;p193"/>
          <p:cNvCxnSpPr>
            <a:stCxn id="3905" idx="4"/>
            <a:endCxn id="3902" idx="0"/>
          </p:cNvCxnSpPr>
          <p:nvPr/>
        </p:nvCxnSpPr>
        <p:spPr>
          <a:xfrm flipH="1">
            <a:off x="5252750" y="28429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912" name="Google Shape;3912;p193"/>
          <p:cNvCxnSpPr>
            <a:stCxn id="3906" idx="4"/>
            <a:endCxn id="3905" idx="0"/>
          </p:cNvCxnSpPr>
          <p:nvPr/>
        </p:nvCxnSpPr>
        <p:spPr>
          <a:xfrm>
            <a:off x="4560650" y="19042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913" name="Google Shape;3913;p193"/>
          <p:cNvCxnSpPr>
            <a:stCxn id="3905" idx="4"/>
            <a:endCxn id="3903" idx="0"/>
          </p:cNvCxnSpPr>
          <p:nvPr/>
        </p:nvCxnSpPr>
        <p:spPr>
          <a:xfrm>
            <a:off x="5932250" y="28429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914" name="Google Shape;3914;p193"/>
          <p:cNvCxnSpPr>
            <a:stCxn id="3901" idx="4"/>
            <a:endCxn id="3896" idx="0"/>
          </p:cNvCxnSpPr>
          <p:nvPr/>
        </p:nvCxnSpPr>
        <p:spPr>
          <a:xfrm>
            <a:off x="2518925" y="37036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3915" name="Google Shape;3915;p193"/>
          <p:cNvCxnSpPr>
            <a:stCxn id="3902" idx="4"/>
            <a:endCxn id="3898" idx="0"/>
          </p:cNvCxnSpPr>
          <p:nvPr/>
        </p:nvCxnSpPr>
        <p:spPr>
          <a:xfrm>
            <a:off x="52526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916" name="Google Shape;3916;p193"/>
          <p:cNvCxnSpPr>
            <a:stCxn id="3903" idx="4"/>
            <a:endCxn id="3900" idx="0"/>
          </p:cNvCxnSpPr>
          <p:nvPr/>
        </p:nvCxnSpPr>
        <p:spPr>
          <a:xfrm>
            <a:off x="66242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917" name="Google Shape;3917;p193"/>
          <p:cNvCxnSpPr>
            <a:stCxn id="3900" idx="4"/>
            <a:endCxn id="3918" idx="0"/>
          </p:cNvCxnSpPr>
          <p:nvPr/>
        </p:nvCxnSpPr>
        <p:spPr>
          <a:xfrm>
            <a:off x="6972300" y="4564307"/>
            <a:ext cx="353100" cy="141300"/>
          </a:xfrm>
          <a:prstGeom prst="straightConnector1">
            <a:avLst/>
          </a:prstGeom>
          <a:noFill/>
          <a:ln w="28575" cap="flat" cmpd="sng">
            <a:solidFill>
              <a:srgbClr val="980000"/>
            </a:solidFill>
            <a:prstDash val="solid"/>
            <a:round/>
            <a:headEnd type="none" w="sm" len="sm"/>
            <a:tailEnd type="triangle" w="med" len="med"/>
          </a:ln>
        </p:spPr>
      </p:cxnSp>
      <p:sp>
        <p:nvSpPr>
          <p:cNvPr id="3918" name="Google Shape;3918;p193"/>
          <p:cNvSpPr/>
          <p:nvPr/>
        </p:nvSpPr>
        <p:spPr>
          <a:xfrm>
            <a:off x="7106425" y="470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999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3922"/>
        <p:cNvGrpSpPr/>
        <p:nvPr/>
      </p:nvGrpSpPr>
      <p:grpSpPr>
        <a:xfrm>
          <a:off x="0" y="0"/>
          <a:ext cx="0" cy="0"/>
          <a:chOff x="0" y="0"/>
          <a:chExt cx="0" cy="0"/>
        </a:xfrm>
      </p:grpSpPr>
      <p:grpSp>
        <p:nvGrpSpPr>
          <p:cNvPr id="3923" name="Google Shape;3923;p194"/>
          <p:cNvGrpSpPr/>
          <p:nvPr/>
        </p:nvGrpSpPr>
        <p:grpSpPr>
          <a:xfrm>
            <a:off x="1917150" y="112000"/>
            <a:ext cx="5309701" cy="1354225"/>
            <a:chOff x="1917150" y="3703800"/>
            <a:chExt cx="5309701" cy="1354225"/>
          </a:xfrm>
        </p:grpSpPr>
        <p:pic>
          <p:nvPicPr>
            <p:cNvPr id="3924" name="Google Shape;3924;p19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925" name="Google Shape;3925;p19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Imbalance at 5!! wat do</a:t>
              </a:r>
              <a:endParaRPr sz="1400" b="0" i="0" u="none" strike="noStrike" cap="none">
                <a:solidFill>
                  <a:srgbClr val="000000"/>
                </a:solidFill>
                <a:latin typeface="Consolas"/>
                <a:ea typeface="Consolas"/>
                <a:cs typeface="Consolas"/>
                <a:sym typeface="Consolas"/>
              </a:endParaRPr>
            </a:p>
          </p:txBody>
        </p:sp>
        <p:sp>
          <p:nvSpPr>
            <p:cNvPr id="3926" name="Google Shape;3926;p19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delete(13)</a:t>
              </a:r>
              <a:endParaRPr sz="1400" b="0" i="0" u="none" strike="noStrike" cap="none">
                <a:solidFill>
                  <a:srgbClr val="000000"/>
                </a:solidFill>
                <a:latin typeface="Consolas"/>
                <a:ea typeface="Consolas"/>
                <a:cs typeface="Consolas"/>
                <a:sym typeface="Consolas"/>
              </a:endParaRPr>
            </a:p>
          </p:txBody>
        </p:sp>
      </p:grpSp>
      <p:sp>
        <p:nvSpPr>
          <p:cNvPr id="3927" name="Google Shape;3927;p194"/>
          <p:cNvSpPr/>
          <p:nvPr/>
        </p:nvSpPr>
        <p:spPr>
          <a:xfrm>
            <a:off x="2638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3928" name="Google Shape;3928;p194"/>
          <p:cNvSpPr/>
          <p:nvPr/>
        </p:nvSpPr>
        <p:spPr>
          <a:xfrm>
            <a:off x="46959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929" name="Google Shape;3929;p194"/>
          <p:cNvSpPr/>
          <p:nvPr/>
        </p:nvSpPr>
        <p:spPr>
          <a:xfrm>
            <a:off x="53817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930" name="Google Shape;3930;p194"/>
          <p:cNvSpPr/>
          <p:nvPr/>
        </p:nvSpPr>
        <p:spPr>
          <a:xfrm>
            <a:off x="6067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931" name="Google Shape;3931;p194"/>
          <p:cNvSpPr/>
          <p:nvPr/>
        </p:nvSpPr>
        <p:spPr>
          <a:xfrm>
            <a:off x="67533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932" name="Google Shape;3932;p194"/>
          <p:cNvSpPr/>
          <p:nvPr/>
        </p:nvSpPr>
        <p:spPr>
          <a:xfrm>
            <a:off x="2299925"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933" name="Google Shape;3933;p194"/>
          <p:cNvSpPr/>
          <p:nvPr/>
        </p:nvSpPr>
        <p:spPr>
          <a:xfrm>
            <a:off x="50336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934" name="Google Shape;3934;p194"/>
          <p:cNvSpPr/>
          <p:nvPr/>
        </p:nvSpPr>
        <p:spPr>
          <a:xfrm>
            <a:off x="64052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935" name="Google Shape;3935;p194"/>
          <p:cNvSpPr/>
          <p:nvPr/>
        </p:nvSpPr>
        <p:spPr>
          <a:xfrm>
            <a:off x="29700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936" name="Google Shape;3936;p194"/>
          <p:cNvSpPr/>
          <p:nvPr/>
        </p:nvSpPr>
        <p:spPr>
          <a:xfrm>
            <a:off x="57132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937" name="Google Shape;3937;p194"/>
          <p:cNvSpPr/>
          <p:nvPr/>
        </p:nvSpPr>
        <p:spPr>
          <a:xfrm>
            <a:off x="4341650" y="14662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938" name="Google Shape;3938;p194"/>
          <p:cNvCxnSpPr>
            <a:stCxn id="3937" idx="4"/>
            <a:endCxn id="3935" idx="0"/>
          </p:cNvCxnSpPr>
          <p:nvPr/>
        </p:nvCxnSpPr>
        <p:spPr>
          <a:xfrm flipH="1">
            <a:off x="3189050" y="19042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939" name="Google Shape;3939;p194"/>
          <p:cNvCxnSpPr>
            <a:stCxn id="3935" idx="4"/>
            <a:endCxn id="3932" idx="0"/>
          </p:cNvCxnSpPr>
          <p:nvPr/>
        </p:nvCxnSpPr>
        <p:spPr>
          <a:xfrm flipH="1">
            <a:off x="2518850" y="28429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940" name="Google Shape;3940;p194"/>
          <p:cNvCxnSpPr>
            <a:stCxn id="3933" idx="4"/>
            <a:endCxn id="3928" idx="0"/>
          </p:cNvCxnSpPr>
          <p:nvPr/>
        </p:nvCxnSpPr>
        <p:spPr>
          <a:xfrm flipH="1">
            <a:off x="49148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941" name="Google Shape;3941;p194"/>
          <p:cNvCxnSpPr>
            <a:stCxn id="3934" idx="4"/>
            <a:endCxn id="3930" idx="0"/>
          </p:cNvCxnSpPr>
          <p:nvPr/>
        </p:nvCxnSpPr>
        <p:spPr>
          <a:xfrm flipH="1">
            <a:off x="62864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942" name="Google Shape;3942;p194"/>
          <p:cNvCxnSpPr>
            <a:stCxn id="3936" idx="4"/>
            <a:endCxn id="3933" idx="0"/>
          </p:cNvCxnSpPr>
          <p:nvPr/>
        </p:nvCxnSpPr>
        <p:spPr>
          <a:xfrm flipH="1">
            <a:off x="5252750" y="28429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943" name="Google Shape;3943;p194"/>
          <p:cNvCxnSpPr>
            <a:stCxn id="3937" idx="4"/>
            <a:endCxn id="3936" idx="0"/>
          </p:cNvCxnSpPr>
          <p:nvPr/>
        </p:nvCxnSpPr>
        <p:spPr>
          <a:xfrm>
            <a:off x="4560650" y="19042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944" name="Google Shape;3944;p194"/>
          <p:cNvCxnSpPr>
            <a:stCxn id="3936" idx="4"/>
            <a:endCxn id="3934" idx="0"/>
          </p:cNvCxnSpPr>
          <p:nvPr/>
        </p:nvCxnSpPr>
        <p:spPr>
          <a:xfrm>
            <a:off x="5932250" y="28429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945" name="Google Shape;3945;p194"/>
          <p:cNvCxnSpPr>
            <a:stCxn id="3932" idx="4"/>
            <a:endCxn id="3927" idx="0"/>
          </p:cNvCxnSpPr>
          <p:nvPr/>
        </p:nvCxnSpPr>
        <p:spPr>
          <a:xfrm>
            <a:off x="2518925" y="37036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3946" name="Google Shape;3946;p194"/>
          <p:cNvCxnSpPr>
            <a:stCxn id="3933" idx="4"/>
            <a:endCxn id="3929" idx="0"/>
          </p:cNvCxnSpPr>
          <p:nvPr/>
        </p:nvCxnSpPr>
        <p:spPr>
          <a:xfrm>
            <a:off x="52526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947" name="Google Shape;3947;p194"/>
          <p:cNvCxnSpPr>
            <a:stCxn id="3934" idx="4"/>
            <a:endCxn id="3931" idx="0"/>
          </p:cNvCxnSpPr>
          <p:nvPr/>
        </p:nvCxnSpPr>
        <p:spPr>
          <a:xfrm>
            <a:off x="66242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948" name="Google Shape;3948;p194"/>
          <p:cNvCxnSpPr>
            <a:stCxn id="3931" idx="4"/>
            <a:endCxn id="3949" idx="0"/>
          </p:cNvCxnSpPr>
          <p:nvPr/>
        </p:nvCxnSpPr>
        <p:spPr>
          <a:xfrm>
            <a:off x="6972300" y="4564307"/>
            <a:ext cx="353100" cy="141300"/>
          </a:xfrm>
          <a:prstGeom prst="straightConnector1">
            <a:avLst/>
          </a:prstGeom>
          <a:noFill/>
          <a:ln w="28575" cap="flat" cmpd="sng">
            <a:solidFill>
              <a:srgbClr val="980000"/>
            </a:solidFill>
            <a:prstDash val="solid"/>
            <a:round/>
            <a:headEnd type="none" w="sm" len="sm"/>
            <a:tailEnd type="triangle" w="med" len="med"/>
          </a:ln>
        </p:spPr>
      </p:cxnSp>
      <p:sp>
        <p:nvSpPr>
          <p:cNvPr id="3949" name="Google Shape;3949;p194"/>
          <p:cNvSpPr/>
          <p:nvPr/>
        </p:nvSpPr>
        <p:spPr>
          <a:xfrm>
            <a:off x="7106425" y="470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999</a:t>
            </a:r>
            <a:endParaRPr sz="1400" b="0" i="0" u="none" strike="noStrike" cap="none">
              <a:solidFill>
                <a:srgbClr val="000000"/>
              </a:solidFill>
              <a:latin typeface="Arial"/>
              <a:ea typeface="Arial"/>
              <a:cs typeface="Arial"/>
              <a:sym typeface="Arial"/>
            </a:endParaRPr>
          </a:p>
        </p:txBody>
      </p:sp>
      <p:sp>
        <p:nvSpPr>
          <p:cNvPr id="3950" name="Google Shape;3950;p194"/>
          <p:cNvSpPr/>
          <p:nvPr/>
        </p:nvSpPr>
        <p:spPr>
          <a:xfrm>
            <a:off x="2320850" y="2471400"/>
            <a:ext cx="564600" cy="2886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3954"/>
        <p:cNvGrpSpPr/>
        <p:nvPr/>
      </p:nvGrpSpPr>
      <p:grpSpPr>
        <a:xfrm>
          <a:off x="0" y="0"/>
          <a:ext cx="0" cy="0"/>
          <a:chOff x="0" y="0"/>
          <a:chExt cx="0" cy="0"/>
        </a:xfrm>
      </p:grpSpPr>
      <p:grpSp>
        <p:nvGrpSpPr>
          <p:cNvPr id="3955" name="Google Shape;3955;p195"/>
          <p:cNvGrpSpPr/>
          <p:nvPr/>
        </p:nvGrpSpPr>
        <p:grpSpPr>
          <a:xfrm>
            <a:off x="1917150" y="112000"/>
            <a:ext cx="5309701" cy="1354225"/>
            <a:chOff x="1917150" y="3703800"/>
            <a:chExt cx="5309701" cy="1354225"/>
          </a:xfrm>
        </p:grpSpPr>
        <p:pic>
          <p:nvPicPr>
            <p:cNvPr id="3956" name="Google Shape;3956;p19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957" name="Google Shape;3957;p19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leftRotate(2)</a:t>
              </a:r>
              <a:endParaRPr sz="1400" b="0" i="0" u="none" strike="noStrike" cap="none">
                <a:solidFill>
                  <a:srgbClr val="000000"/>
                </a:solidFill>
                <a:latin typeface="Consolas"/>
                <a:ea typeface="Consolas"/>
                <a:cs typeface="Consolas"/>
                <a:sym typeface="Consolas"/>
              </a:endParaRPr>
            </a:p>
          </p:txBody>
        </p:sp>
        <p:sp>
          <p:nvSpPr>
            <p:cNvPr id="3958" name="Google Shape;3958;p19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delete(13)</a:t>
              </a:r>
              <a:endParaRPr sz="1400" b="0" i="0" u="none" strike="noStrike" cap="none">
                <a:solidFill>
                  <a:srgbClr val="000000"/>
                </a:solidFill>
                <a:latin typeface="Consolas"/>
                <a:ea typeface="Consolas"/>
                <a:cs typeface="Consolas"/>
                <a:sym typeface="Consolas"/>
              </a:endParaRPr>
            </a:p>
          </p:txBody>
        </p:sp>
      </p:grpSp>
      <p:sp>
        <p:nvSpPr>
          <p:cNvPr id="3959" name="Google Shape;3959;p195"/>
          <p:cNvSpPr/>
          <p:nvPr/>
        </p:nvSpPr>
        <p:spPr>
          <a:xfrm>
            <a:off x="2638500" y="4126307"/>
            <a:ext cx="438000" cy="4380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3960" name="Google Shape;3960;p195"/>
          <p:cNvSpPr/>
          <p:nvPr/>
        </p:nvSpPr>
        <p:spPr>
          <a:xfrm>
            <a:off x="46959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961" name="Google Shape;3961;p195"/>
          <p:cNvSpPr/>
          <p:nvPr/>
        </p:nvSpPr>
        <p:spPr>
          <a:xfrm>
            <a:off x="53817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962" name="Google Shape;3962;p195"/>
          <p:cNvSpPr/>
          <p:nvPr/>
        </p:nvSpPr>
        <p:spPr>
          <a:xfrm>
            <a:off x="6067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963" name="Google Shape;3963;p195"/>
          <p:cNvSpPr/>
          <p:nvPr/>
        </p:nvSpPr>
        <p:spPr>
          <a:xfrm>
            <a:off x="67533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964" name="Google Shape;3964;p195"/>
          <p:cNvSpPr/>
          <p:nvPr/>
        </p:nvSpPr>
        <p:spPr>
          <a:xfrm>
            <a:off x="2299925" y="32656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965" name="Google Shape;3965;p195"/>
          <p:cNvSpPr/>
          <p:nvPr/>
        </p:nvSpPr>
        <p:spPr>
          <a:xfrm>
            <a:off x="50336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966" name="Google Shape;3966;p195"/>
          <p:cNvSpPr/>
          <p:nvPr/>
        </p:nvSpPr>
        <p:spPr>
          <a:xfrm>
            <a:off x="64052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967" name="Google Shape;3967;p195"/>
          <p:cNvSpPr/>
          <p:nvPr/>
        </p:nvSpPr>
        <p:spPr>
          <a:xfrm>
            <a:off x="29700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968" name="Google Shape;3968;p195"/>
          <p:cNvSpPr/>
          <p:nvPr/>
        </p:nvSpPr>
        <p:spPr>
          <a:xfrm>
            <a:off x="57132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3969" name="Google Shape;3969;p195"/>
          <p:cNvSpPr/>
          <p:nvPr/>
        </p:nvSpPr>
        <p:spPr>
          <a:xfrm>
            <a:off x="4341650" y="14662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3970" name="Google Shape;3970;p195"/>
          <p:cNvCxnSpPr>
            <a:stCxn id="3969" idx="4"/>
            <a:endCxn id="3967" idx="0"/>
          </p:cNvCxnSpPr>
          <p:nvPr/>
        </p:nvCxnSpPr>
        <p:spPr>
          <a:xfrm flipH="1">
            <a:off x="3189050" y="19042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3971" name="Google Shape;3971;p195"/>
          <p:cNvCxnSpPr>
            <a:stCxn id="3967" idx="4"/>
            <a:endCxn id="3964" idx="0"/>
          </p:cNvCxnSpPr>
          <p:nvPr/>
        </p:nvCxnSpPr>
        <p:spPr>
          <a:xfrm flipH="1">
            <a:off x="2518850" y="28429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3972" name="Google Shape;3972;p195"/>
          <p:cNvCxnSpPr>
            <a:stCxn id="3965" idx="4"/>
            <a:endCxn id="3960" idx="0"/>
          </p:cNvCxnSpPr>
          <p:nvPr/>
        </p:nvCxnSpPr>
        <p:spPr>
          <a:xfrm flipH="1">
            <a:off x="49148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973" name="Google Shape;3973;p195"/>
          <p:cNvCxnSpPr>
            <a:stCxn id="3966" idx="4"/>
            <a:endCxn id="3962" idx="0"/>
          </p:cNvCxnSpPr>
          <p:nvPr/>
        </p:nvCxnSpPr>
        <p:spPr>
          <a:xfrm flipH="1">
            <a:off x="62864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3974" name="Google Shape;3974;p195"/>
          <p:cNvCxnSpPr>
            <a:stCxn id="3968" idx="4"/>
            <a:endCxn id="3965" idx="0"/>
          </p:cNvCxnSpPr>
          <p:nvPr/>
        </p:nvCxnSpPr>
        <p:spPr>
          <a:xfrm flipH="1">
            <a:off x="5252750" y="28429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3975" name="Google Shape;3975;p195"/>
          <p:cNvCxnSpPr>
            <a:stCxn id="3969" idx="4"/>
            <a:endCxn id="3968" idx="0"/>
          </p:cNvCxnSpPr>
          <p:nvPr/>
        </p:nvCxnSpPr>
        <p:spPr>
          <a:xfrm>
            <a:off x="4560650" y="19042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3976" name="Google Shape;3976;p195"/>
          <p:cNvCxnSpPr>
            <a:stCxn id="3968" idx="4"/>
            <a:endCxn id="3966" idx="0"/>
          </p:cNvCxnSpPr>
          <p:nvPr/>
        </p:nvCxnSpPr>
        <p:spPr>
          <a:xfrm>
            <a:off x="5932250" y="28429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3977" name="Google Shape;3977;p195"/>
          <p:cNvCxnSpPr>
            <a:stCxn id="3964" idx="4"/>
            <a:endCxn id="3959" idx="0"/>
          </p:cNvCxnSpPr>
          <p:nvPr/>
        </p:nvCxnSpPr>
        <p:spPr>
          <a:xfrm>
            <a:off x="2518925" y="37036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3978" name="Google Shape;3978;p195"/>
          <p:cNvCxnSpPr>
            <a:stCxn id="3965" idx="4"/>
            <a:endCxn id="3961" idx="0"/>
          </p:cNvCxnSpPr>
          <p:nvPr/>
        </p:nvCxnSpPr>
        <p:spPr>
          <a:xfrm>
            <a:off x="52526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979" name="Google Shape;3979;p195"/>
          <p:cNvCxnSpPr>
            <a:stCxn id="3966" idx="4"/>
            <a:endCxn id="3963" idx="0"/>
          </p:cNvCxnSpPr>
          <p:nvPr/>
        </p:nvCxnSpPr>
        <p:spPr>
          <a:xfrm>
            <a:off x="66242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3980" name="Google Shape;3980;p195"/>
          <p:cNvCxnSpPr>
            <a:stCxn id="3963" idx="4"/>
            <a:endCxn id="3981" idx="0"/>
          </p:cNvCxnSpPr>
          <p:nvPr/>
        </p:nvCxnSpPr>
        <p:spPr>
          <a:xfrm>
            <a:off x="6972300" y="4564307"/>
            <a:ext cx="353100" cy="141300"/>
          </a:xfrm>
          <a:prstGeom prst="straightConnector1">
            <a:avLst/>
          </a:prstGeom>
          <a:noFill/>
          <a:ln w="28575" cap="flat" cmpd="sng">
            <a:solidFill>
              <a:srgbClr val="980000"/>
            </a:solidFill>
            <a:prstDash val="solid"/>
            <a:round/>
            <a:headEnd type="none" w="sm" len="sm"/>
            <a:tailEnd type="triangle" w="med" len="med"/>
          </a:ln>
        </p:spPr>
      </p:cxnSp>
      <p:sp>
        <p:nvSpPr>
          <p:cNvPr id="3981" name="Google Shape;3981;p195"/>
          <p:cNvSpPr/>
          <p:nvPr/>
        </p:nvSpPr>
        <p:spPr>
          <a:xfrm>
            <a:off x="7106425" y="470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999</a:t>
            </a:r>
            <a:endParaRPr sz="1400" b="0" i="0" u="none" strike="noStrike" cap="none">
              <a:solidFill>
                <a:srgbClr val="000000"/>
              </a:solidFill>
              <a:latin typeface="Arial"/>
              <a:ea typeface="Arial"/>
              <a:cs typeface="Arial"/>
              <a:sym typeface="Arial"/>
            </a:endParaRPr>
          </a:p>
        </p:txBody>
      </p:sp>
      <p:sp>
        <p:nvSpPr>
          <p:cNvPr id="3982" name="Google Shape;3982;p195"/>
          <p:cNvSpPr/>
          <p:nvPr/>
        </p:nvSpPr>
        <p:spPr>
          <a:xfrm>
            <a:off x="1302425" y="3277600"/>
            <a:ext cx="890700" cy="4140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3986"/>
        <p:cNvGrpSpPr/>
        <p:nvPr/>
      </p:nvGrpSpPr>
      <p:grpSpPr>
        <a:xfrm>
          <a:off x="0" y="0"/>
          <a:ext cx="0" cy="0"/>
          <a:chOff x="0" y="0"/>
          <a:chExt cx="0" cy="0"/>
        </a:xfrm>
      </p:grpSpPr>
      <p:grpSp>
        <p:nvGrpSpPr>
          <p:cNvPr id="3987" name="Google Shape;3987;p196"/>
          <p:cNvGrpSpPr/>
          <p:nvPr/>
        </p:nvGrpSpPr>
        <p:grpSpPr>
          <a:xfrm>
            <a:off x="1917150" y="112000"/>
            <a:ext cx="5309701" cy="1354225"/>
            <a:chOff x="1917150" y="3703800"/>
            <a:chExt cx="5309701" cy="1354225"/>
          </a:xfrm>
        </p:grpSpPr>
        <p:pic>
          <p:nvPicPr>
            <p:cNvPr id="3988" name="Google Shape;3988;p19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989" name="Google Shape;3989;p19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leftRotate(2)</a:t>
              </a:r>
              <a:endParaRPr sz="1400" b="0" i="0" u="none" strike="noStrike" cap="none">
                <a:solidFill>
                  <a:srgbClr val="000000"/>
                </a:solidFill>
                <a:latin typeface="Consolas"/>
                <a:ea typeface="Consolas"/>
                <a:cs typeface="Consolas"/>
                <a:sym typeface="Consolas"/>
              </a:endParaRPr>
            </a:p>
          </p:txBody>
        </p:sp>
        <p:sp>
          <p:nvSpPr>
            <p:cNvPr id="3990" name="Google Shape;3990;p19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delete(13)</a:t>
              </a:r>
              <a:endParaRPr sz="1400" b="0" i="0" u="none" strike="noStrike" cap="none">
                <a:solidFill>
                  <a:srgbClr val="000000"/>
                </a:solidFill>
                <a:latin typeface="Consolas"/>
                <a:ea typeface="Consolas"/>
                <a:cs typeface="Consolas"/>
                <a:sym typeface="Consolas"/>
              </a:endParaRPr>
            </a:p>
          </p:txBody>
        </p:sp>
      </p:grpSp>
      <p:sp>
        <p:nvSpPr>
          <p:cNvPr id="3991" name="Google Shape;3991;p196"/>
          <p:cNvSpPr/>
          <p:nvPr/>
        </p:nvSpPr>
        <p:spPr>
          <a:xfrm>
            <a:off x="1952700" y="41263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3992" name="Google Shape;3992;p196"/>
          <p:cNvSpPr/>
          <p:nvPr/>
        </p:nvSpPr>
        <p:spPr>
          <a:xfrm>
            <a:off x="46959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3993" name="Google Shape;3993;p196"/>
          <p:cNvSpPr/>
          <p:nvPr/>
        </p:nvSpPr>
        <p:spPr>
          <a:xfrm>
            <a:off x="53817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3994" name="Google Shape;3994;p196"/>
          <p:cNvSpPr/>
          <p:nvPr/>
        </p:nvSpPr>
        <p:spPr>
          <a:xfrm>
            <a:off x="6067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3995" name="Google Shape;3995;p196"/>
          <p:cNvSpPr/>
          <p:nvPr/>
        </p:nvSpPr>
        <p:spPr>
          <a:xfrm>
            <a:off x="67533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3996" name="Google Shape;3996;p196"/>
          <p:cNvSpPr/>
          <p:nvPr/>
        </p:nvSpPr>
        <p:spPr>
          <a:xfrm>
            <a:off x="2299925" y="3265607"/>
            <a:ext cx="438000" cy="4380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3997" name="Google Shape;3997;p196"/>
          <p:cNvSpPr/>
          <p:nvPr/>
        </p:nvSpPr>
        <p:spPr>
          <a:xfrm>
            <a:off x="50336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3998" name="Google Shape;3998;p196"/>
          <p:cNvSpPr/>
          <p:nvPr/>
        </p:nvSpPr>
        <p:spPr>
          <a:xfrm>
            <a:off x="64052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3999" name="Google Shape;3999;p196"/>
          <p:cNvSpPr/>
          <p:nvPr/>
        </p:nvSpPr>
        <p:spPr>
          <a:xfrm>
            <a:off x="29700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4000" name="Google Shape;4000;p196"/>
          <p:cNvSpPr/>
          <p:nvPr/>
        </p:nvSpPr>
        <p:spPr>
          <a:xfrm>
            <a:off x="57132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4001" name="Google Shape;4001;p196"/>
          <p:cNvSpPr/>
          <p:nvPr/>
        </p:nvSpPr>
        <p:spPr>
          <a:xfrm>
            <a:off x="4341650" y="14662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4002" name="Google Shape;4002;p196"/>
          <p:cNvCxnSpPr>
            <a:stCxn id="4001" idx="4"/>
            <a:endCxn id="3999" idx="0"/>
          </p:cNvCxnSpPr>
          <p:nvPr/>
        </p:nvCxnSpPr>
        <p:spPr>
          <a:xfrm flipH="1">
            <a:off x="3189050" y="19042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4003" name="Google Shape;4003;p196"/>
          <p:cNvCxnSpPr>
            <a:stCxn id="3999" idx="4"/>
            <a:endCxn id="3996" idx="0"/>
          </p:cNvCxnSpPr>
          <p:nvPr/>
        </p:nvCxnSpPr>
        <p:spPr>
          <a:xfrm flipH="1">
            <a:off x="2518850" y="28429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4004" name="Google Shape;4004;p196"/>
          <p:cNvCxnSpPr>
            <a:stCxn id="3997" idx="4"/>
            <a:endCxn id="3992" idx="0"/>
          </p:cNvCxnSpPr>
          <p:nvPr/>
        </p:nvCxnSpPr>
        <p:spPr>
          <a:xfrm flipH="1">
            <a:off x="49148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005" name="Google Shape;4005;p196"/>
          <p:cNvCxnSpPr>
            <a:stCxn id="3998" idx="4"/>
            <a:endCxn id="3994" idx="0"/>
          </p:cNvCxnSpPr>
          <p:nvPr/>
        </p:nvCxnSpPr>
        <p:spPr>
          <a:xfrm flipH="1">
            <a:off x="62864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006" name="Google Shape;4006;p196"/>
          <p:cNvCxnSpPr>
            <a:stCxn id="4000" idx="4"/>
            <a:endCxn id="3997" idx="0"/>
          </p:cNvCxnSpPr>
          <p:nvPr/>
        </p:nvCxnSpPr>
        <p:spPr>
          <a:xfrm flipH="1">
            <a:off x="5252750" y="28429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4007" name="Google Shape;4007;p196"/>
          <p:cNvCxnSpPr>
            <a:stCxn id="4001" idx="4"/>
            <a:endCxn id="4000" idx="0"/>
          </p:cNvCxnSpPr>
          <p:nvPr/>
        </p:nvCxnSpPr>
        <p:spPr>
          <a:xfrm>
            <a:off x="4560650" y="19042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4008" name="Google Shape;4008;p196"/>
          <p:cNvCxnSpPr>
            <a:stCxn id="4000" idx="4"/>
            <a:endCxn id="3998" idx="0"/>
          </p:cNvCxnSpPr>
          <p:nvPr/>
        </p:nvCxnSpPr>
        <p:spPr>
          <a:xfrm>
            <a:off x="5932250" y="28429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4009" name="Google Shape;4009;p196"/>
          <p:cNvCxnSpPr>
            <a:stCxn id="3996" idx="4"/>
            <a:endCxn id="3991" idx="0"/>
          </p:cNvCxnSpPr>
          <p:nvPr/>
        </p:nvCxnSpPr>
        <p:spPr>
          <a:xfrm flipH="1">
            <a:off x="2171825" y="37036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4010" name="Google Shape;4010;p196"/>
          <p:cNvCxnSpPr>
            <a:stCxn id="3997" idx="4"/>
            <a:endCxn id="3993" idx="0"/>
          </p:cNvCxnSpPr>
          <p:nvPr/>
        </p:nvCxnSpPr>
        <p:spPr>
          <a:xfrm>
            <a:off x="52526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011" name="Google Shape;4011;p196"/>
          <p:cNvCxnSpPr>
            <a:stCxn id="3998" idx="4"/>
            <a:endCxn id="3995" idx="0"/>
          </p:cNvCxnSpPr>
          <p:nvPr/>
        </p:nvCxnSpPr>
        <p:spPr>
          <a:xfrm>
            <a:off x="66242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012" name="Google Shape;4012;p196"/>
          <p:cNvCxnSpPr>
            <a:stCxn id="3995" idx="4"/>
            <a:endCxn id="4013" idx="0"/>
          </p:cNvCxnSpPr>
          <p:nvPr/>
        </p:nvCxnSpPr>
        <p:spPr>
          <a:xfrm>
            <a:off x="6972300" y="4564307"/>
            <a:ext cx="353100" cy="141300"/>
          </a:xfrm>
          <a:prstGeom prst="straightConnector1">
            <a:avLst/>
          </a:prstGeom>
          <a:noFill/>
          <a:ln w="28575" cap="flat" cmpd="sng">
            <a:solidFill>
              <a:srgbClr val="980000"/>
            </a:solidFill>
            <a:prstDash val="solid"/>
            <a:round/>
            <a:headEnd type="none" w="sm" len="sm"/>
            <a:tailEnd type="triangle" w="med" len="med"/>
          </a:ln>
        </p:spPr>
      </p:cxnSp>
      <p:sp>
        <p:nvSpPr>
          <p:cNvPr id="4013" name="Google Shape;4013;p196"/>
          <p:cNvSpPr/>
          <p:nvPr/>
        </p:nvSpPr>
        <p:spPr>
          <a:xfrm>
            <a:off x="7106425" y="470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999</a:t>
            </a:r>
            <a:endParaRPr sz="1400" b="0" i="0" u="none" strike="noStrike" cap="none">
              <a:solidFill>
                <a:srgbClr val="000000"/>
              </a:solidFill>
              <a:latin typeface="Arial"/>
              <a:ea typeface="Arial"/>
              <a:cs typeface="Arial"/>
              <a:sym typeface="Arial"/>
            </a:endParaRPr>
          </a:p>
        </p:txBody>
      </p:sp>
      <p:sp>
        <p:nvSpPr>
          <p:cNvPr id="4014" name="Google Shape;4014;p196"/>
          <p:cNvSpPr/>
          <p:nvPr/>
        </p:nvSpPr>
        <p:spPr>
          <a:xfrm>
            <a:off x="1026450" y="4138300"/>
            <a:ext cx="890700" cy="4140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4018"/>
        <p:cNvGrpSpPr/>
        <p:nvPr/>
      </p:nvGrpSpPr>
      <p:grpSpPr>
        <a:xfrm>
          <a:off x="0" y="0"/>
          <a:ext cx="0" cy="0"/>
          <a:chOff x="0" y="0"/>
          <a:chExt cx="0" cy="0"/>
        </a:xfrm>
      </p:grpSpPr>
      <p:grpSp>
        <p:nvGrpSpPr>
          <p:cNvPr id="4019" name="Google Shape;4019;p197"/>
          <p:cNvGrpSpPr/>
          <p:nvPr/>
        </p:nvGrpSpPr>
        <p:grpSpPr>
          <a:xfrm>
            <a:off x="1917150" y="112000"/>
            <a:ext cx="5309701" cy="1354225"/>
            <a:chOff x="1917150" y="3703800"/>
            <a:chExt cx="5309701" cy="1354225"/>
          </a:xfrm>
        </p:grpSpPr>
        <p:pic>
          <p:nvPicPr>
            <p:cNvPr id="4020" name="Google Shape;4020;p19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4021" name="Google Shape;4021;p19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rightRotate(5)</a:t>
              </a:r>
              <a:endParaRPr sz="1400" b="0" i="0" u="none" strike="noStrike" cap="none">
                <a:solidFill>
                  <a:srgbClr val="000000"/>
                </a:solidFill>
                <a:latin typeface="Consolas"/>
                <a:ea typeface="Consolas"/>
                <a:cs typeface="Consolas"/>
                <a:sym typeface="Consolas"/>
              </a:endParaRPr>
            </a:p>
          </p:txBody>
        </p:sp>
        <p:sp>
          <p:nvSpPr>
            <p:cNvPr id="4022" name="Google Shape;4022;p19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delete(13)</a:t>
              </a:r>
              <a:endParaRPr sz="1400" b="0" i="0" u="none" strike="noStrike" cap="none">
                <a:solidFill>
                  <a:srgbClr val="000000"/>
                </a:solidFill>
                <a:latin typeface="Consolas"/>
                <a:ea typeface="Consolas"/>
                <a:cs typeface="Consolas"/>
                <a:sym typeface="Consolas"/>
              </a:endParaRPr>
            </a:p>
          </p:txBody>
        </p:sp>
      </p:grpSp>
      <p:sp>
        <p:nvSpPr>
          <p:cNvPr id="4023" name="Google Shape;4023;p197"/>
          <p:cNvSpPr/>
          <p:nvPr/>
        </p:nvSpPr>
        <p:spPr>
          <a:xfrm>
            <a:off x="1952700" y="4126307"/>
            <a:ext cx="438000" cy="4380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4024" name="Google Shape;4024;p197"/>
          <p:cNvSpPr/>
          <p:nvPr/>
        </p:nvSpPr>
        <p:spPr>
          <a:xfrm>
            <a:off x="46959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4025" name="Google Shape;4025;p197"/>
          <p:cNvSpPr/>
          <p:nvPr/>
        </p:nvSpPr>
        <p:spPr>
          <a:xfrm>
            <a:off x="53817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4026" name="Google Shape;4026;p197"/>
          <p:cNvSpPr/>
          <p:nvPr/>
        </p:nvSpPr>
        <p:spPr>
          <a:xfrm>
            <a:off x="6067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4027" name="Google Shape;4027;p197"/>
          <p:cNvSpPr/>
          <p:nvPr/>
        </p:nvSpPr>
        <p:spPr>
          <a:xfrm>
            <a:off x="67533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4028" name="Google Shape;4028;p197"/>
          <p:cNvSpPr/>
          <p:nvPr/>
        </p:nvSpPr>
        <p:spPr>
          <a:xfrm>
            <a:off x="2299925" y="3265607"/>
            <a:ext cx="438000" cy="438000"/>
          </a:xfrm>
          <a:prstGeom prst="ellipse">
            <a:avLst/>
          </a:prstGeom>
          <a:solidFill>
            <a:srgbClr val="A4C2F4"/>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4029" name="Google Shape;4029;p197"/>
          <p:cNvSpPr/>
          <p:nvPr/>
        </p:nvSpPr>
        <p:spPr>
          <a:xfrm>
            <a:off x="50336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4030" name="Google Shape;4030;p197"/>
          <p:cNvSpPr/>
          <p:nvPr/>
        </p:nvSpPr>
        <p:spPr>
          <a:xfrm>
            <a:off x="64052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4031" name="Google Shape;4031;p197"/>
          <p:cNvSpPr/>
          <p:nvPr/>
        </p:nvSpPr>
        <p:spPr>
          <a:xfrm>
            <a:off x="2970050" y="24049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4032" name="Google Shape;4032;p197"/>
          <p:cNvSpPr/>
          <p:nvPr/>
        </p:nvSpPr>
        <p:spPr>
          <a:xfrm>
            <a:off x="57132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4033" name="Google Shape;4033;p197"/>
          <p:cNvSpPr/>
          <p:nvPr/>
        </p:nvSpPr>
        <p:spPr>
          <a:xfrm>
            <a:off x="4341650" y="14662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4034" name="Google Shape;4034;p197"/>
          <p:cNvCxnSpPr>
            <a:stCxn id="4033" idx="4"/>
            <a:endCxn id="4031" idx="0"/>
          </p:cNvCxnSpPr>
          <p:nvPr/>
        </p:nvCxnSpPr>
        <p:spPr>
          <a:xfrm flipH="1">
            <a:off x="3189050" y="19042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4035" name="Google Shape;4035;p197"/>
          <p:cNvCxnSpPr>
            <a:stCxn id="4031" idx="4"/>
            <a:endCxn id="4028" idx="0"/>
          </p:cNvCxnSpPr>
          <p:nvPr/>
        </p:nvCxnSpPr>
        <p:spPr>
          <a:xfrm flipH="1">
            <a:off x="2518850" y="28429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4036" name="Google Shape;4036;p197"/>
          <p:cNvCxnSpPr>
            <a:stCxn id="4029" idx="4"/>
            <a:endCxn id="4024" idx="0"/>
          </p:cNvCxnSpPr>
          <p:nvPr/>
        </p:nvCxnSpPr>
        <p:spPr>
          <a:xfrm flipH="1">
            <a:off x="49148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037" name="Google Shape;4037;p197"/>
          <p:cNvCxnSpPr>
            <a:stCxn id="4030" idx="4"/>
            <a:endCxn id="4026" idx="0"/>
          </p:cNvCxnSpPr>
          <p:nvPr/>
        </p:nvCxnSpPr>
        <p:spPr>
          <a:xfrm flipH="1">
            <a:off x="62864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038" name="Google Shape;4038;p197"/>
          <p:cNvCxnSpPr>
            <a:stCxn id="4032" idx="4"/>
            <a:endCxn id="4029" idx="0"/>
          </p:cNvCxnSpPr>
          <p:nvPr/>
        </p:nvCxnSpPr>
        <p:spPr>
          <a:xfrm flipH="1">
            <a:off x="5252750" y="28429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4039" name="Google Shape;4039;p197"/>
          <p:cNvCxnSpPr>
            <a:stCxn id="4033" idx="4"/>
            <a:endCxn id="4032" idx="0"/>
          </p:cNvCxnSpPr>
          <p:nvPr/>
        </p:nvCxnSpPr>
        <p:spPr>
          <a:xfrm>
            <a:off x="4560650" y="19042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4040" name="Google Shape;4040;p197"/>
          <p:cNvCxnSpPr>
            <a:stCxn id="4032" idx="4"/>
            <a:endCxn id="4030" idx="0"/>
          </p:cNvCxnSpPr>
          <p:nvPr/>
        </p:nvCxnSpPr>
        <p:spPr>
          <a:xfrm>
            <a:off x="5932250" y="28429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4041" name="Google Shape;4041;p197"/>
          <p:cNvCxnSpPr>
            <a:stCxn id="4028" idx="4"/>
            <a:endCxn id="4023" idx="0"/>
          </p:cNvCxnSpPr>
          <p:nvPr/>
        </p:nvCxnSpPr>
        <p:spPr>
          <a:xfrm flipH="1">
            <a:off x="2171825" y="37036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4042" name="Google Shape;4042;p197"/>
          <p:cNvCxnSpPr>
            <a:stCxn id="4029" idx="4"/>
            <a:endCxn id="4025" idx="0"/>
          </p:cNvCxnSpPr>
          <p:nvPr/>
        </p:nvCxnSpPr>
        <p:spPr>
          <a:xfrm>
            <a:off x="52526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043" name="Google Shape;4043;p197"/>
          <p:cNvCxnSpPr>
            <a:stCxn id="4030" idx="4"/>
            <a:endCxn id="4027" idx="0"/>
          </p:cNvCxnSpPr>
          <p:nvPr/>
        </p:nvCxnSpPr>
        <p:spPr>
          <a:xfrm>
            <a:off x="66242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044" name="Google Shape;4044;p197"/>
          <p:cNvCxnSpPr>
            <a:stCxn id="4027" idx="4"/>
            <a:endCxn id="4045" idx="0"/>
          </p:cNvCxnSpPr>
          <p:nvPr/>
        </p:nvCxnSpPr>
        <p:spPr>
          <a:xfrm>
            <a:off x="6972300" y="4564307"/>
            <a:ext cx="353100" cy="141300"/>
          </a:xfrm>
          <a:prstGeom prst="straightConnector1">
            <a:avLst/>
          </a:prstGeom>
          <a:noFill/>
          <a:ln w="28575" cap="flat" cmpd="sng">
            <a:solidFill>
              <a:srgbClr val="980000"/>
            </a:solidFill>
            <a:prstDash val="solid"/>
            <a:round/>
            <a:headEnd type="none" w="sm" len="sm"/>
            <a:tailEnd type="triangle" w="med" len="med"/>
          </a:ln>
        </p:spPr>
      </p:cxnSp>
      <p:sp>
        <p:nvSpPr>
          <p:cNvPr id="4045" name="Google Shape;4045;p197"/>
          <p:cNvSpPr/>
          <p:nvPr/>
        </p:nvSpPr>
        <p:spPr>
          <a:xfrm>
            <a:off x="7106425" y="470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999</a:t>
            </a:r>
            <a:endParaRPr sz="1400" b="0" i="0" u="none" strike="noStrike" cap="none">
              <a:solidFill>
                <a:srgbClr val="000000"/>
              </a:solidFill>
              <a:latin typeface="Arial"/>
              <a:ea typeface="Arial"/>
              <a:cs typeface="Arial"/>
              <a:sym typeface="Arial"/>
            </a:endParaRPr>
          </a:p>
        </p:txBody>
      </p:sp>
      <p:sp>
        <p:nvSpPr>
          <p:cNvPr id="4046" name="Google Shape;4046;p197"/>
          <p:cNvSpPr/>
          <p:nvPr/>
        </p:nvSpPr>
        <p:spPr>
          <a:xfrm>
            <a:off x="1952700" y="2377913"/>
            <a:ext cx="890700" cy="4140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4050"/>
        <p:cNvGrpSpPr/>
        <p:nvPr/>
      </p:nvGrpSpPr>
      <p:grpSpPr>
        <a:xfrm>
          <a:off x="0" y="0"/>
          <a:ext cx="0" cy="0"/>
          <a:chOff x="0" y="0"/>
          <a:chExt cx="0" cy="0"/>
        </a:xfrm>
      </p:grpSpPr>
      <p:grpSp>
        <p:nvGrpSpPr>
          <p:cNvPr id="4051" name="Google Shape;4051;p198"/>
          <p:cNvGrpSpPr/>
          <p:nvPr/>
        </p:nvGrpSpPr>
        <p:grpSpPr>
          <a:xfrm>
            <a:off x="1917150" y="112000"/>
            <a:ext cx="5309701" cy="1354225"/>
            <a:chOff x="1917150" y="3703800"/>
            <a:chExt cx="5309701" cy="1354225"/>
          </a:xfrm>
        </p:grpSpPr>
        <p:pic>
          <p:nvPicPr>
            <p:cNvPr id="4052" name="Google Shape;4052;p19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4053" name="Google Shape;4053;p19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rightRotate(5)</a:t>
              </a:r>
              <a:endParaRPr sz="1400" b="0" i="0" u="none" strike="noStrike" cap="none">
                <a:solidFill>
                  <a:srgbClr val="000000"/>
                </a:solidFill>
                <a:latin typeface="Consolas"/>
                <a:ea typeface="Consolas"/>
                <a:cs typeface="Consolas"/>
                <a:sym typeface="Consolas"/>
              </a:endParaRPr>
            </a:p>
          </p:txBody>
        </p:sp>
        <p:sp>
          <p:nvSpPr>
            <p:cNvPr id="4054" name="Google Shape;4054;p19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delete(13)</a:t>
              </a:r>
              <a:endParaRPr sz="1400" b="0" i="0" u="none" strike="noStrike" cap="none">
                <a:solidFill>
                  <a:srgbClr val="000000"/>
                </a:solidFill>
                <a:latin typeface="Consolas"/>
                <a:ea typeface="Consolas"/>
                <a:cs typeface="Consolas"/>
                <a:sym typeface="Consolas"/>
              </a:endParaRPr>
            </a:p>
          </p:txBody>
        </p:sp>
      </p:grpSp>
      <p:sp>
        <p:nvSpPr>
          <p:cNvPr id="4055" name="Google Shape;4055;p198"/>
          <p:cNvSpPr/>
          <p:nvPr/>
        </p:nvSpPr>
        <p:spPr>
          <a:xfrm>
            <a:off x="46959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4056" name="Google Shape;4056;p198"/>
          <p:cNvSpPr/>
          <p:nvPr/>
        </p:nvSpPr>
        <p:spPr>
          <a:xfrm>
            <a:off x="53817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4057" name="Google Shape;4057;p198"/>
          <p:cNvSpPr/>
          <p:nvPr/>
        </p:nvSpPr>
        <p:spPr>
          <a:xfrm>
            <a:off x="6067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4058" name="Google Shape;4058;p198"/>
          <p:cNvSpPr/>
          <p:nvPr/>
        </p:nvSpPr>
        <p:spPr>
          <a:xfrm>
            <a:off x="67533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4059" name="Google Shape;4059;p198"/>
          <p:cNvSpPr/>
          <p:nvPr/>
        </p:nvSpPr>
        <p:spPr>
          <a:xfrm>
            <a:off x="2299925" y="3265607"/>
            <a:ext cx="438000" cy="4380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4060" name="Google Shape;4060;p198"/>
          <p:cNvSpPr/>
          <p:nvPr/>
        </p:nvSpPr>
        <p:spPr>
          <a:xfrm>
            <a:off x="50336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4061" name="Google Shape;4061;p198"/>
          <p:cNvSpPr/>
          <p:nvPr/>
        </p:nvSpPr>
        <p:spPr>
          <a:xfrm>
            <a:off x="64052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4062" name="Google Shape;4062;p198"/>
          <p:cNvSpPr/>
          <p:nvPr/>
        </p:nvSpPr>
        <p:spPr>
          <a:xfrm>
            <a:off x="2970050" y="2404907"/>
            <a:ext cx="438000" cy="438000"/>
          </a:xfrm>
          <a:prstGeom prst="ellipse">
            <a:avLst/>
          </a:prstGeom>
          <a:solidFill>
            <a:srgbClr val="A4C2F4"/>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4063" name="Google Shape;4063;p198"/>
          <p:cNvSpPr/>
          <p:nvPr/>
        </p:nvSpPr>
        <p:spPr>
          <a:xfrm>
            <a:off x="57132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4064" name="Google Shape;4064;p198"/>
          <p:cNvSpPr/>
          <p:nvPr/>
        </p:nvSpPr>
        <p:spPr>
          <a:xfrm>
            <a:off x="4341650" y="14662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4065" name="Google Shape;4065;p198"/>
          <p:cNvCxnSpPr>
            <a:stCxn id="4064" idx="4"/>
            <a:endCxn id="4062" idx="0"/>
          </p:cNvCxnSpPr>
          <p:nvPr/>
        </p:nvCxnSpPr>
        <p:spPr>
          <a:xfrm flipH="1">
            <a:off x="3189050" y="19042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4066" name="Google Shape;4066;p198"/>
          <p:cNvCxnSpPr>
            <a:stCxn id="4062" idx="4"/>
            <a:endCxn id="4059" idx="0"/>
          </p:cNvCxnSpPr>
          <p:nvPr/>
        </p:nvCxnSpPr>
        <p:spPr>
          <a:xfrm flipH="1">
            <a:off x="2518850" y="28429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4067" name="Google Shape;4067;p198"/>
          <p:cNvCxnSpPr>
            <a:stCxn id="4060" idx="4"/>
            <a:endCxn id="4055" idx="0"/>
          </p:cNvCxnSpPr>
          <p:nvPr/>
        </p:nvCxnSpPr>
        <p:spPr>
          <a:xfrm flipH="1">
            <a:off x="49148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068" name="Google Shape;4068;p198"/>
          <p:cNvCxnSpPr>
            <a:stCxn id="4061" idx="4"/>
            <a:endCxn id="4057" idx="0"/>
          </p:cNvCxnSpPr>
          <p:nvPr/>
        </p:nvCxnSpPr>
        <p:spPr>
          <a:xfrm flipH="1">
            <a:off x="62864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069" name="Google Shape;4069;p198"/>
          <p:cNvCxnSpPr>
            <a:stCxn id="4063" idx="4"/>
            <a:endCxn id="4060" idx="0"/>
          </p:cNvCxnSpPr>
          <p:nvPr/>
        </p:nvCxnSpPr>
        <p:spPr>
          <a:xfrm flipH="1">
            <a:off x="5252750" y="28429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4070" name="Google Shape;4070;p198"/>
          <p:cNvCxnSpPr>
            <a:stCxn id="4064" idx="4"/>
            <a:endCxn id="4063" idx="0"/>
          </p:cNvCxnSpPr>
          <p:nvPr/>
        </p:nvCxnSpPr>
        <p:spPr>
          <a:xfrm>
            <a:off x="4560650" y="19042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4071" name="Google Shape;4071;p198"/>
          <p:cNvCxnSpPr>
            <a:stCxn id="4063" idx="4"/>
            <a:endCxn id="4061" idx="0"/>
          </p:cNvCxnSpPr>
          <p:nvPr/>
        </p:nvCxnSpPr>
        <p:spPr>
          <a:xfrm>
            <a:off x="5932250" y="28429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4072" name="Google Shape;4072;p198"/>
          <p:cNvCxnSpPr>
            <a:stCxn id="4060" idx="4"/>
            <a:endCxn id="4056" idx="0"/>
          </p:cNvCxnSpPr>
          <p:nvPr/>
        </p:nvCxnSpPr>
        <p:spPr>
          <a:xfrm>
            <a:off x="52526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073" name="Google Shape;4073;p198"/>
          <p:cNvCxnSpPr>
            <a:stCxn id="4061" idx="4"/>
            <a:endCxn id="4058" idx="0"/>
          </p:cNvCxnSpPr>
          <p:nvPr/>
        </p:nvCxnSpPr>
        <p:spPr>
          <a:xfrm>
            <a:off x="66242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074" name="Google Shape;4074;p198"/>
          <p:cNvCxnSpPr>
            <a:stCxn id="4058" idx="4"/>
            <a:endCxn id="4075" idx="0"/>
          </p:cNvCxnSpPr>
          <p:nvPr/>
        </p:nvCxnSpPr>
        <p:spPr>
          <a:xfrm>
            <a:off x="6972300" y="4564307"/>
            <a:ext cx="353100" cy="141300"/>
          </a:xfrm>
          <a:prstGeom prst="straightConnector1">
            <a:avLst/>
          </a:prstGeom>
          <a:noFill/>
          <a:ln w="28575" cap="flat" cmpd="sng">
            <a:solidFill>
              <a:srgbClr val="980000"/>
            </a:solidFill>
            <a:prstDash val="solid"/>
            <a:round/>
            <a:headEnd type="none" w="sm" len="sm"/>
            <a:tailEnd type="triangle" w="med" len="med"/>
          </a:ln>
        </p:spPr>
      </p:cxnSp>
      <p:sp>
        <p:nvSpPr>
          <p:cNvPr id="4075" name="Google Shape;4075;p198"/>
          <p:cNvSpPr/>
          <p:nvPr/>
        </p:nvSpPr>
        <p:spPr>
          <a:xfrm>
            <a:off x="7106425" y="470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999</a:t>
            </a:r>
            <a:endParaRPr sz="1400" b="0" i="0" u="none" strike="noStrike" cap="none">
              <a:solidFill>
                <a:srgbClr val="000000"/>
              </a:solidFill>
              <a:latin typeface="Arial"/>
              <a:ea typeface="Arial"/>
              <a:cs typeface="Arial"/>
              <a:sym typeface="Arial"/>
            </a:endParaRPr>
          </a:p>
        </p:txBody>
      </p:sp>
      <p:sp>
        <p:nvSpPr>
          <p:cNvPr id="4076" name="Google Shape;4076;p198"/>
          <p:cNvSpPr/>
          <p:nvPr/>
        </p:nvSpPr>
        <p:spPr>
          <a:xfrm>
            <a:off x="2780038" y="3277588"/>
            <a:ext cx="890700" cy="4140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7" name="Google Shape;4077;p198"/>
          <p:cNvSpPr/>
          <p:nvPr/>
        </p:nvSpPr>
        <p:spPr>
          <a:xfrm>
            <a:off x="3712850" y="32656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cxnSp>
        <p:nvCxnSpPr>
          <p:cNvPr id="4078" name="Google Shape;4078;p198"/>
          <p:cNvCxnSpPr/>
          <p:nvPr/>
        </p:nvCxnSpPr>
        <p:spPr>
          <a:xfrm>
            <a:off x="3189050" y="2842932"/>
            <a:ext cx="692100" cy="4227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4082"/>
        <p:cNvGrpSpPr/>
        <p:nvPr/>
      </p:nvGrpSpPr>
      <p:grpSpPr>
        <a:xfrm>
          <a:off x="0" y="0"/>
          <a:ext cx="0" cy="0"/>
          <a:chOff x="0" y="0"/>
          <a:chExt cx="0" cy="0"/>
        </a:xfrm>
      </p:grpSpPr>
      <p:grpSp>
        <p:nvGrpSpPr>
          <p:cNvPr id="4083" name="Google Shape;4083;p199"/>
          <p:cNvGrpSpPr/>
          <p:nvPr/>
        </p:nvGrpSpPr>
        <p:grpSpPr>
          <a:xfrm>
            <a:off x="1917150" y="112000"/>
            <a:ext cx="5309701" cy="1354225"/>
            <a:chOff x="1917150" y="3703800"/>
            <a:chExt cx="5309701" cy="1354225"/>
          </a:xfrm>
        </p:grpSpPr>
        <p:pic>
          <p:nvPicPr>
            <p:cNvPr id="4084" name="Google Shape;4084;p19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4085" name="Google Shape;4085;p19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Done???</a:t>
              </a:r>
              <a:endParaRPr sz="1400" b="0" i="0" u="none" strike="noStrike" cap="none">
                <a:solidFill>
                  <a:srgbClr val="000000"/>
                </a:solidFill>
                <a:latin typeface="Consolas"/>
                <a:ea typeface="Consolas"/>
                <a:cs typeface="Consolas"/>
                <a:sym typeface="Consolas"/>
              </a:endParaRPr>
            </a:p>
          </p:txBody>
        </p:sp>
        <p:sp>
          <p:nvSpPr>
            <p:cNvPr id="4086" name="Google Shape;4086;p199"/>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delete(13)</a:t>
              </a:r>
              <a:endParaRPr sz="1400" b="0" i="0" u="none" strike="noStrike" cap="none">
                <a:solidFill>
                  <a:srgbClr val="000000"/>
                </a:solidFill>
                <a:latin typeface="Consolas"/>
                <a:ea typeface="Consolas"/>
                <a:cs typeface="Consolas"/>
                <a:sym typeface="Consolas"/>
              </a:endParaRPr>
            </a:p>
          </p:txBody>
        </p:sp>
      </p:grpSp>
      <p:sp>
        <p:nvSpPr>
          <p:cNvPr id="4087" name="Google Shape;4087;p199"/>
          <p:cNvSpPr/>
          <p:nvPr/>
        </p:nvSpPr>
        <p:spPr>
          <a:xfrm>
            <a:off x="46959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4088" name="Google Shape;4088;p199"/>
          <p:cNvSpPr/>
          <p:nvPr/>
        </p:nvSpPr>
        <p:spPr>
          <a:xfrm>
            <a:off x="53817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4089" name="Google Shape;4089;p199"/>
          <p:cNvSpPr/>
          <p:nvPr/>
        </p:nvSpPr>
        <p:spPr>
          <a:xfrm>
            <a:off x="6067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4090" name="Google Shape;4090;p199"/>
          <p:cNvSpPr/>
          <p:nvPr/>
        </p:nvSpPr>
        <p:spPr>
          <a:xfrm>
            <a:off x="67533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4091" name="Google Shape;4091;p199"/>
          <p:cNvSpPr/>
          <p:nvPr/>
        </p:nvSpPr>
        <p:spPr>
          <a:xfrm>
            <a:off x="2299925" y="32656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4092" name="Google Shape;4092;p199"/>
          <p:cNvSpPr/>
          <p:nvPr/>
        </p:nvSpPr>
        <p:spPr>
          <a:xfrm>
            <a:off x="50336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4093" name="Google Shape;4093;p199"/>
          <p:cNvSpPr/>
          <p:nvPr/>
        </p:nvSpPr>
        <p:spPr>
          <a:xfrm>
            <a:off x="64052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4094" name="Google Shape;4094;p199"/>
          <p:cNvSpPr/>
          <p:nvPr/>
        </p:nvSpPr>
        <p:spPr>
          <a:xfrm>
            <a:off x="2970050" y="24049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4095" name="Google Shape;4095;p199"/>
          <p:cNvSpPr/>
          <p:nvPr/>
        </p:nvSpPr>
        <p:spPr>
          <a:xfrm>
            <a:off x="57132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4096" name="Google Shape;4096;p199"/>
          <p:cNvSpPr/>
          <p:nvPr/>
        </p:nvSpPr>
        <p:spPr>
          <a:xfrm>
            <a:off x="4341650" y="14662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4097" name="Google Shape;4097;p199"/>
          <p:cNvCxnSpPr>
            <a:stCxn id="4096" idx="4"/>
            <a:endCxn id="4094" idx="0"/>
          </p:cNvCxnSpPr>
          <p:nvPr/>
        </p:nvCxnSpPr>
        <p:spPr>
          <a:xfrm flipH="1">
            <a:off x="3189050" y="19042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4098" name="Google Shape;4098;p199"/>
          <p:cNvCxnSpPr>
            <a:stCxn id="4094" idx="4"/>
            <a:endCxn id="4091" idx="0"/>
          </p:cNvCxnSpPr>
          <p:nvPr/>
        </p:nvCxnSpPr>
        <p:spPr>
          <a:xfrm flipH="1">
            <a:off x="2518850" y="28429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4099" name="Google Shape;4099;p199"/>
          <p:cNvCxnSpPr>
            <a:stCxn id="4092" idx="4"/>
            <a:endCxn id="4087" idx="0"/>
          </p:cNvCxnSpPr>
          <p:nvPr/>
        </p:nvCxnSpPr>
        <p:spPr>
          <a:xfrm flipH="1">
            <a:off x="49148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100" name="Google Shape;4100;p199"/>
          <p:cNvCxnSpPr>
            <a:stCxn id="4093" idx="4"/>
            <a:endCxn id="4089" idx="0"/>
          </p:cNvCxnSpPr>
          <p:nvPr/>
        </p:nvCxnSpPr>
        <p:spPr>
          <a:xfrm flipH="1">
            <a:off x="62864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101" name="Google Shape;4101;p199"/>
          <p:cNvCxnSpPr>
            <a:stCxn id="4095" idx="4"/>
            <a:endCxn id="4092" idx="0"/>
          </p:cNvCxnSpPr>
          <p:nvPr/>
        </p:nvCxnSpPr>
        <p:spPr>
          <a:xfrm flipH="1">
            <a:off x="5252750" y="28429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4102" name="Google Shape;4102;p199"/>
          <p:cNvCxnSpPr>
            <a:stCxn id="4096" idx="4"/>
            <a:endCxn id="4095" idx="0"/>
          </p:cNvCxnSpPr>
          <p:nvPr/>
        </p:nvCxnSpPr>
        <p:spPr>
          <a:xfrm>
            <a:off x="4560650" y="19042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4103" name="Google Shape;4103;p199"/>
          <p:cNvCxnSpPr>
            <a:stCxn id="4095" idx="4"/>
            <a:endCxn id="4093" idx="0"/>
          </p:cNvCxnSpPr>
          <p:nvPr/>
        </p:nvCxnSpPr>
        <p:spPr>
          <a:xfrm>
            <a:off x="5932250" y="28429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4104" name="Google Shape;4104;p199"/>
          <p:cNvCxnSpPr>
            <a:stCxn id="4092" idx="4"/>
            <a:endCxn id="4088" idx="0"/>
          </p:cNvCxnSpPr>
          <p:nvPr/>
        </p:nvCxnSpPr>
        <p:spPr>
          <a:xfrm>
            <a:off x="52526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105" name="Google Shape;4105;p199"/>
          <p:cNvCxnSpPr>
            <a:stCxn id="4093" idx="4"/>
            <a:endCxn id="4090" idx="0"/>
          </p:cNvCxnSpPr>
          <p:nvPr/>
        </p:nvCxnSpPr>
        <p:spPr>
          <a:xfrm>
            <a:off x="66242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106" name="Google Shape;4106;p199"/>
          <p:cNvCxnSpPr>
            <a:stCxn id="4090" idx="4"/>
            <a:endCxn id="4107" idx="0"/>
          </p:cNvCxnSpPr>
          <p:nvPr/>
        </p:nvCxnSpPr>
        <p:spPr>
          <a:xfrm>
            <a:off x="6972300" y="4564307"/>
            <a:ext cx="353100" cy="141300"/>
          </a:xfrm>
          <a:prstGeom prst="straightConnector1">
            <a:avLst/>
          </a:prstGeom>
          <a:noFill/>
          <a:ln w="28575" cap="flat" cmpd="sng">
            <a:solidFill>
              <a:srgbClr val="980000"/>
            </a:solidFill>
            <a:prstDash val="solid"/>
            <a:round/>
            <a:headEnd type="none" w="sm" len="sm"/>
            <a:tailEnd type="triangle" w="med" len="med"/>
          </a:ln>
        </p:spPr>
      </p:cxnSp>
      <p:sp>
        <p:nvSpPr>
          <p:cNvPr id="4107" name="Google Shape;4107;p199"/>
          <p:cNvSpPr/>
          <p:nvPr/>
        </p:nvSpPr>
        <p:spPr>
          <a:xfrm>
            <a:off x="7106425" y="470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999</a:t>
            </a:r>
            <a:endParaRPr sz="1400" b="0" i="0" u="none" strike="noStrike" cap="none">
              <a:solidFill>
                <a:srgbClr val="000000"/>
              </a:solidFill>
              <a:latin typeface="Arial"/>
              <a:ea typeface="Arial"/>
              <a:cs typeface="Arial"/>
              <a:sym typeface="Arial"/>
            </a:endParaRPr>
          </a:p>
        </p:txBody>
      </p:sp>
      <p:sp>
        <p:nvSpPr>
          <p:cNvPr id="4108" name="Google Shape;4108;p199"/>
          <p:cNvSpPr/>
          <p:nvPr/>
        </p:nvSpPr>
        <p:spPr>
          <a:xfrm>
            <a:off x="3712850" y="32656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cxnSp>
        <p:nvCxnSpPr>
          <p:cNvPr id="4109" name="Google Shape;4109;p199"/>
          <p:cNvCxnSpPr/>
          <p:nvPr/>
        </p:nvCxnSpPr>
        <p:spPr>
          <a:xfrm>
            <a:off x="3189050" y="2842932"/>
            <a:ext cx="692100" cy="4227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Admin matters</a:t>
            </a:r>
            <a:endParaRPr/>
          </a:p>
        </p:txBody>
      </p:sp>
      <p:sp>
        <p:nvSpPr>
          <p:cNvPr id="112" name="Google Shape;112;p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Attendance taking</a:t>
            </a:r>
            <a:endParaRPr/>
          </a:p>
          <a:p>
            <a:pPr marL="457200" lvl="0" indent="-342900" algn="l" rtl="0">
              <a:lnSpc>
                <a:spcPct val="115000"/>
              </a:lnSpc>
              <a:spcBef>
                <a:spcPts val="0"/>
              </a:spcBef>
              <a:spcAft>
                <a:spcPts val="0"/>
              </a:spcAft>
              <a:buSzPts val="1800"/>
              <a:buChar char="-"/>
            </a:pPr>
            <a:r>
              <a:rPr lang="en"/>
              <a:t>Check in and PS4 discussion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Height of a node</a:t>
            </a:r>
            <a:endParaRPr/>
          </a:p>
        </p:txBody>
      </p:sp>
      <p:sp>
        <p:nvSpPr>
          <p:cNvPr id="518" name="Google Shape;518;p20"/>
          <p:cNvSpPr txBox="1">
            <a:spLocks noGrp="1"/>
          </p:cNvSpPr>
          <p:nvPr>
            <p:ph type="body" idx="1"/>
          </p:nvPr>
        </p:nvSpPr>
        <p:spPr>
          <a:xfrm>
            <a:off x="311700" y="1152475"/>
            <a:ext cx="8520600" cy="47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on the </a:t>
            </a:r>
            <a:r>
              <a:rPr lang="en" i="1"/>
              <a:t>longest path</a:t>
            </a:r>
            <a:r>
              <a:rPr lang="en"/>
              <a:t> from from node to leaf</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4113"/>
        <p:cNvGrpSpPr/>
        <p:nvPr/>
      </p:nvGrpSpPr>
      <p:grpSpPr>
        <a:xfrm>
          <a:off x="0" y="0"/>
          <a:ext cx="0" cy="0"/>
          <a:chOff x="0" y="0"/>
          <a:chExt cx="0" cy="0"/>
        </a:xfrm>
      </p:grpSpPr>
      <p:grpSp>
        <p:nvGrpSpPr>
          <p:cNvPr id="4114" name="Google Shape;4114;p200"/>
          <p:cNvGrpSpPr/>
          <p:nvPr/>
        </p:nvGrpSpPr>
        <p:grpSpPr>
          <a:xfrm>
            <a:off x="1917150" y="112000"/>
            <a:ext cx="5309701" cy="1354225"/>
            <a:chOff x="1917150" y="3703800"/>
            <a:chExt cx="5309701" cy="1354225"/>
          </a:xfrm>
        </p:grpSpPr>
        <p:pic>
          <p:nvPicPr>
            <p:cNvPr id="4115" name="Google Shape;4115;p20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4116" name="Google Shape;4116;p20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Imbalance here!!! wat do</a:t>
              </a:r>
              <a:endParaRPr sz="1400" b="0" i="0" u="none" strike="noStrike" cap="none">
                <a:solidFill>
                  <a:srgbClr val="000000"/>
                </a:solidFill>
                <a:latin typeface="Consolas"/>
                <a:ea typeface="Consolas"/>
                <a:cs typeface="Consolas"/>
                <a:sym typeface="Consolas"/>
              </a:endParaRPr>
            </a:p>
          </p:txBody>
        </p:sp>
        <p:sp>
          <p:nvSpPr>
            <p:cNvPr id="4117" name="Google Shape;4117;p200"/>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delete(13)</a:t>
              </a:r>
              <a:endParaRPr sz="1400" b="0" i="0" u="none" strike="noStrike" cap="none">
                <a:solidFill>
                  <a:srgbClr val="000000"/>
                </a:solidFill>
                <a:latin typeface="Consolas"/>
                <a:ea typeface="Consolas"/>
                <a:cs typeface="Consolas"/>
                <a:sym typeface="Consolas"/>
              </a:endParaRPr>
            </a:p>
          </p:txBody>
        </p:sp>
      </p:grpSp>
      <p:sp>
        <p:nvSpPr>
          <p:cNvPr id="4118" name="Google Shape;4118;p200"/>
          <p:cNvSpPr/>
          <p:nvPr/>
        </p:nvSpPr>
        <p:spPr>
          <a:xfrm>
            <a:off x="46959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4119" name="Google Shape;4119;p200"/>
          <p:cNvSpPr/>
          <p:nvPr/>
        </p:nvSpPr>
        <p:spPr>
          <a:xfrm>
            <a:off x="53817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4120" name="Google Shape;4120;p200"/>
          <p:cNvSpPr/>
          <p:nvPr/>
        </p:nvSpPr>
        <p:spPr>
          <a:xfrm>
            <a:off x="60675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4121" name="Google Shape;4121;p200"/>
          <p:cNvSpPr/>
          <p:nvPr/>
        </p:nvSpPr>
        <p:spPr>
          <a:xfrm>
            <a:off x="6753300" y="4126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4122" name="Google Shape;4122;p200"/>
          <p:cNvSpPr/>
          <p:nvPr/>
        </p:nvSpPr>
        <p:spPr>
          <a:xfrm>
            <a:off x="2299925" y="32656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4123" name="Google Shape;4123;p200"/>
          <p:cNvSpPr/>
          <p:nvPr/>
        </p:nvSpPr>
        <p:spPr>
          <a:xfrm>
            <a:off x="50336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4124" name="Google Shape;4124;p200"/>
          <p:cNvSpPr/>
          <p:nvPr/>
        </p:nvSpPr>
        <p:spPr>
          <a:xfrm>
            <a:off x="6405223" y="3265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4125" name="Google Shape;4125;p200"/>
          <p:cNvSpPr/>
          <p:nvPr/>
        </p:nvSpPr>
        <p:spPr>
          <a:xfrm>
            <a:off x="2970050" y="24049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4126" name="Google Shape;4126;p200"/>
          <p:cNvSpPr/>
          <p:nvPr/>
        </p:nvSpPr>
        <p:spPr>
          <a:xfrm>
            <a:off x="5713250" y="2404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4127" name="Google Shape;4127;p200"/>
          <p:cNvSpPr/>
          <p:nvPr/>
        </p:nvSpPr>
        <p:spPr>
          <a:xfrm>
            <a:off x="4341650" y="14662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4128" name="Google Shape;4128;p200"/>
          <p:cNvCxnSpPr>
            <a:stCxn id="4127" idx="4"/>
            <a:endCxn id="4125" idx="0"/>
          </p:cNvCxnSpPr>
          <p:nvPr/>
        </p:nvCxnSpPr>
        <p:spPr>
          <a:xfrm flipH="1">
            <a:off x="3189050" y="19042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4129" name="Google Shape;4129;p200"/>
          <p:cNvCxnSpPr>
            <a:stCxn id="4125" idx="4"/>
            <a:endCxn id="4122" idx="0"/>
          </p:cNvCxnSpPr>
          <p:nvPr/>
        </p:nvCxnSpPr>
        <p:spPr>
          <a:xfrm flipH="1">
            <a:off x="2518850" y="28429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4130" name="Google Shape;4130;p200"/>
          <p:cNvCxnSpPr>
            <a:stCxn id="4123" idx="4"/>
            <a:endCxn id="4118" idx="0"/>
          </p:cNvCxnSpPr>
          <p:nvPr/>
        </p:nvCxnSpPr>
        <p:spPr>
          <a:xfrm flipH="1">
            <a:off x="49148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131" name="Google Shape;4131;p200"/>
          <p:cNvCxnSpPr>
            <a:stCxn id="4124" idx="4"/>
            <a:endCxn id="4120" idx="0"/>
          </p:cNvCxnSpPr>
          <p:nvPr/>
        </p:nvCxnSpPr>
        <p:spPr>
          <a:xfrm flipH="1">
            <a:off x="62864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132" name="Google Shape;4132;p200"/>
          <p:cNvCxnSpPr>
            <a:stCxn id="4126" idx="4"/>
            <a:endCxn id="4123" idx="0"/>
          </p:cNvCxnSpPr>
          <p:nvPr/>
        </p:nvCxnSpPr>
        <p:spPr>
          <a:xfrm flipH="1">
            <a:off x="5252750" y="28429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4133" name="Google Shape;4133;p200"/>
          <p:cNvCxnSpPr>
            <a:stCxn id="4127" idx="4"/>
            <a:endCxn id="4126" idx="0"/>
          </p:cNvCxnSpPr>
          <p:nvPr/>
        </p:nvCxnSpPr>
        <p:spPr>
          <a:xfrm>
            <a:off x="4560650" y="19042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4134" name="Google Shape;4134;p200"/>
          <p:cNvCxnSpPr>
            <a:stCxn id="4126" idx="4"/>
            <a:endCxn id="4124" idx="0"/>
          </p:cNvCxnSpPr>
          <p:nvPr/>
        </p:nvCxnSpPr>
        <p:spPr>
          <a:xfrm>
            <a:off x="5932250" y="28429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4135" name="Google Shape;4135;p200"/>
          <p:cNvCxnSpPr>
            <a:stCxn id="4123" idx="4"/>
            <a:endCxn id="4119" idx="0"/>
          </p:cNvCxnSpPr>
          <p:nvPr/>
        </p:nvCxnSpPr>
        <p:spPr>
          <a:xfrm>
            <a:off x="52526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136" name="Google Shape;4136;p200"/>
          <p:cNvCxnSpPr>
            <a:stCxn id="4124" idx="4"/>
            <a:endCxn id="4121" idx="0"/>
          </p:cNvCxnSpPr>
          <p:nvPr/>
        </p:nvCxnSpPr>
        <p:spPr>
          <a:xfrm>
            <a:off x="66242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137" name="Google Shape;4137;p200"/>
          <p:cNvCxnSpPr>
            <a:stCxn id="4121" idx="4"/>
            <a:endCxn id="4138" idx="0"/>
          </p:cNvCxnSpPr>
          <p:nvPr/>
        </p:nvCxnSpPr>
        <p:spPr>
          <a:xfrm>
            <a:off x="6972300" y="4564307"/>
            <a:ext cx="353100" cy="141300"/>
          </a:xfrm>
          <a:prstGeom prst="straightConnector1">
            <a:avLst/>
          </a:prstGeom>
          <a:noFill/>
          <a:ln w="28575" cap="flat" cmpd="sng">
            <a:solidFill>
              <a:srgbClr val="980000"/>
            </a:solidFill>
            <a:prstDash val="solid"/>
            <a:round/>
            <a:headEnd type="none" w="sm" len="sm"/>
            <a:tailEnd type="triangle" w="med" len="med"/>
          </a:ln>
        </p:spPr>
      </p:cxnSp>
      <p:sp>
        <p:nvSpPr>
          <p:cNvPr id="4138" name="Google Shape;4138;p200"/>
          <p:cNvSpPr/>
          <p:nvPr/>
        </p:nvSpPr>
        <p:spPr>
          <a:xfrm>
            <a:off x="7106425" y="470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999</a:t>
            </a:r>
            <a:endParaRPr sz="1400" b="0" i="0" u="none" strike="noStrike" cap="none">
              <a:solidFill>
                <a:srgbClr val="000000"/>
              </a:solidFill>
              <a:latin typeface="Arial"/>
              <a:ea typeface="Arial"/>
              <a:cs typeface="Arial"/>
              <a:sym typeface="Arial"/>
            </a:endParaRPr>
          </a:p>
        </p:txBody>
      </p:sp>
      <p:sp>
        <p:nvSpPr>
          <p:cNvPr id="4139" name="Google Shape;4139;p200"/>
          <p:cNvSpPr/>
          <p:nvPr/>
        </p:nvSpPr>
        <p:spPr>
          <a:xfrm>
            <a:off x="3712850" y="326560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cxnSp>
        <p:nvCxnSpPr>
          <p:cNvPr id="4140" name="Google Shape;4140;p200"/>
          <p:cNvCxnSpPr/>
          <p:nvPr/>
        </p:nvCxnSpPr>
        <p:spPr>
          <a:xfrm>
            <a:off x="3189050" y="2842932"/>
            <a:ext cx="692100" cy="422700"/>
          </a:xfrm>
          <a:prstGeom prst="straightConnector1">
            <a:avLst/>
          </a:prstGeom>
          <a:noFill/>
          <a:ln w="28575" cap="flat" cmpd="sng">
            <a:solidFill>
              <a:srgbClr val="980000"/>
            </a:solidFill>
            <a:prstDash val="solid"/>
            <a:round/>
            <a:headEnd type="none" w="sm" len="sm"/>
            <a:tailEnd type="triangle" w="med" len="med"/>
          </a:ln>
        </p:spPr>
      </p:cxnSp>
      <p:sp>
        <p:nvSpPr>
          <p:cNvPr id="4141" name="Google Shape;4141;p200"/>
          <p:cNvSpPr/>
          <p:nvPr/>
        </p:nvSpPr>
        <p:spPr>
          <a:xfrm>
            <a:off x="3712850" y="1540925"/>
            <a:ext cx="564600" cy="2886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4145"/>
        <p:cNvGrpSpPr/>
        <p:nvPr/>
      </p:nvGrpSpPr>
      <p:grpSpPr>
        <a:xfrm>
          <a:off x="0" y="0"/>
          <a:ext cx="0" cy="0"/>
          <a:chOff x="0" y="0"/>
          <a:chExt cx="0" cy="0"/>
        </a:xfrm>
      </p:grpSpPr>
      <p:grpSp>
        <p:nvGrpSpPr>
          <p:cNvPr id="4146" name="Google Shape;4146;p201"/>
          <p:cNvGrpSpPr/>
          <p:nvPr/>
        </p:nvGrpSpPr>
        <p:grpSpPr>
          <a:xfrm>
            <a:off x="1917150" y="112000"/>
            <a:ext cx="5309701" cy="1354225"/>
            <a:chOff x="1917150" y="3703800"/>
            <a:chExt cx="5309701" cy="1354225"/>
          </a:xfrm>
        </p:grpSpPr>
        <p:pic>
          <p:nvPicPr>
            <p:cNvPr id="4147" name="Google Shape;4147;p20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4148" name="Google Shape;4148;p20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leftRotate(34)</a:t>
              </a:r>
              <a:endParaRPr sz="1400" b="0" i="0" u="none" strike="noStrike" cap="none">
                <a:solidFill>
                  <a:srgbClr val="000000"/>
                </a:solidFill>
                <a:latin typeface="Consolas"/>
                <a:ea typeface="Consolas"/>
                <a:cs typeface="Consolas"/>
                <a:sym typeface="Consolas"/>
              </a:endParaRPr>
            </a:p>
          </p:txBody>
        </p:sp>
        <p:sp>
          <p:nvSpPr>
            <p:cNvPr id="4149" name="Google Shape;4149;p201"/>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delete(13)</a:t>
              </a:r>
              <a:endParaRPr sz="1400" b="0" i="0" u="none" strike="noStrike" cap="none">
                <a:solidFill>
                  <a:srgbClr val="000000"/>
                </a:solidFill>
                <a:latin typeface="Consolas"/>
                <a:ea typeface="Consolas"/>
                <a:cs typeface="Consolas"/>
                <a:sym typeface="Consolas"/>
              </a:endParaRPr>
            </a:p>
          </p:txBody>
        </p:sp>
      </p:grpSp>
      <p:sp>
        <p:nvSpPr>
          <p:cNvPr id="4150" name="Google Shape;4150;p201"/>
          <p:cNvSpPr/>
          <p:nvPr/>
        </p:nvSpPr>
        <p:spPr>
          <a:xfrm>
            <a:off x="4695900" y="4126307"/>
            <a:ext cx="438000" cy="438000"/>
          </a:xfrm>
          <a:prstGeom prst="ellipse">
            <a:avLst/>
          </a:prstGeom>
          <a:solidFill>
            <a:srgbClr val="00FFF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4151" name="Google Shape;4151;p201"/>
          <p:cNvSpPr/>
          <p:nvPr/>
        </p:nvSpPr>
        <p:spPr>
          <a:xfrm>
            <a:off x="5381700" y="4126307"/>
            <a:ext cx="438000" cy="438000"/>
          </a:xfrm>
          <a:prstGeom prst="ellipse">
            <a:avLst/>
          </a:prstGeom>
          <a:solidFill>
            <a:srgbClr val="00FFF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4152" name="Google Shape;4152;p201"/>
          <p:cNvSpPr/>
          <p:nvPr/>
        </p:nvSpPr>
        <p:spPr>
          <a:xfrm>
            <a:off x="6067500" y="4126307"/>
            <a:ext cx="438000" cy="438000"/>
          </a:xfrm>
          <a:prstGeom prst="ellipse">
            <a:avLst/>
          </a:prstGeom>
          <a:solidFill>
            <a:srgbClr val="D5A6BD"/>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4153" name="Google Shape;4153;p201"/>
          <p:cNvSpPr/>
          <p:nvPr/>
        </p:nvSpPr>
        <p:spPr>
          <a:xfrm>
            <a:off x="6753300" y="4126307"/>
            <a:ext cx="438000" cy="438000"/>
          </a:xfrm>
          <a:prstGeom prst="ellipse">
            <a:avLst/>
          </a:prstGeom>
          <a:solidFill>
            <a:srgbClr val="D5A6BD"/>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4154" name="Google Shape;4154;p201"/>
          <p:cNvSpPr/>
          <p:nvPr/>
        </p:nvSpPr>
        <p:spPr>
          <a:xfrm>
            <a:off x="2299925" y="3265607"/>
            <a:ext cx="438000" cy="4380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4155" name="Google Shape;4155;p201"/>
          <p:cNvSpPr/>
          <p:nvPr/>
        </p:nvSpPr>
        <p:spPr>
          <a:xfrm>
            <a:off x="5033623" y="3265607"/>
            <a:ext cx="438000" cy="438000"/>
          </a:xfrm>
          <a:prstGeom prst="ellipse">
            <a:avLst/>
          </a:prstGeom>
          <a:solidFill>
            <a:srgbClr val="00FFF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4156" name="Google Shape;4156;p201"/>
          <p:cNvSpPr/>
          <p:nvPr/>
        </p:nvSpPr>
        <p:spPr>
          <a:xfrm>
            <a:off x="6405223" y="3265607"/>
            <a:ext cx="438000" cy="438000"/>
          </a:xfrm>
          <a:prstGeom prst="ellipse">
            <a:avLst/>
          </a:prstGeom>
          <a:solidFill>
            <a:srgbClr val="D5A6BD"/>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4157" name="Google Shape;4157;p201"/>
          <p:cNvSpPr/>
          <p:nvPr/>
        </p:nvSpPr>
        <p:spPr>
          <a:xfrm>
            <a:off x="2970050" y="2404907"/>
            <a:ext cx="438000" cy="4380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4158" name="Google Shape;4158;p201"/>
          <p:cNvSpPr/>
          <p:nvPr/>
        </p:nvSpPr>
        <p:spPr>
          <a:xfrm>
            <a:off x="5713250" y="2404907"/>
            <a:ext cx="438000" cy="438000"/>
          </a:xfrm>
          <a:prstGeom prst="ellipse">
            <a:avLst/>
          </a:prstGeom>
          <a:solidFill>
            <a:srgbClr val="A4C2F4"/>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4159" name="Google Shape;4159;p201"/>
          <p:cNvSpPr/>
          <p:nvPr/>
        </p:nvSpPr>
        <p:spPr>
          <a:xfrm>
            <a:off x="4341650" y="14662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4160" name="Google Shape;4160;p201"/>
          <p:cNvCxnSpPr>
            <a:stCxn id="4159" idx="4"/>
            <a:endCxn id="4157" idx="0"/>
          </p:cNvCxnSpPr>
          <p:nvPr/>
        </p:nvCxnSpPr>
        <p:spPr>
          <a:xfrm flipH="1">
            <a:off x="3189050" y="19042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4161" name="Google Shape;4161;p201"/>
          <p:cNvCxnSpPr>
            <a:stCxn id="4157" idx="4"/>
            <a:endCxn id="4154" idx="0"/>
          </p:cNvCxnSpPr>
          <p:nvPr/>
        </p:nvCxnSpPr>
        <p:spPr>
          <a:xfrm flipH="1">
            <a:off x="2518850" y="28429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4162" name="Google Shape;4162;p201"/>
          <p:cNvCxnSpPr>
            <a:stCxn id="4155" idx="4"/>
            <a:endCxn id="4150" idx="0"/>
          </p:cNvCxnSpPr>
          <p:nvPr/>
        </p:nvCxnSpPr>
        <p:spPr>
          <a:xfrm flipH="1">
            <a:off x="49148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163" name="Google Shape;4163;p201"/>
          <p:cNvCxnSpPr>
            <a:stCxn id="4156" idx="4"/>
            <a:endCxn id="4152" idx="0"/>
          </p:cNvCxnSpPr>
          <p:nvPr/>
        </p:nvCxnSpPr>
        <p:spPr>
          <a:xfrm flipH="1">
            <a:off x="6286423" y="37036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4164" name="Google Shape;4164;p201"/>
          <p:cNvCxnSpPr>
            <a:stCxn id="4158" idx="4"/>
            <a:endCxn id="4155" idx="0"/>
          </p:cNvCxnSpPr>
          <p:nvPr/>
        </p:nvCxnSpPr>
        <p:spPr>
          <a:xfrm flipH="1">
            <a:off x="5252750" y="28429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4165" name="Google Shape;4165;p201"/>
          <p:cNvCxnSpPr>
            <a:stCxn id="4159" idx="4"/>
            <a:endCxn id="4158" idx="0"/>
          </p:cNvCxnSpPr>
          <p:nvPr/>
        </p:nvCxnSpPr>
        <p:spPr>
          <a:xfrm>
            <a:off x="4560650" y="19042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4166" name="Google Shape;4166;p201"/>
          <p:cNvCxnSpPr>
            <a:stCxn id="4158" idx="4"/>
            <a:endCxn id="4156" idx="0"/>
          </p:cNvCxnSpPr>
          <p:nvPr/>
        </p:nvCxnSpPr>
        <p:spPr>
          <a:xfrm>
            <a:off x="5932250" y="28429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4167" name="Google Shape;4167;p201"/>
          <p:cNvCxnSpPr>
            <a:stCxn id="4155" idx="4"/>
            <a:endCxn id="4151" idx="0"/>
          </p:cNvCxnSpPr>
          <p:nvPr/>
        </p:nvCxnSpPr>
        <p:spPr>
          <a:xfrm>
            <a:off x="52526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168" name="Google Shape;4168;p201"/>
          <p:cNvCxnSpPr>
            <a:stCxn id="4156" idx="4"/>
            <a:endCxn id="4153" idx="0"/>
          </p:cNvCxnSpPr>
          <p:nvPr/>
        </p:nvCxnSpPr>
        <p:spPr>
          <a:xfrm>
            <a:off x="6624223" y="37036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4169" name="Google Shape;4169;p201"/>
          <p:cNvCxnSpPr>
            <a:stCxn id="4153" idx="4"/>
            <a:endCxn id="4170" idx="0"/>
          </p:cNvCxnSpPr>
          <p:nvPr/>
        </p:nvCxnSpPr>
        <p:spPr>
          <a:xfrm>
            <a:off x="6972300" y="4564307"/>
            <a:ext cx="353100" cy="141300"/>
          </a:xfrm>
          <a:prstGeom prst="straightConnector1">
            <a:avLst/>
          </a:prstGeom>
          <a:noFill/>
          <a:ln w="28575" cap="flat" cmpd="sng">
            <a:solidFill>
              <a:srgbClr val="980000"/>
            </a:solidFill>
            <a:prstDash val="solid"/>
            <a:round/>
            <a:headEnd type="none" w="sm" len="sm"/>
            <a:tailEnd type="triangle" w="med" len="med"/>
          </a:ln>
        </p:spPr>
      </p:cxnSp>
      <p:sp>
        <p:nvSpPr>
          <p:cNvPr id="4170" name="Google Shape;4170;p201"/>
          <p:cNvSpPr/>
          <p:nvPr/>
        </p:nvSpPr>
        <p:spPr>
          <a:xfrm>
            <a:off x="7106425" y="4705507"/>
            <a:ext cx="438000" cy="438000"/>
          </a:xfrm>
          <a:prstGeom prst="ellipse">
            <a:avLst/>
          </a:prstGeom>
          <a:solidFill>
            <a:srgbClr val="D5A6BD"/>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999</a:t>
            </a:r>
            <a:endParaRPr sz="1400" b="0" i="0" u="none" strike="noStrike" cap="none">
              <a:solidFill>
                <a:srgbClr val="000000"/>
              </a:solidFill>
              <a:latin typeface="Arial"/>
              <a:ea typeface="Arial"/>
              <a:cs typeface="Arial"/>
              <a:sym typeface="Arial"/>
            </a:endParaRPr>
          </a:p>
        </p:txBody>
      </p:sp>
      <p:sp>
        <p:nvSpPr>
          <p:cNvPr id="4171" name="Google Shape;4171;p201"/>
          <p:cNvSpPr/>
          <p:nvPr/>
        </p:nvSpPr>
        <p:spPr>
          <a:xfrm>
            <a:off x="3712850" y="3265607"/>
            <a:ext cx="438000" cy="4380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cxnSp>
        <p:nvCxnSpPr>
          <p:cNvPr id="4172" name="Google Shape;4172;p201"/>
          <p:cNvCxnSpPr/>
          <p:nvPr/>
        </p:nvCxnSpPr>
        <p:spPr>
          <a:xfrm>
            <a:off x="3189050" y="2842932"/>
            <a:ext cx="692100" cy="422700"/>
          </a:xfrm>
          <a:prstGeom prst="straightConnector1">
            <a:avLst/>
          </a:prstGeom>
          <a:noFill/>
          <a:ln w="28575" cap="flat" cmpd="sng">
            <a:solidFill>
              <a:srgbClr val="980000"/>
            </a:solidFill>
            <a:prstDash val="solid"/>
            <a:round/>
            <a:headEnd type="none" w="sm" len="sm"/>
            <a:tailEnd type="triangle" w="med" len="med"/>
          </a:ln>
        </p:spPr>
      </p:cxnSp>
      <p:sp>
        <p:nvSpPr>
          <p:cNvPr id="4173" name="Google Shape;4173;p201"/>
          <p:cNvSpPr/>
          <p:nvPr/>
        </p:nvSpPr>
        <p:spPr>
          <a:xfrm>
            <a:off x="3332013" y="1478213"/>
            <a:ext cx="890700" cy="4140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4177"/>
        <p:cNvGrpSpPr/>
        <p:nvPr/>
      </p:nvGrpSpPr>
      <p:grpSpPr>
        <a:xfrm>
          <a:off x="0" y="0"/>
          <a:ext cx="0" cy="0"/>
          <a:chOff x="0" y="0"/>
          <a:chExt cx="0" cy="0"/>
        </a:xfrm>
      </p:grpSpPr>
      <p:grpSp>
        <p:nvGrpSpPr>
          <p:cNvPr id="4178" name="Google Shape;4178;p202"/>
          <p:cNvGrpSpPr/>
          <p:nvPr/>
        </p:nvGrpSpPr>
        <p:grpSpPr>
          <a:xfrm>
            <a:off x="1917150" y="112000"/>
            <a:ext cx="5309701" cy="1354225"/>
            <a:chOff x="1917150" y="3703800"/>
            <a:chExt cx="5309701" cy="1354225"/>
          </a:xfrm>
        </p:grpSpPr>
        <p:pic>
          <p:nvPicPr>
            <p:cNvPr id="4179" name="Google Shape;4179;p20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4180" name="Google Shape;4180;p20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leftRotate(34)</a:t>
              </a:r>
              <a:endParaRPr sz="1400" b="0" i="0" u="none" strike="noStrike" cap="none">
                <a:solidFill>
                  <a:srgbClr val="000000"/>
                </a:solidFill>
                <a:latin typeface="Consolas"/>
                <a:ea typeface="Consolas"/>
                <a:cs typeface="Consolas"/>
                <a:sym typeface="Consolas"/>
              </a:endParaRPr>
            </a:p>
          </p:txBody>
        </p:sp>
        <p:sp>
          <p:nvSpPr>
            <p:cNvPr id="4181" name="Google Shape;4181;p20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delete(13)</a:t>
              </a:r>
              <a:endParaRPr sz="1400" b="0" i="0" u="none" strike="noStrike" cap="none">
                <a:solidFill>
                  <a:srgbClr val="000000"/>
                </a:solidFill>
                <a:latin typeface="Consolas"/>
                <a:ea typeface="Consolas"/>
                <a:cs typeface="Consolas"/>
                <a:sym typeface="Consolas"/>
              </a:endParaRPr>
            </a:p>
          </p:txBody>
        </p:sp>
      </p:grpSp>
      <p:sp>
        <p:nvSpPr>
          <p:cNvPr id="4182" name="Google Shape;4182;p202"/>
          <p:cNvSpPr/>
          <p:nvPr/>
        </p:nvSpPr>
        <p:spPr>
          <a:xfrm>
            <a:off x="1952700" y="4126307"/>
            <a:ext cx="438000" cy="4380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4183" name="Google Shape;4183;p202"/>
          <p:cNvSpPr/>
          <p:nvPr/>
        </p:nvSpPr>
        <p:spPr>
          <a:xfrm>
            <a:off x="2638500" y="4126307"/>
            <a:ext cx="438000" cy="4380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4184" name="Google Shape;4184;p202"/>
          <p:cNvSpPr/>
          <p:nvPr/>
        </p:nvSpPr>
        <p:spPr>
          <a:xfrm>
            <a:off x="3324300" y="4126307"/>
            <a:ext cx="438000" cy="438000"/>
          </a:xfrm>
          <a:prstGeom prst="ellipse">
            <a:avLst/>
          </a:prstGeom>
          <a:solidFill>
            <a:srgbClr val="00FFF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4185" name="Google Shape;4185;p202"/>
          <p:cNvSpPr/>
          <p:nvPr/>
        </p:nvSpPr>
        <p:spPr>
          <a:xfrm>
            <a:off x="4010100" y="4126307"/>
            <a:ext cx="438000" cy="438000"/>
          </a:xfrm>
          <a:prstGeom prst="ellipse">
            <a:avLst/>
          </a:prstGeom>
          <a:solidFill>
            <a:srgbClr val="00FFF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4186" name="Google Shape;4186;p202"/>
          <p:cNvSpPr/>
          <p:nvPr/>
        </p:nvSpPr>
        <p:spPr>
          <a:xfrm>
            <a:off x="6753300" y="4126307"/>
            <a:ext cx="438000" cy="438000"/>
          </a:xfrm>
          <a:prstGeom prst="ellipse">
            <a:avLst/>
          </a:prstGeom>
          <a:solidFill>
            <a:srgbClr val="D5A6BD"/>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999</a:t>
            </a:r>
            <a:endParaRPr sz="1400" b="0" i="0" u="none" strike="noStrike" cap="none">
              <a:solidFill>
                <a:srgbClr val="000000"/>
              </a:solidFill>
              <a:latin typeface="Arial"/>
              <a:ea typeface="Arial"/>
              <a:cs typeface="Arial"/>
              <a:sym typeface="Arial"/>
            </a:endParaRPr>
          </a:p>
        </p:txBody>
      </p:sp>
      <p:sp>
        <p:nvSpPr>
          <p:cNvPr id="4187" name="Google Shape;4187;p202"/>
          <p:cNvSpPr/>
          <p:nvPr/>
        </p:nvSpPr>
        <p:spPr>
          <a:xfrm>
            <a:off x="2299925" y="3265607"/>
            <a:ext cx="438000" cy="4380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4188" name="Google Shape;4188;p202"/>
          <p:cNvSpPr/>
          <p:nvPr/>
        </p:nvSpPr>
        <p:spPr>
          <a:xfrm>
            <a:off x="3655848" y="3265607"/>
            <a:ext cx="438000" cy="438000"/>
          </a:xfrm>
          <a:prstGeom prst="ellipse">
            <a:avLst/>
          </a:prstGeom>
          <a:solidFill>
            <a:srgbClr val="00FFF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4189" name="Google Shape;4189;p202"/>
          <p:cNvSpPr/>
          <p:nvPr/>
        </p:nvSpPr>
        <p:spPr>
          <a:xfrm>
            <a:off x="5033623" y="3265607"/>
            <a:ext cx="438000" cy="438000"/>
          </a:xfrm>
          <a:prstGeom prst="ellipse">
            <a:avLst/>
          </a:prstGeom>
          <a:solidFill>
            <a:srgbClr val="D5A6BD"/>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4190" name="Google Shape;4190;p202"/>
          <p:cNvSpPr/>
          <p:nvPr/>
        </p:nvSpPr>
        <p:spPr>
          <a:xfrm>
            <a:off x="6405223" y="3265607"/>
            <a:ext cx="438000" cy="438000"/>
          </a:xfrm>
          <a:prstGeom prst="ellipse">
            <a:avLst/>
          </a:prstGeom>
          <a:solidFill>
            <a:srgbClr val="D5A6BD"/>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4191" name="Google Shape;4191;p202"/>
          <p:cNvSpPr/>
          <p:nvPr/>
        </p:nvSpPr>
        <p:spPr>
          <a:xfrm>
            <a:off x="2970050" y="24049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sp>
        <p:nvSpPr>
          <p:cNvPr id="4192" name="Google Shape;4192;p202"/>
          <p:cNvSpPr/>
          <p:nvPr/>
        </p:nvSpPr>
        <p:spPr>
          <a:xfrm>
            <a:off x="5713250" y="2404907"/>
            <a:ext cx="438000" cy="438000"/>
          </a:xfrm>
          <a:prstGeom prst="ellipse">
            <a:avLst/>
          </a:prstGeom>
          <a:solidFill>
            <a:srgbClr val="D5A6BD"/>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4193" name="Google Shape;4193;p202"/>
          <p:cNvSpPr/>
          <p:nvPr/>
        </p:nvSpPr>
        <p:spPr>
          <a:xfrm>
            <a:off x="4341650" y="1466232"/>
            <a:ext cx="438000" cy="438000"/>
          </a:xfrm>
          <a:prstGeom prst="ellipse">
            <a:avLst/>
          </a:prstGeom>
          <a:solidFill>
            <a:srgbClr val="A4C2F4"/>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cxnSp>
        <p:nvCxnSpPr>
          <p:cNvPr id="4194" name="Google Shape;4194;p202"/>
          <p:cNvCxnSpPr>
            <a:stCxn id="4193" idx="4"/>
            <a:endCxn id="4191" idx="0"/>
          </p:cNvCxnSpPr>
          <p:nvPr/>
        </p:nvCxnSpPr>
        <p:spPr>
          <a:xfrm flipH="1">
            <a:off x="3189050" y="19042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4195" name="Google Shape;4195;p202"/>
          <p:cNvCxnSpPr>
            <a:stCxn id="4191" idx="4"/>
            <a:endCxn id="4187" idx="0"/>
          </p:cNvCxnSpPr>
          <p:nvPr/>
        </p:nvCxnSpPr>
        <p:spPr>
          <a:xfrm flipH="1">
            <a:off x="2518850" y="28429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4196" name="Google Shape;4196;p202"/>
          <p:cNvCxnSpPr>
            <a:stCxn id="4187" idx="4"/>
            <a:endCxn id="4182" idx="0"/>
          </p:cNvCxnSpPr>
          <p:nvPr/>
        </p:nvCxnSpPr>
        <p:spPr>
          <a:xfrm flipH="1">
            <a:off x="2171825" y="37036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4197" name="Google Shape;4197;p202"/>
          <p:cNvCxnSpPr>
            <a:stCxn id="4188" idx="4"/>
            <a:endCxn id="4184" idx="0"/>
          </p:cNvCxnSpPr>
          <p:nvPr/>
        </p:nvCxnSpPr>
        <p:spPr>
          <a:xfrm flipH="1">
            <a:off x="3543348" y="37036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4198" name="Google Shape;4198;p202"/>
          <p:cNvCxnSpPr>
            <a:stCxn id="4192" idx="4"/>
            <a:endCxn id="4189" idx="0"/>
          </p:cNvCxnSpPr>
          <p:nvPr/>
        </p:nvCxnSpPr>
        <p:spPr>
          <a:xfrm flipH="1">
            <a:off x="5252750" y="28429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4199" name="Google Shape;4199;p202"/>
          <p:cNvCxnSpPr>
            <a:stCxn id="4193" idx="4"/>
            <a:endCxn id="4192" idx="0"/>
          </p:cNvCxnSpPr>
          <p:nvPr/>
        </p:nvCxnSpPr>
        <p:spPr>
          <a:xfrm>
            <a:off x="4560650" y="19042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4200" name="Google Shape;4200;p202"/>
          <p:cNvCxnSpPr>
            <a:stCxn id="4191" idx="4"/>
            <a:endCxn id="4188" idx="0"/>
          </p:cNvCxnSpPr>
          <p:nvPr/>
        </p:nvCxnSpPr>
        <p:spPr>
          <a:xfrm>
            <a:off x="3189050" y="28429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4201" name="Google Shape;4201;p202"/>
          <p:cNvCxnSpPr>
            <a:stCxn id="4192" idx="4"/>
            <a:endCxn id="4190" idx="0"/>
          </p:cNvCxnSpPr>
          <p:nvPr/>
        </p:nvCxnSpPr>
        <p:spPr>
          <a:xfrm>
            <a:off x="5932250" y="28429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4202" name="Google Shape;4202;p202"/>
          <p:cNvCxnSpPr>
            <a:stCxn id="4187" idx="4"/>
            <a:endCxn id="4183" idx="0"/>
          </p:cNvCxnSpPr>
          <p:nvPr/>
        </p:nvCxnSpPr>
        <p:spPr>
          <a:xfrm>
            <a:off x="2518925" y="37036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4203" name="Google Shape;4203;p202"/>
          <p:cNvCxnSpPr>
            <a:stCxn id="4188" idx="4"/>
            <a:endCxn id="4185" idx="0"/>
          </p:cNvCxnSpPr>
          <p:nvPr/>
        </p:nvCxnSpPr>
        <p:spPr>
          <a:xfrm>
            <a:off x="3874848" y="37036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4204" name="Google Shape;4204;p202"/>
          <p:cNvCxnSpPr>
            <a:stCxn id="4190" idx="4"/>
            <a:endCxn id="4186" idx="0"/>
          </p:cNvCxnSpPr>
          <p:nvPr/>
        </p:nvCxnSpPr>
        <p:spPr>
          <a:xfrm>
            <a:off x="6624223" y="3703607"/>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4205" name="Google Shape;4205;p202"/>
          <p:cNvSpPr/>
          <p:nvPr/>
        </p:nvSpPr>
        <p:spPr>
          <a:xfrm>
            <a:off x="2028338" y="2428888"/>
            <a:ext cx="890700" cy="4140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4209"/>
        <p:cNvGrpSpPr/>
        <p:nvPr/>
      </p:nvGrpSpPr>
      <p:grpSpPr>
        <a:xfrm>
          <a:off x="0" y="0"/>
          <a:ext cx="0" cy="0"/>
          <a:chOff x="0" y="0"/>
          <a:chExt cx="0" cy="0"/>
        </a:xfrm>
      </p:grpSpPr>
      <p:pic>
        <p:nvPicPr>
          <p:cNvPr id="4210" name="Google Shape;4210;p203"/>
          <p:cNvPicPr preferRelativeResize="0"/>
          <p:nvPr/>
        </p:nvPicPr>
        <p:blipFill rotWithShape="1">
          <a:blip r:embed="rId3">
            <a:alphaModFix/>
          </a:blip>
          <a:srcRect/>
          <a:stretch/>
        </p:blipFill>
        <p:spPr>
          <a:xfrm>
            <a:off x="1516716" y="209250"/>
            <a:ext cx="6110569" cy="4725001"/>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4214"/>
        <p:cNvGrpSpPr/>
        <p:nvPr/>
      </p:nvGrpSpPr>
      <p:grpSpPr>
        <a:xfrm>
          <a:off x="0" y="0"/>
          <a:ext cx="0" cy="0"/>
          <a:chOff x="0" y="0"/>
          <a:chExt cx="0" cy="0"/>
        </a:xfrm>
      </p:grpSpPr>
      <p:sp>
        <p:nvSpPr>
          <p:cNvPr id="4215" name="Google Shape;4215;p20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Number of rotations</a:t>
            </a:r>
            <a:endParaRPr/>
          </a:p>
        </p:txBody>
      </p:sp>
      <p:sp>
        <p:nvSpPr>
          <p:cNvPr id="4216" name="Google Shape;4216;p20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For insert: </a:t>
            </a:r>
            <a:endParaRPr/>
          </a:p>
          <a:p>
            <a:pPr marL="457200" lvl="0" indent="-342900" algn="l" rtl="0">
              <a:lnSpc>
                <a:spcPct val="115000"/>
              </a:lnSpc>
              <a:spcBef>
                <a:spcPts val="0"/>
              </a:spcBef>
              <a:spcAft>
                <a:spcPts val="0"/>
              </a:spcAft>
              <a:buSzPts val="1800"/>
              <a:buChar char="●"/>
            </a:pPr>
            <a:r>
              <a:rPr lang="en"/>
              <a:t>For delete: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2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Number of rotations</a:t>
            </a:r>
            <a:endParaRPr/>
          </a:p>
        </p:txBody>
      </p:sp>
      <p:sp>
        <p:nvSpPr>
          <p:cNvPr id="4222" name="Google Shape;4222;p20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For insert: at most 2</a:t>
            </a:r>
            <a:endParaRPr/>
          </a:p>
          <a:p>
            <a:pPr marL="457200" lvl="0" indent="-342900" algn="l" rtl="0">
              <a:lnSpc>
                <a:spcPct val="115000"/>
              </a:lnSpc>
              <a:spcBef>
                <a:spcPts val="0"/>
              </a:spcBef>
              <a:spcAft>
                <a:spcPts val="0"/>
              </a:spcAft>
              <a:buSzPts val="1800"/>
              <a:buChar char="●"/>
            </a:pPr>
            <a:r>
              <a:rPr lang="en"/>
              <a:t>For delete: </a:t>
            </a:r>
            <a:r>
              <a:rPr lang="en" i="1">
                <a:latin typeface="Roboto"/>
                <a:ea typeface="Roboto"/>
                <a:cs typeface="Roboto"/>
                <a:sym typeface="Roboto"/>
              </a:rPr>
              <a:t>O(logn)</a:t>
            </a:r>
            <a:r>
              <a:rPr lang="en"/>
              <a:t>, because you may have to rotate all the way up to the root</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4226"/>
        <p:cNvGrpSpPr/>
        <p:nvPr/>
      </p:nvGrpSpPr>
      <p:grpSpPr>
        <a:xfrm>
          <a:off x="0" y="0"/>
          <a:ext cx="0" cy="0"/>
          <a:chOff x="0" y="0"/>
          <a:chExt cx="0" cy="0"/>
        </a:xfrm>
      </p:grpSpPr>
      <p:sp>
        <p:nvSpPr>
          <p:cNvPr id="4227" name="Google Shape;4227;p20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sz="3800"/>
              <a:t>Tutorial Time</a:t>
            </a:r>
            <a:endParaRPr sz="3800"/>
          </a:p>
        </p:txBody>
      </p:sp>
      <p:sp>
        <p:nvSpPr>
          <p:cNvPr id="4228" name="Google Shape;4228;p206"/>
          <p:cNvSpPr txBox="1"/>
          <p:nvPr/>
        </p:nvSpPr>
        <p:spPr>
          <a:xfrm>
            <a:off x="2439525" y="3006575"/>
            <a:ext cx="6360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Slides for tutorials are taken and adapted from Ian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pic>
        <p:nvPicPr>
          <p:cNvPr id="4233" name="Google Shape;4233;p207"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234" name="Google Shape;4234;p207"/>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235" name="Google Shape;4235;p207"/>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600"/>
              </a:spcAft>
              <a:buSzPts val="1400"/>
              <a:buNone/>
            </a:pPr>
            <a:r>
              <a:rPr lang="en" sz="1800">
                <a:solidFill>
                  <a:schemeClr val="dk1"/>
                </a:solidFill>
              </a:rPr>
              <a:t>Trace the deletion of the node with the key 70.</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4239"/>
        <p:cNvGrpSpPr/>
        <p:nvPr/>
      </p:nvGrpSpPr>
      <p:grpSpPr>
        <a:xfrm>
          <a:off x="0" y="0"/>
          <a:ext cx="0" cy="0"/>
          <a:chOff x="0" y="0"/>
          <a:chExt cx="0" cy="0"/>
        </a:xfrm>
      </p:grpSpPr>
      <p:pic>
        <p:nvPicPr>
          <p:cNvPr id="4240" name="Google Shape;4240;p208"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241" name="Google Shape;4241;p208"/>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242" name="Google Shape;4242;p208"/>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600"/>
              </a:spcAft>
              <a:buSzPts val="1400"/>
              <a:buNone/>
            </a:pPr>
            <a:r>
              <a:rPr lang="en" sz="1800">
                <a:solidFill>
                  <a:schemeClr val="dk1"/>
                </a:solidFill>
              </a:rPr>
              <a:t>First, find the successor of 70, which is 72.</a:t>
            </a:r>
            <a:endParaRPr/>
          </a:p>
        </p:txBody>
      </p:sp>
      <p:sp>
        <p:nvSpPr>
          <p:cNvPr id="4243" name="Google Shape;4243;p208"/>
          <p:cNvSpPr/>
          <p:nvPr/>
        </p:nvSpPr>
        <p:spPr>
          <a:xfrm>
            <a:off x="8129242" y="2794595"/>
            <a:ext cx="540000" cy="540000"/>
          </a:xfrm>
          <a:prstGeom prst="ellipse">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4247"/>
        <p:cNvGrpSpPr/>
        <p:nvPr/>
      </p:nvGrpSpPr>
      <p:grpSpPr>
        <a:xfrm>
          <a:off x="0" y="0"/>
          <a:ext cx="0" cy="0"/>
          <a:chOff x="0" y="0"/>
          <a:chExt cx="0" cy="0"/>
        </a:xfrm>
      </p:grpSpPr>
      <p:pic>
        <p:nvPicPr>
          <p:cNvPr id="4248" name="Google Shape;4248;p209"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249" name="Google Shape;4249;p209"/>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250" name="Google Shape;4250;p209"/>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600"/>
              </a:spcAft>
              <a:buSzPts val="1400"/>
              <a:buNone/>
            </a:pPr>
            <a:r>
              <a:rPr lang="en" sz="1800">
                <a:solidFill>
                  <a:schemeClr val="dk1"/>
                </a:solidFill>
              </a:rPr>
              <a:t>Copy the value of the successor over.</a:t>
            </a:r>
            <a:endParaRPr/>
          </a:p>
        </p:txBody>
      </p:sp>
      <p:sp>
        <p:nvSpPr>
          <p:cNvPr id="4251" name="Google Shape;4251;p209"/>
          <p:cNvSpPr/>
          <p:nvPr/>
        </p:nvSpPr>
        <p:spPr>
          <a:xfrm>
            <a:off x="8129242" y="2794595"/>
            <a:ext cx="540000" cy="540000"/>
          </a:xfrm>
          <a:prstGeom prst="ellipse">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252" name="Google Shape;4252;p209"/>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72</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Height of a node</a:t>
            </a:r>
            <a:endParaRPr/>
          </a:p>
        </p:txBody>
      </p:sp>
      <p:sp>
        <p:nvSpPr>
          <p:cNvPr id="524" name="Google Shape;524;p21"/>
          <p:cNvSpPr txBox="1">
            <a:spLocks noGrp="1"/>
          </p:cNvSpPr>
          <p:nvPr>
            <p:ph type="body" idx="1"/>
          </p:nvPr>
        </p:nvSpPr>
        <p:spPr>
          <a:xfrm>
            <a:off x="311700" y="1152475"/>
            <a:ext cx="8520600" cy="47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on the </a:t>
            </a:r>
            <a:r>
              <a:rPr lang="en" i="1"/>
              <a:t>longest path</a:t>
            </a:r>
            <a:r>
              <a:rPr lang="en"/>
              <a:t> from from node to leaf</a:t>
            </a:r>
            <a:endParaRPr/>
          </a:p>
        </p:txBody>
      </p:sp>
      <p:grpSp>
        <p:nvGrpSpPr>
          <p:cNvPr id="525" name="Google Shape;525;p21"/>
          <p:cNvGrpSpPr/>
          <p:nvPr/>
        </p:nvGrpSpPr>
        <p:grpSpPr>
          <a:xfrm>
            <a:off x="3107050" y="2033275"/>
            <a:ext cx="2929911" cy="2535607"/>
            <a:chOff x="2401125" y="1958975"/>
            <a:chExt cx="2929911" cy="2535607"/>
          </a:xfrm>
        </p:grpSpPr>
        <p:cxnSp>
          <p:nvCxnSpPr>
            <p:cNvPr id="526" name="Google Shape;526;p21"/>
            <p:cNvCxnSpPr>
              <a:stCxn id="527" idx="4"/>
              <a:endCxn id="528" idx="0"/>
            </p:cNvCxnSpPr>
            <p:nvPr/>
          </p:nvCxnSpPr>
          <p:spPr>
            <a:xfrm>
              <a:off x="3866084" y="23969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529" name="Google Shape;529;p21"/>
            <p:cNvSpPr/>
            <p:nvPr/>
          </p:nvSpPr>
          <p:spPr>
            <a:xfrm>
              <a:off x="2401125"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530" name="Google Shape;530;p21"/>
            <p:cNvSpPr/>
            <p:nvPr/>
          </p:nvSpPr>
          <p:spPr>
            <a:xfrm>
              <a:off x="3647068"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531" name="Google Shape;531;p21"/>
            <p:cNvSpPr/>
            <p:nvPr/>
          </p:nvSpPr>
          <p:spPr>
            <a:xfrm>
              <a:off x="3008634"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532" name="Google Shape;532;p21"/>
            <p:cNvCxnSpPr>
              <a:stCxn id="531" idx="4"/>
              <a:endCxn id="529" idx="0"/>
            </p:cNvCxnSpPr>
            <p:nvPr/>
          </p:nvCxnSpPr>
          <p:spPr>
            <a:xfrm flipH="1">
              <a:off x="2620134" y="3275245"/>
              <a:ext cx="607500" cy="171600"/>
            </a:xfrm>
            <a:prstGeom prst="straightConnector1">
              <a:avLst/>
            </a:prstGeom>
            <a:noFill/>
            <a:ln w="28575" cap="flat" cmpd="sng">
              <a:solidFill>
                <a:srgbClr val="6AA84F"/>
              </a:solidFill>
              <a:prstDash val="solid"/>
              <a:round/>
              <a:headEnd type="none" w="sm" len="sm"/>
              <a:tailEnd type="triangle" w="med" len="med"/>
            </a:ln>
          </p:spPr>
        </p:cxnSp>
        <p:cxnSp>
          <p:nvCxnSpPr>
            <p:cNvPr id="533" name="Google Shape;533;p21"/>
            <p:cNvCxnSpPr>
              <a:stCxn id="531" idx="4"/>
              <a:endCxn id="530" idx="0"/>
            </p:cNvCxnSpPr>
            <p:nvPr/>
          </p:nvCxnSpPr>
          <p:spPr>
            <a:xfrm>
              <a:off x="3227634" y="3275245"/>
              <a:ext cx="638400" cy="171600"/>
            </a:xfrm>
            <a:prstGeom prst="straightConnector1">
              <a:avLst/>
            </a:prstGeom>
            <a:noFill/>
            <a:ln w="28575" cap="flat" cmpd="sng">
              <a:solidFill>
                <a:srgbClr val="980000"/>
              </a:solidFill>
              <a:prstDash val="solid"/>
              <a:round/>
              <a:headEnd type="none" w="sm" len="sm"/>
              <a:tailEnd type="triangle" w="med" len="med"/>
            </a:ln>
          </p:spPr>
        </p:cxnSp>
        <p:sp>
          <p:nvSpPr>
            <p:cNvPr id="528" name="Google Shape;528;p21"/>
            <p:cNvSpPr/>
            <p:nvPr/>
          </p:nvSpPr>
          <p:spPr>
            <a:xfrm>
              <a:off x="4280455"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534" name="Google Shape;534;p21"/>
            <p:cNvSpPr/>
            <p:nvPr/>
          </p:nvSpPr>
          <p:spPr>
            <a:xfrm>
              <a:off x="4893036"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535" name="Google Shape;535;p21"/>
            <p:cNvCxnSpPr>
              <a:stCxn id="528" idx="4"/>
              <a:endCxn id="534" idx="0"/>
            </p:cNvCxnSpPr>
            <p:nvPr/>
          </p:nvCxnSpPr>
          <p:spPr>
            <a:xfrm>
              <a:off x="4499455" y="32752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527" name="Google Shape;527;p21"/>
            <p:cNvSpPr/>
            <p:nvPr/>
          </p:nvSpPr>
          <p:spPr>
            <a:xfrm>
              <a:off x="3647084" y="19589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536" name="Google Shape;536;p21"/>
            <p:cNvCxnSpPr>
              <a:stCxn id="527" idx="4"/>
              <a:endCxn id="531" idx="0"/>
            </p:cNvCxnSpPr>
            <p:nvPr/>
          </p:nvCxnSpPr>
          <p:spPr>
            <a:xfrm flipH="1">
              <a:off x="3227684" y="23969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537" name="Google Shape;537;p21"/>
            <p:cNvSpPr/>
            <p:nvPr/>
          </p:nvSpPr>
          <p:spPr>
            <a:xfrm>
              <a:off x="4280450" y="40565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538" name="Google Shape;538;p21"/>
            <p:cNvCxnSpPr>
              <a:stCxn id="534" idx="4"/>
              <a:endCxn id="537" idx="0"/>
            </p:cNvCxnSpPr>
            <p:nvPr/>
          </p:nvCxnSpPr>
          <p:spPr>
            <a:xfrm flipH="1">
              <a:off x="4499436" y="3884807"/>
              <a:ext cx="612600" cy="171900"/>
            </a:xfrm>
            <a:prstGeom prst="straightConnector1">
              <a:avLst/>
            </a:prstGeom>
            <a:noFill/>
            <a:ln w="28575" cap="flat" cmpd="sng">
              <a:solidFill>
                <a:srgbClr val="6AA84F"/>
              </a:solidFill>
              <a:prstDash val="solid"/>
              <a:round/>
              <a:headEnd type="none" w="sm" len="sm"/>
              <a:tailEnd type="triangle" w="med" len="med"/>
            </a:ln>
          </p:spPr>
        </p:cxnSp>
      </p:grpSp>
      <p:sp>
        <p:nvSpPr>
          <p:cNvPr id="539" name="Google Shape;539;p21"/>
          <p:cNvSpPr txBox="1"/>
          <p:nvPr/>
        </p:nvSpPr>
        <p:spPr>
          <a:xfrm>
            <a:off x="1227150" y="2002000"/>
            <a:ext cx="2117700" cy="60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this node, which is the longest path to leaf?</a:t>
            </a:r>
            <a:endParaRPr sz="1400" b="0" i="0" u="none" strike="noStrike" cap="none">
              <a:solidFill>
                <a:srgbClr val="000000"/>
              </a:solidFill>
              <a:latin typeface="Arial"/>
              <a:ea typeface="Arial"/>
              <a:cs typeface="Arial"/>
              <a:sym typeface="Arial"/>
            </a:endParaRPr>
          </a:p>
        </p:txBody>
      </p:sp>
      <p:sp>
        <p:nvSpPr>
          <p:cNvPr id="540" name="Google Shape;540;p21"/>
          <p:cNvSpPr/>
          <p:nvPr/>
        </p:nvSpPr>
        <p:spPr>
          <a:xfrm>
            <a:off x="4158275" y="1928375"/>
            <a:ext cx="834600" cy="59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4256"/>
        <p:cNvGrpSpPr/>
        <p:nvPr/>
      </p:nvGrpSpPr>
      <p:grpSpPr>
        <a:xfrm>
          <a:off x="0" y="0"/>
          <a:ext cx="0" cy="0"/>
          <a:chOff x="0" y="0"/>
          <a:chExt cx="0" cy="0"/>
        </a:xfrm>
      </p:grpSpPr>
      <p:pic>
        <p:nvPicPr>
          <p:cNvPr id="4257" name="Google Shape;4257;p210"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258" name="Google Shape;4258;p210"/>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259" name="Google Shape;4259;p210"/>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600"/>
              </a:spcAft>
              <a:buSzPts val="1400"/>
              <a:buNone/>
            </a:pPr>
            <a:r>
              <a:rPr lang="en" sz="1800">
                <a:solidFill>
                  <a:schemeClr val="dk1"/>
                </a:solidFill>
              </a:rPr>
              <a:t>Then, delete the successor.</a:t>
            </a:r>
            <a:endParaRPr/>
          </a:p>
        </p:txBody>
      </p:sp>
      <p:sp>
        <p:nvSpPr>
          <p:cNvPr id="4260" name="Google Shape;4260;p210"/>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72</a:t>
            </a:r>
            <a:endParaRPr sz="1100" b="0" i="0" u="none" strike="noStrike" cap="none">
              <a:solidFill>
                <a:srgbClr val="000000"/>
              </a:solidFill>
              <a:latin typeface="Arial"/>
              <a:ea typeface="Arial"/>
              <a:cs typeface="Arial"/>
              <a:sym typeface="Arial"/>
            </a:endParaRPr>
          </a:p>
        </p:txBody>
      </p:sp>
      <p:sp>
        <p:nvSpPr>
          <p:cNvPr id="4261" name="Google Shape;4261;p210"/>
          <p:cNvSpPr/>
          <p:nvPr/>
        </p:nvSpPr>
        <p:spPr>
          <a:xfrm rot="-2612349">
            <a:off x="7720670" y="2334016"/>
            <a:ext cx="940263" cy="111448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4265"/>
        <p:cNvGrpSpPr/>
        <p:nvPr/>
      </p:nvGrpSpPr>
      <p:grpSpPr>
        <a:xfrm>
          <a:off x="0" y="0"/>
          <a:ext cx="0" cy="0"/>
          <a:chOff x="0" y="0"/>
          <a:chExt cx="0" cy="0"/>
        </a:xfrm>
      </p:grpSpPr>
      <p:pic>
        <p:nvPicPr>
          <p:cNvPr id="4266" name="Google Shape;4266;p211"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267" name="Google Shape;4267;p21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268" name="Google Shape;4268;p211"/>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600"/>
              </a:spcAft>
              <a:buSzPts val="1400"/>
              <a:buNone/>
            </a:pPr>
            <a:r>
              <a:rPr lang="en" sz="1800">
                <a:solidFill>
                  <a:schemeClr val="dk1"/>
                </a:solidFill>
              </a:rPr>
              <a:t>Now, the subtree rooted at the node with key 72 is unbalanced!</a:t>
            </a:r>
            <a:endParaRPr/>
          </a:p>
        </p:txBody>
      </p:sp>
      <p:sp>
        <p:nvSpPr>
          <p:cNvPr id="4269" name="Google Shape;4269;p211"/>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72</a:t>
            </a:r>
            <a:endParaRPr sz="1100" b="0" i="0" u="none" strike="noStrike" cap="none">
              <a:solidFill>
                <a:srgbClr val="000000"/>
              </a:solidFill>
              <a:latin typeface="Arial"/>
              <a:ea typeface="Arial"/>
              <a:cs typeface="Arial"/>
              <a:sym typeface="Arial"/>
            </a:endParaRPr>
          </a:p>
        </p:txBody>
      </p:sp>
      <p:sp>
        <p:nvSpPr>
          <p:cNvPr id="4270" name="Google Shape;4270;p211"/>
          <p:cNvSpPr/>
          <p:nvPr/>
        </p:nvSpPr>
        <p:spPr>
          <a:xfrm rot="-2612349">
            <a:off x="7720670" y="2334016"/>
            <a:ext cx="940263" cy="111448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271" name="Google Shape;4271;p211"/>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272" name="Google Shape;4272;p211"/>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273" name="Google Shape;4273;p211"/>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274" name="Google Shape;4274;p211"/>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275" name="Google Shape;4275;p211"/>
          <p:cNvSpPr txBox="1"/>
          <p:nvPr/>
        </p:nvSpPr>
        <p:spPr>
          <a:xfrm>
            <a:off x="7000581" y="37833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276" name="Google Shape;4276;p211"/>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277" name="Google Shape;4277;p211"/>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278" name="Google Shape;4278;p211"/>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279" name="Google Shape;4279;p211"/>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280" name="Google Shape;4280;p211"/>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281" name="Google Shape;4281;p211"/>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4285"/>
        <p:cNvGrpSpPr/>
        <p:nvPr/>
      </p:nvGrpSpPr>
      <p:grpSpPr>
        <a:xfrm>
          <a:off x="0" y="0"/>
          <a:ext cx="0" cy="0"/>
          <a:chOff x="0" y="0"/>
          <a:chExt cx="0" cy="0"/>
        </a:xfrm>
      </p:grpSpPr>
      <p:pic>
        <p:nvPicPr>
          <p:cNvPr id="4286" name="Google Shape;4286;p212"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287" name="Google Shape;4287;p212"/>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288" name="Google Shape;4288;p212"/>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600"/>
              </a:spcAft>
              <a:buSzPts val="1400"/>
              <a:buNone/>
            </a:pPr>
            <a:r>
              <a:rPr lang="en" sz="1800">
                <a:solidFill>
                  <a:schemeClr val="dk1"/>
                </a:solidFill>
              </a:rPr>
              <a:t>Let the node with key 72 be v.</a:t>
            </a:r>
            <a:endParaRPr/>
          </a:p>
        </p:txBody>
      </p:sp>
      <p:sp>
        <p:nvSpPr>
          <p:cNvPr id="4289" name="Google Shape;4289;p212"/>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72</a:t>
            </a:r>
            <a:endParaRPr sz="1100" b="0" i="0" u="none" strike="noStrike" cap="none">
              <a:solidFill>
                <a:srgbClr val="000000"/>
              </a:solidFill>
              <a:latin typeface="Arial"/>
              <a:ea typeface="Arial"/>
              <a:cs typeface="Arial"/>
              <a:sym typeface="Arial"/>
            </a:endParaRPr>
          </a:p>
        </p:txBody>
      </p:sp>
      <p:sp>
        <p:nvSpPr>
          <p:cNvPr id="4290" name="Google Shape;4290;p212"/>
          <p:cNvSpPr/>
          <p:nvPr/>
        </p:nvSpPr>
        <p:spPr>
          <a:xfrm rot="-2612349">
            <a:off x="7720670" y="2334016"/>
            <a:ext cx="940263" cy="111448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291" name="Google Shape;4291;p212"/>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292" name="Google Shape;4292;p212"/>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293" name="Google Shape;4293;p212"/>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294" name="Google Shape;4294;p212"/>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295" name="Google Shape;4295;p212"/>
          <p:cNvSpPr txBox="1"/>
          <p:nvPr/>
        </p:nvSpPr>
        <p:spPr>
          <a:xfrm>
            <a:off x="7000581" y="37833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296" name="Google Shape;4296;p212"/>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297" name="Google Shape;4297;p212"/>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298" name="Google Shape;4298;p212"/>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299" name="Google Shape;4299;p212"/>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300" name="Google Shape;4300;p212"/>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301" name="Google Shape;4301;p212"/>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4305"/>
        <p:cNvGrpSpPr/>
        <p:nvPr/>
      </p:nvGrpSpPr>
      <p:grpSpPr>
        <a:xfrm>
          <a:off x="0" y="0"/>
          <a:ext cx="0" cy="0"/>
          <a:chOff x="0" y="0"/>
          <a:chExt cx="0" cy="0"/>
        </a:xfrm>
      </p:grpSpPr>
      <p:pic>
        <p:nvPicPr>
          <p:cNvPr id="4306" name="Google Shape;4306;p213"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307" name="Google Shape;4307;p213"/>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308" name="Google Shape;4308;p213"/>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sz="1800">
                <a:solidFill>
                  <a:schemeClr val="dk1"/>
                </a:solidFill>
              </a:rPr>
              <a:t>Let the node with key 72 be v.</a:t>
            </a:r>
            <a:endParaRPr/>
          </a:p>
          <a:p>
            <a:pPr marL="38100" lvl="0" indent="0" algn="l" rtl="0">
              <a:lnSpc>
                <a:spcPct val="90000"/>
              </a:lnSpc>
              <a:spcBef>
                <a:spcPts val="1100"/>
              </a:spcBef>
              <a:spcAft>
                <a:spcPts val="1600"/>
              </a:spcAft>
              <a:buSzPts val="1400"/>
              <a:buNone/>
            </a:pPr>
            <a:r>
              <a:rPr lang="en" sz="1800">
                <a:solidFill>
                  <a:schemeClr val="dk1"/>
                </a:solidFill>
              </a:rPr>
              <a:t>v is out of balance and left heavy.</a:t>
            </a:r>
            <a:endParaRPr/>
          </a:p>
        </p:txBody>
      </p:sp>
      <p:sp>
        <p:nvSpPr>
          <p:cNvPr id="4309" name="Google Shape;4309;p213"/>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72</a:t>
            </a:r>
            <a:endParaRPr sz="1100" b="0" i="0" u="none" strike="noStrike" cap="none">
              <a:solidFill>
                <a:srgbClr val="000000"/>
              </a:solidFill>
              <a:latin typeface="Arial"/>
              <a:ea typeface="Arial"/>
              <a:cs typeface="Arial"/>
              <a:sym typeface="Arial"/>
            </a:endParaRPr>
          </a:p>
        </p:txBody>
      </p:sp>
      <p:sp>
        <p:nvSpPr>
          <p:cNvPr id="4310" name="Google Shape;4310;p213"/>
          <p:cNvSpPr/>
          <p:nvPr/>
        </p:nvSpPr>
        <p:spPr>
          <a:xfrm rot="-2612349">
            <a:off x="7720670" y="2334016"/>
            <a:ext cx="940263" cy="111448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311" name="Google Shape;4311;p213"/>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12" name="Google Shape;4312;p213"/>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13" name="Google Shape;4313;p213"/>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314" name="Google Shape;4314;p213"/>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15" name="Google Shape;4315;p213"/>
          <p:cNvSpPr txBox="1"/>
          <p:nvPr/>
        </p:nvSpPr>
        <p:spPr>
          <a:xfrm>
            <a:off x="7000581" y="37833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16" name="Google Shape;4316;p213"/>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17" name="Google Shape;4317;p213"/>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18" name="Google Shape;4318;p213"/>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19" name="Google Shape;4319;p213"/>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320" name="Google Shape;4320;p213"/>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321" name="Google Shape;4321;p213"/>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4325"/>
        <p:cNvGrpSpPr/>
        <p:nvPr/>
      </p:nvGrpSpPr>
      <p:grpSpPr>
        <a:xfrm>
          <a:off x="0" y="0"/>
          <a:ext cx="0" cy="0"/>
          <a:chOff x="0" y="0"/>
          <a:chExt cx="0" cy="0"/>
        </a:xfrm>
      </p:grpSpPr>
      <p:pic>
        <p:nvPicPr>
          <p:cNvPr id="4326" name="Google Shape;4326;p214"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327" name="Google Shape;4327;p214"/>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328" name="Google Shape;4328;p214"/>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sz="1800">
                <a:solidFill>
                  <a:schemeClr val="dk1"/>
                </a:solidFill>
              </a:rPr>
              <a:t>Let the node with key 72 be v.</a:t>
            </a:r>
            <a:endParaRPr/>
          </a:p>
          <a:p>
            <a:pPr marL="38100" lvl="0" indent="0" algn="l" rtl="0">
              <a:lnSpc>
                <a:spcPct val="90000"/>
              </a:lnSpc>
              <a:spcBef>
                <a:spcPts val="1100"/>
              </a:spcBef>
              <a:spcAft>
                <a:spcPts val="0"/>
              </a:spcAft>
              <a:buSzPts val="1400"/>
              <a:buNone/>
            </a:pPr>
            <a:r>
              <a:rPr lang="en" sz="1800">
                <a:solidFill>
                  <a:schemeClr val="dk1"/>
                </a:solidFill>
              </a:rPr>
              <a:t>v is out of balance and left heavy.</a:t>
            </a:r>
            <a:endParaRPr/>
          </a:p>
          <a:p>
            <a:pPr marL="38100" lvl="0" indent="0" algn="l" rtl="0">
              <a:lnSpc>
                <a:spcPct val="90000"/>
              </a:lnSpc>
              <a:spcBef>
                <a:spcPts val="1100"/>
              </a:spcBef>
              <a:spcAft>
                <a:spcPts val="1600"/>
              </a:spcAft>
              <a:buSzPts val="1400"/>
              <a:buNone/>
            </a:pPr>
            <a:r>
              <a:rPr lang="en" sz="1800">
                <a:solidFill>
                  <a:schemeClr val="dk1"/>
                </a:solidFill>
              </a:rPr>
              <a:t>v.left is left heavy.</a:t>
            </a:r>
            <a:endParaRPr/>
          </a:p>
        </p:txBody>
      </p:sp>
      <p:sp>
        <p:nvSpPr>
          <p:cNvPr id="4329" name="Google Shape;4329;p214"/>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72</a:t>
            </a:r>
            <a:endParaRPr sz="1100" b="0" i="0" u="none" strike="noStrike" cap="none">
              <a:solidFill>
                <a:srgbClr val="000000"/>
              </a:solidFill>
              <a:latin typeface="Arial"/>
              <a:ea typeface="Arial"/>
              <a:cs typeface="Arial"/>
              <a:sym typeface="Arial"/>
            </a:endParaRPr>
          </a:p>
        </p:txBody>
      </p:sp>
      <p:sp>
        <p:nvSpPr>
          <p:cNvPr id="4330" name="Google Shape;4330;p214"/>
          <p:cNvSpPr/>
          <p:nvPr/>
        </p:nvSpPr>
        <p:spPr>
          <a:xfrm rot="-2612349">
            <a:off x="7720670" y="2334016"/>
            <a:ext cx="940263" cy="111448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331" name="Google Shape;4331;p214"/>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32" name="Google Shape;4332;p214"/>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33" name="Google Shape;4333;p214"/>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334" name="Google Shape;4334;p214"/>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35" name="Google Shape;4335;p214"/>
          <p:cNvSpPr txBox="1"/>
          <p:nvPr/>
        </p:nvSpPr>
        <p:spPr>
          <a:xfrm>
            <a:off x="7000581" y="37833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36" name="Google Shape;4336;p214"/>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37" name="Google Shape;4337;p214"/>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38" name="Google Shape;4338;p214"/>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39" name="Google Shape;4339;p214"/>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340" name="Google Shape;4340;p214"/>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341" name="Google Shape;4341;p214"/>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4345"/>
        <p:cNvGrpSpPr/>
        <p:nvPr/>
      </p:nvGrpSpPr>
      <p:grpSpPr>
        <a:xfrm>
          <a:off x="0" y="0"/>
          <a:ext cx="0" cy="0"/>
          <a:chOff x="0" y="0"/>
          <a:chExt cx="0" cy="0"/>
        </a:xfrm>
      </p:grpSpPr>
      <p:pic>
        <p:nvPicPr>
          <p:cNvPr id="4346" name="Google Shape;4346;p215"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347" name="Google Shape;4347;p215"/>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348" name="Google Shape;4348;p215"/>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sz="1800">
                <a:solidFill>
                  <a:schemeClr val="dk1"/>
                </a:solidFill>
              </a:rPr>
              <a:t>Let the node with key 72 be v.</a:t>
            </a:r>
            <a:endParaRPr/>
          </a:p>
          <a:p>
            <a:pPr marL="38100" lvl="0" indent="0" algn="l" rtl="0">
              <a:lnSpc>
                <a:spcPct val="90000"/>
              </a:lnSpc>
              <a:spcBef>
                <a:spcPts val="1100"/>
              </a:spcBef>
              <a:spcAft>
                <a:spcPts val="0"/>
              </a:spcAft>
              <a:buSzPts val="1400"/>
              <a:buNone/>
            </a:pPr>
            <a:r>
              <a:rPr lang="en" sz="1800">
                <a:solidFill>
                  <a:schemeClr val="dk1"/>
                </a:solidFill>
              </a:rPr>
              <a:t>v is out of balance and left heavy.</a:t>
            </a:r>
            <a:endParaRPr/>
          </a:p>
          <a:p>
            <a:pPr marL="38100" lvl="0" indent="0" algn="l" rtl="0">
              <a:lnSpc>
                <a:spcPct val="90000"/>
              </a:lnSpc>
              <a:spcBef>
                <a:spcPts val="1100"/>
              </a:spcBef>
              <a:spcAft>
                <a:spcPts val="0"/>
              </a:spcAft>
              <a:buSzPts val="1400"/>
              <a:buNone/>
            </a:pPr>
            <a:r>
              <a:rPr lang="en" sz="1800">
                <a:solidFill>
                  <a:schemeClr val="dk1"/>
                </a:solidFill>
              </a:rPr>
              <a:t>v.left is left heavy.</a:t>
            </a:r>
            <a:endParaRPr/>
          </a:p>
          <a:p>
            <a:pPr marL="38100" lvl="0" indent="0" algn="l" rtl="0">
              <a:lnSpc>
                <a:spcPct val="90000"/>
              </a:lnSpc>
              <a:spcBef>
                <a:spcPts val="1100"/>
              </a:spcBef>
              <a:spcAft>
                <a:spcPts val="1600"/>
              </a:spcAft>
              <a:buSzPts val="1400"/>
              <a:buNone/>
            </a:pPr>
            <a:r>
              <a:rPr lang="en" sz="1800">
                <a:solidFill>
                  <a:srgbClr val="FF0000"/>
                </a:solidFill>
              </a:rPr>
              <a:t>Perform a right rotation on v!</a:t>
            </a:r>
            <a:endParaRPr/>
          </a:p>
        </p:txBody>
      </p:sp>
      <p:sp>
        <p:nvSpPr>
          <p:cNvPr id="4349" name="Google Shape;4349;p215"/>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72</a:t>
            </a:r>
            <a:endParaRPr sz="1100" b="0" i="0" u="none" strike="noStrike" cap="none">
              <a:solidFill>
                <a:srgbClr val="000000"/>
              </a:solidFill>
              <a:latin typeface="Arial"/>
              <a:ea typeface="Arial"/>
              <a:cs typeface="Arial"/>
              <a:sym typeface="Arial"/>
            </a:endParaRPr>
          </a:p>
        </p:txBody>
      </p:sp>
      <p:sp>
        <p:nvSpPr>
          <p:cNvPr id="4350" name="Google Shape;4350;p215"/>
          <p:cNvSpPr/>
          <p:nvPr/>
        </p:nvSpPr>
        <p:spPr>
          <a:xfrm rot="-2612349">
            <a:off x="7720670" y="2334016"/>
            <a:ext cx="940263" cy="111448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351" name="Google Shape;4351;p215"/>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52" name="Google Shape;4352;p215"/>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53" name="Google Shape;4353;p215"/>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354" name="Google Shape;4354;p215"/>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55" name="Google Shape;4355;p215"/>
          <p:cNvSpPr txBox="1"/>
          <p:nvPr/>
        </p:nvSpPr>
        <p:spPr>
          <a:xfrm>
            <a:off x="7000581" y="37833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56" name="Google Shape;4356;p215"/>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57" name="Google Shape;4357;p215"/>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58" name="Google Shape;4358;p215"/>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59" name="Google Shape;4359;p215"/>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360" name="Google Shape;4360;p215"/>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361" name="Google Shape;4361;p215"/>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4365"/>
        <p:cNvGrpSpPr/>
        <p:nvPr/>
      </p:nvGrpSpPr>
      <p:grpSpPr>
        <a:xfrm>
          <a:off x="0" y="0"/>
          <a:ext cx="0" cy="0"/>
          <a:chOff x="0" y="0"/>
          <a:chExt cx="0" cy="0"/>
        </a:xfrm>
      </p:grpSpPr>
      <p:pic>
        <p:nvPicPr>
          <p:cNvPr id="4366" name="Google Shape;4366;p216"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367" name="Google Shape;4367;p216"/>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368" name="Google Shape;4368;p216"/>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sz="1800">
                <a:solidFill>
                  <a:schemeClr val="dk1"/>
                </a:solidFill>
              </a:rPr>
              <a:t>Let the node with key 72 be v.</a:t>
            </a:r>
            <a:endParaRPr/>
          </a:p>
          <a:p>
            <a:pPr marL="38100" lvl="0" indent="0" algn="l" rtl="0">
              <a:lnSpc>
                <a:spcPct val="90000"/>
              </a:lnSpc>
              <a:spcBef>
                <a:spcPts val="1100"/>
              </a:spcBef>
              <a:spcAft>
                <a:spcPts val="0"/>
              </a:spcAft>
              <a:buSzPts val="1400"/>
              <a:buNone/>
            </a:pPr>
            <a:r>
              <a:rPr lang="en" sz="1800">
                <a:solidFill>
                  <a:schemeClr val="dk1"/>
                </a:solidFill>
              </a:rPr>
              <a:t>v is out of balance and left heavy.</a:t>
            </a:r>
            <a:endParaRPr/>
          </a:p>
          <a:p>
            <a:pPr marL="38100" lvl="0" indent="0" algn="l" rtl="0">
              <a:lnSpc>
                <a:spcPct val="90000"/>
              </a:lnSpc>
              <a:spcBef>
                <a:spcPts val="1100"/>
              </a:spcBef>
              <a:spcAft>
                <a:spcPts val="0"/>
              </a:spcAft>
              <a:buSzPts val="1400"/>
              <a:buNone/>
            </a:pPr>
            <a:r>
              <a:rPr lang="en" sz="1800">
                <a:solidFill>
                  <a:schemeClr val="dk1"/>
                </a:solidFill>
              </a:rPr>
              <a:t>v.left is left heavy.</a:t>
            </a:r>
            <a:endParaRPr/>
          </a:p>
          <a:p>
            <a:pPr marL="38100" lvl="0" indent="0" algn="l" rtl="0">
              <a:lnSpc>
                <a:spcPct val="90000"/>
              </a:lnSpc>
              <a:spcBef>
                <a:spcPts val="1100"/>
              </a:spcBef>
              <a:spcAft>
                <a:spcPts val="1600"/>
              </a:spcAft>
              <a:buSzPts val="1400"/>
              <a:buNone/>
            </a:pPr>
            <a:r>
              <a:rPr lang="en" sz="1800">
                <a:solidFill>
                  <a:srgbClr val="FF0000"/>
                </a:solidFill>
              </a:rPr>
              <a:t>Perform a right rotation on v!</a:t>
            </a:r>
            <a:endParaRPr/>
          </a:p>
        </p:txBody>
      </p:sp>
      <p:sp>
        <p:nvSpPr>
          <p:cNvPr id="4369" name="Google Shape;4369;p216"/>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68</a:t>
            </a:r>
            <a:endParaRPr sz="1100" b="0" i="0" u="none" strike="noStrike" cap="none">
              <a:solidFill>
                <a:srgbClr val="000000"/>
              </a:solidFill>
              <a:latin typeface="Arial"/>
              <a:ea typeface="Arial"/>
              <a:cs typeface="Arial"/>
              <a:sym typeface="Arial"/>
            </a:endParaRPr>
          </a:p>
        </p:txBody>
      </p:sp>
      <p:sp>
        <p:nvSpPr>
          <p:cNvPr id="4370" name="Google Shape;4370;p216"/>
          <p:cNvSpPr/>
          <p:nvPr/>
        </p:nvSpPr>
        <p:spPr>
          <a:xfrm rot="1303197">
            <a:off x="6536841" y="3274621"/>
            <a:ext cx="940362" cy="1114452"/>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371" name="Google Shape;4371;p216"/>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72" name="Google Shape;4372;p216"/>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73" name="Google Shape;4373;p216"/>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74" name="Google Shape;4374;p216"/>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75" name="Google Shape;4375;p216"/>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76" name="Google Shape;4376;p216"/>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77" name="Google Shape;4377;p216"/>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78" name="Google Shape;4378;p216"/>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379" name="Google Shape;4379;p216"/>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380" name="Google Shape;4380;p216"/>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
        <p:nvSpPr>
          <p:cNvPr id="4381" name="Google Shape;4381;p216"/>
          <p:cNvSpPr txBox="1"/>
          <p:nvPr/>
        </p:nvSpPr>
        <p:spPr>
          <a:xfrm>
            <a:off x="6984882" y="2969663"/>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66</a:t>
            </a:r>
            <a:endParaRPr sz="1100" b="0" i="0" u="none" strike="noStrike" cap="none">
              <a:solidFill>
                <a:srgbClr val="000000"/>
              </a:solidFill>
              <a:latin typeface="Arial"/>
              <a:ea typeface="Arial"/>
              <a:cs typeface="Arial"/>
              <a:sym typeface="Arial"/>
            </a:endParaRPr>
          </a:p>
        </p:txBody>
      </p:sp>
      <p:sp>
        <p:nvSpPr>
          <p:cNvPr id="4382" name="Google Shape;4382;p216"/>
          <p:cNvSpPr txBox="1"/>
          <p:nvPr/>
        </p:nvSpPr>
        <p:spPr>
          <a:xfrm>
            <a:off x="8151981" y="321085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4386"/>
        <p:cNvGrpSpPr/>
        <p:nvPr/>
      </p:nvGrpSpPr>
      <p:grpSpPr>
        <a:xfrm>
          <a:off x="0" y="0"/>
          <a:ext cx="0" cy="0"/>
          <a:chOff x="0" y="0"/>
          <a:chExt cx="0" cy="0"/>
        </a:xfrm>
      </p:grpSpPr>
      <p:pic>
        <p:nvPicPr>
          <p:cNvPr id="4387" name="Google Shape;4387;p217"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388" name="Google Shape;4388;p217"/>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389" name="Google Shape;4389;p217"/>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600"/>
              </a:spcAft>
              <a:buSzPts val="1400"/>
              <a:buNone/>
            </a:pPr>
            <a:r>
              <a:rPr lang="en" sz="1800">
                <a:solidFill>
                  <a:schemeClr val="dk1"/>
                </a:solidFill>
              </a:rPr>
              <a:t>Now, the subtree rooted at the node with key 65 is unbalanced.</a:t>
            </a:r>
            <a:endParaRPr sz="1800">
              <a:solidFill>
                <a:srgbClr val="FF0000"/>
              </a:solidFill>
            </a:endParaRPr>
          </a:p>
        </p:txBody>
      </p:sp>
      <p:sp>
        <p:nvSpPr>
          <p:cNvPr id="4390" name="Google Shape;4390;p217"/>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68</a:t>
            </a:r>
            <a:endParaRPr sz="1100" b="0" i="0" u="none" strike="noStrike" cap="none">
              <a:solidFill>
                <a:srgbClr val="000000"/>
              </a:solidFill>
              <a:latin typeface="Arial"/>
              <a:ea typeface="Arial"/>
              <a:cs typeface="Arial"/>
              <a:sym typeface="Arial"/>
            </a:endParaRPr>
          </a:p>
        </p:txBody>
      </p:sp>
      <p:sp>
        <p:nvSpPr>
          <p:cNvPr id="4391" name="Google Shape;4391;p217"/>
          <p:cNvSpPr/>
          <p:nvPr/>
        </p:nvSpPr>
        <p:spPr>
          <a:xfrm rot="1303197">
            <a:off x="6536841" y="3274621"/>
            <a:ext cx="940362" cy="1114452"/>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392" name="Google Shape;4392;p217"/>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93" name="Google Shape;4393;p217"/>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94" name="Google Shape;4394;p217"/>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95" name="Google Shape;4395;p217"/>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96" name="Google Shape;4396;p217"/>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397" name="Google Shape;4397;p217"/>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98" name="Google Shape;4398;p217"/>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399" name="Google Shape;4399;p217"/>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400" name="Google Shape;4400;p217"/>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401" name="Google Shape;4401;p217"/>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
        <p:nvSpPr>
          <p:cNvPr id="4402" name="Google Shape;4402;p217"/>
          <p:cNvSpPr txBox="1"/>
          <p:nvPr/>
        </p:nvSpPr>
        <p:spPr>
          <a:xfrm>
            <a:off x="6984882" y="2969663"/>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66</a:t>
            </a:r>
            <a:endParaRPr sz="1100" b="0" i="0" u="none" strike="noStrike" cap="none">
              <a:solidFill>
                <a:srgbClr val="000000"/>
              </a:solidFill>
              <a:latin typeface="Arial"/>
              <a:ea typeface="Arial"/>
              <a:cs typeface="Arial"/>
              <a:sym typeface="Arial"/>
            </a:endParaRPr>
          </a:p>
        </p:txBody>
      </p:sp>
      <p:sp>
        <p:nvSpPr>
          <p:cNvPr id="4403" name="Google Shape;4403;p217"/>
          <p:cNvSpPr txBox="1"/>
          <p:nvPr/>
        </p:nvSpPr>
        <p:spPr>
          <a:xfrm>
            <a:off x="8151981" y="321085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4407"/>
        <p:cNvGrpSpPr/>
        <p:nvPr/>
      </p:nvGrpSpPr>
      <p:grpSpPr>
        <a:xfrm>
          <a:off x="0" y="0"/>
          <a:ext cx="0" cy="0"/>
          <a:chOff x="0" y="0"/>
          <a:chExt cx="0" cy="0"/>
        </a:xfrm>
      </p:grpSpPr>
      <p:pic>
        <p:nvPicPr>
          <p:cNvPr id="4408" name="Google Shape;4408;p218"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409" name="Google Shape;4409;p218"/>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410" name="Google Shape;4410;p218"/>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600"/>
              </a:spcAft>
              <a:buSzPts val="1400"/>
              <a:buNone/>
            </a:pPr>
            <a:r>
              <a:rPr lang="en" sz="1800">
                <a:solidFill>
                  <a:schemeClr val="dk1"/>
                </a:solidFill>
              </a:rPr>
              <a:t>Let the node with key 65 be v.</a:t>
            </a:r>
            <a:endParaRPr/>
          </a:p>
        </p:txBody>
      </p:sp>
      <p:sp>
        <p:nvSpPr>
          <p:cNvPr id="4411" name="Google Shape;4411;p218"/>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68</a:t>
            </a:r>
            <a:endParaRPr sz="1100" b="0" i="0" u="none" strike="noStrike" cap="none">
              <a:solidFill>
                <a:srgbClr val="000000"/>
              </a:solidFill>
              <a:latin typeface="Arial"/>
              <a:ea typeface="Arial"/>
              <a:cs typeface="Arial"/>
              <a:sym typeface="Arial"/>
            </a:endParaRPr>
          </a:p>
        </p:txBody>
      </p:sp>
      <p:sp>
        <p:nvSpPr>
          <p:cNvPr id="4412" name="Google Shape;4412;p218"/>
          <p:cNvSpPr/>
          <p:nvPr/>
        </p:nvSpPr>
        <p:spPr>
          <a:xfrm rot="1303197">
            <a:off x="6536841" y="3274621"/>
            <a:ext cx="940362" cy="1114452"/>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413" name="Google Shape;4413;p218"/>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14" name="Google Shape;4414;p218"/>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15" name="Google Shape;4415;p218"/>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16" name="Google Shape;4416;p218"/>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17" name="Google Shape;4417;p218"/>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18" name="Google Shape;4418;p218"/>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19" name="Google Shape;4419;p218"/>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20" name="Google Shape;4420;p218"/>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421" name="Google Shape;4421;p218"/>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422" name="Google Shape;4422;p218"/>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
        <p:nvSpPr>
          <p:cNvPr id="4423" name="Google Shape;4423;p218"/>
          <p:cNvSpPr txBox="1"/>
          <p:nvPr/>
        </p:nvSpPr>
        <p:spPr>
          <a:xfrm>
            <a:off x="6984882" y="2969663"/>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66</a:t>
            </a:r>
            <a:endParaRPr sz="1100" b="0" i="0" u="none" strike="noStrike" cap="none">
              <a:solidFill>
                <a:srgbClr val="000000"/>
              </a:solidFill>
              <a:latin typeface="Arial"/>
              <a:ea typeface="Arial"/>
              <a:cs typeface="Arial"/>
              <a:sym typeface="Arial"/>
            </a:endParaRPr>
          </a:p>
        </p:txBody>
      </p:sp>
      <p:sp>
        <p:nvSpPr>
          <p:cNvPr id="4424" name="Google Shape;4424;p218"/>
          <p:cNvSpPr txBox="1"/>
          <p:nvPr/>
        </p:nvSpPr>
        <p:spPr>
          <a:xfrm>
            <a:off x="8151981" y="321085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4428"/>
        <p:cNvGrpSpPr/>
        <p:nvPr/>
      </p:nvGrpSpPr>
      <p:grpSpPr>
        <a:xfrm>
          <a:off x="0" y="0"/>
          <a:ext cx="0" cy="0"/>
          <a:chOff x="0" y="0"/>
          <a:chExt cx="0" cy="0"/>
        </a:xfrm>
      </p:grpSpPr>
      <p:pic>
        <p:nvPicPr>
          <p:cNvPr id="4429" name="Google Shape;4429;p219"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430" name="Google Shape;4430;p219"/>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431" name="Google Shape;4431;p219"/>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sz="1800">
                <a:solidFill>
                  <a:schemeClr val="dk1"/>
                </a:solidFill>
              </a:rPr>
              <a:t>Let the node with key 65 be v.</a:t>
            </a:r>
            <a:endParaRPr/>
          </a:p>
          <a:p>
            <a:pPr marL="38100" lvl="0" indent="0" algn="l" rtl="0">
              <a:lnSpc>
                <a:spcPct val="90000"/>
              </a:lnSpc>
              <a:spcBef>
                <a:spcPts val="1100"/>
              </a:spcBef>
              <a:spcAft>
                <a:spcPts val="1600"/>
              </a:spcAft>
              <a:buSzPts val="1400"/>
              <a:buNone/>
            </a:pPr>
            <a:r>
              <a:rPr lang="en" sz="1800">
                <a:solidFill>
                  <a:schemeClr val="dk1"/>
                </a:solidFill>
              </a:rPr>
              <a:t>v is out of balance and left heavy.</a:t>
            </a:r>
            <a:endParaRPr/>
          </a:p>
        </p:txBody>
      </p:sp>
      <p:sp>
        <p:nvSpPr>
          <p:cNvPr id="4432" name="Google Shape;4432;p219"/>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68</a:t>
            </a:r>
            <a:endParaRPr sz="1100" b="0" i="0" u="none" strike="noStrike" cap="none">
              <a:solidFill>
                <a:srgbClr val="000000"/>
              </a:solidFill>
              <a:latin typeface="Arial"/>
              <a:ea typeface="Arial"/>
              <a:cs typeface="Arial"/>
              <a:sym typeface="Arial"/>
            </a:endParaRPr>
          </a:p>
        </p:txBody>
      </p:sp>
      <p:sp>
        <p:nvSpPr>
          <p:cNvPr id="4433" name="Google Shape;4433;p219"/>
          <p:cNvSpPr/>
          <p:nvPr/>
        </p:nvSpPr>
        <p:spPr>
          <a:xfrm rot="1303197">
            <a:off x="6536841" y="3274621"/>
            <a:ext cx="940362" cy="1114452"/>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434" name="Google Shape;4434;p219"/>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35" name="Google Shape;4435;p219"/>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36" name="Google Shape;4436;p219"/>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37" name="Google Shape;4437;p219"/>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38" name="Google Shape;4438;p219"/>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39" name="Google Shape;4439;p219"/>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40" name="Google Shape;4440;p219"/>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41" name="Google Shape;4441;p219"/>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442" name="Google Shape;4442;p219"/>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443" name="Google Shape;4443;p219"/>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
        <p:nvSpPr>
          <p:cNvPr id="4444" name="Google Shape;4444;p219"/>
          <p:cNvSpPr txBox="1"/>
          <p:nvPr/>
        </p:nvSpPr>
        <p:spPr>
          <a:xfrm>
            <a:off x="6984882" y="2969663"/>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66</a:t>
            </a:r>
            <a:endParaRPr sz="1100" b="0" i="0" u="none" strike="noStrike" cap="none">
              <a:solidFill>
                <a:srgbClr val="000000"/>
              </a:solidFill>
              <a:latin typeface="Arial"/>
              <a:ea typeface="Arial"/>
              <a:cs typeface="Arial"/>
              <a:sym typeface="Arial"/>
            </a:endParaRPr>
          </a:p>
        </p:txBody>
      </p:sp>
      <p:sp>
        <p:nvSpPr>
          <p:cNvPr id="4445" name="Google Shape;4445;p219"/>
          <p:cNvSpPr txBox="1"/>
          <p:nvPr/>
        </p:nvSpPr>
        <p:spPr>
          <a:xfrm>
            <a:off x="8151981" y="321085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Height of a node</a:t>
            </a:r>
            <a:endParaRPr/>
          </a:p>
        </p:txBody>
      </p:sp>
      <p:sp>
        <p:nvSpPr>
          <p:cNvPr id="546" name="Google Shape;546;p22"/>
          <p:cNvSpPr txBox="1">
            <a:spLocks noGrp="1"/>
          </p:cNvSpPr>
          <p:nvPr>
            <p:ph type="body" idx="1"/>
          </p:nvPr>
        </p:nvSpPr>
        <p:spPr>
          <a:xfrm>
            <a:off x="311700" y="1152475"/>
            <a:ext cx="8520600" cy="47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on the </a:t>
            </a:r>
            <a:r>
              <a:rPr lang="en" i="1"/>
              <a:t>longest path</a:t>
            </a:r>
            <a:r>
              <a:rPr lang="en"/>
              <a:t> from from node to leaf</a:t>
            </a:r>
            <a:endParaRPr/>
          </a:p>
        </p:txBody>
      </p:sp>
      <p:cxnSp>
        <p:nvCxnSpPr>
          <p:cNvPr id="547" name="Google Shape;547;p22"/>
          <p:cNvCxnSpPr>
            <a:stCxn id="548" idx="4"/>
            <a:endCxn id="549" idx="0"/>
          </p:cNvCxnSpPr>
          <p:nvPr/>
        </p:nvCxnSpPr>
        <p:spPr>
          <a:xfrm>
            <a:off x="4572009" y="2471275"/>
            <a:ext cx="633300" cy="440400"/>
          </a:xfrm>
          <a:prstGeom prst="straightConnector1">
            <a:avLst/>
          </a:prstGeom>
          <a:noFill/>
          <a:ln w="28575" cap="flat" cmpd="sng">
            <a:solidFill>
              <a:srgbClr val="FF0000"/>
            </a:solidFill>
            <a:prstDash val="solid"/>
            <a:round/>
            <a:headEnd type="none" w="sm" len="sm"/>
            <a:tailEnd type="triangle" w="med" len="med"/>
          </a:ln>
        </p:spPr>
      </p:cxnSp>
      <p:sp>
        <p:nvSpPr>
          <p:cNvPr id="550" name="Google Shape;550;p22"/>
          <p:cNvSpPr/>
          <p:nvPr/>
        </p:nvSpPr>
        <p:spPr>
          <a:xfrm>
            <a:off x="3107050"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551" name="Google Shape;551;p22"/>
          <p:cNvSpPr/>
          <p:nvPr/>
        </p:nvSpPr>
        <p:spPr>
          <a:xfrm>
            <a:off x="4352993"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552" name="Google Shape;552;p22"/>
          <p:cNvSpPr/>
          <p:nvPr/>
        </p:nvSpPr>
        <p:spPr>
          <a:xfrm>
            <a:off x="3714559" y="29115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553" name="Google Shape;553;p22"/>
          <p:cNvCxnSpPr>
            <a:stCxn id="552" idx="4"/>
            <a:endCxn id="550" idx="0"/>
          </p:cNvCxnSpPr>
          <p:nvPr/>
        </p:nvCxnSpPr>
        <p:spPr>
          <a:xfrm flipH="1">
            <a:off x="3326059" y="3349545"/>
            <a:ext cx="607500" cy="171600"/>
          </a:xfrm>
          <a:prstGeom prst="straightConnector1">
            <a:avLst/>
          </a:prstGeom>
          <a:noFill/>
          <a:ln w="28575" cap="flat" cmpd="sng">
            <a:solidFill>
              <a:srgbClr val="D9EAD3"/>
            </a:solidFill>
            <a:prstDash val="solid"/>
            <a:round/>
            <a:headEnd type="none" w="sm" len="sm"/>
            <a:tailEnd type="triangle" w="med" len="med"/>
          </a:ln>
        </p:spPr>
      </p:cxnSp>
      <p:cxnSp>
        <p:nvCxnSpPr>
          <p:cNvPr id="554" name="Google Shape;554;p22"/>
          <p:cNvCxnSpPr>
            <a:stCxn id="552" idx="4"/>
            <a:endCxn id="551" idx="0"/>
          </p:cNvCxnSpPr>
          <p:nvPr/>
        </p:nvCxnSpPr>
        <p:spPr>
          <a:xfrm>
            <a:off x="3933559" y="3349545"/>
            <a:ext cx="638400" cy="171600"/>
          </a:xfrm>
          <a:prstGeom prst="straightConnector1">
            <a:avLst/>
          </a:prstGeom>
          <a:noFill/>
          <a:ln w="28575" cap="flat" cmpd="sng">
            <a:solidFill>
              <a:srgbClr val="E6B8AF"/>
            </a:solidFill>
            <a:prstDash val="solid"/>
            <a:round/>
            <a:headEnd type="none" w="sm" len="sm"/>
            <a:tailEnd type="triangle" w="med" len="med"/>
          </a:ln>
        </p:spPr>
      </p:cxnSp>
      <p:sp>
        <p:nvSpPr>
          <p:cNvPr id="549" name="Google Shape;549;p22"/>
          <p:cNvSpPr/>
          <p:nvPr/>
        </p:nvSpPr>
        <p:spPr>
          <a:xfrm>
            <a:off x="4986380" y="29115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555" name="Google Shape;555;p22"/>
          <p:cNvSpPr/>
          <p:nvPr/>
        </p:nvSpPr>
        <p:spPr>
          <a:xfrm>
            <a:off x="5598961"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556" name="Google Shape;556;p22"/>
          <p:cNvCxnSpPr>
            <a:stCxn id="549" idx="4"/>
            <a:endCxn id="555" idx="0"/>
          </p:cNvCxnSpPr>
          <p:nvPr/>
        </p:nvCxnSpPr>
        <p:spPr>
          <a:xfrm>
            <a:off x="5205380" y="3349545"/>
            <a:ext cx="612600" cy="171600"/>
          </a:xfrm>
          <a:prstGeom prst="straightConnector1">
            <a:avLst/>
          </a:prstGeom>
          <a:noFill/>
          <a:ln w="28575" cap="flat" cmpd="sng">
            <a:solidFill>
              <a:srgbClr val="FF0000"/>
            </a:solidFill>
            <a:prstDash val="solid"/>
            <a:round/>
            <a:headEnd type="none" w="sm" len="sm"/>
            <a:tailEnd type="triangle" w="med" len="med"/>
          </a:ln>
        </p:spPr>
      </p:cxnSp>
      <p:sp>
        <p:nvSpPr>
          <p:cNvPr id="548" name="Google Shape;548;p22"/>
          <p:cNvSpPr/>
          <p:nvPr/>
        </p:nvSpPr>
        <p:spPr>
          <a:xfrm>
            <a:off x="4353009" y="20332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557" name="Google Shape;557;p22"/>
          <p:cNvCxnSpPr>
            <a:stCxn id="548" idx="4"/>
            <a:endCxn id="552" idx="0"/>
          </p:cNvCxnSpPr>
          <p:nvPr/>
        </p:nvCxnSpPr>
        <p:spPr>
          <a:xfrm flipH="1">
            <a:off x="3933609" y="2471275"/>
            <a:ext cx="638400" cy="440400"/>
          </a:xfrm>
          <a:prstGeom prst="straightConnector1">
            <a:avLst/>
          </a:prstGeom>
          <a:noFill/>
          <a:ln w="28575" cap="flat" cmpd="sng">
            <a:solidFill>
              <a:srgbClr val="D9EAD3"/>
            </a:solidFill>
            <a:prstDash val="solid"/>
            <a:round/>
            <a:headEnd type="none" w="sm" len="sm"/>
            <a:tailEnd type="triangle" w="med" len="med"/>
          </a:ln>
        </p:spPr>
      </p:cxnSp>
      <p:sp>
        <p:nvSpPr>
          <p:cNvPr id="558" name="Google Shape;558;p22"/>
          <p:cNvSpPr/>
          <p:nvPr/>
        </p:nvSpPr>
        <p:spPr>
          <a:xfrm>
            <a:off x="4986375" y="41308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559" name="Google Shape;559;p22"/>
          <p:cNvCxnSpPr>
            <a:stCxn id="555" idx="4"/>
            <a:endCxn id="558" idx="0"/>
          </p:cNvCxnSpPr>
          <p:nvPr/>
        </p:nvCxnSpPr>
        <p:spPr>
          <a:xfrm flipH="1">
            <a:off x="5205361" y="3959107"/>
            <a:ext cx="612600" cy="171900"/>
          </a:xfrm>
          <a:prstGeom prst="straightConnector1">
            <a:avLst/>
          </a:prstGeom>
          <a:noFill/>
          <a:ln w="28575" cap="flat" cmpd="sng">
            <a:solidFill>
              <a:srgbClr val="FF0000"/>
            </a:solidFill>
            <a:prstDash val="solid"/>
            <a:round/>
            <a:headEnd type="none" w="sm" len="sm"/>
            <a:tailEnd type="triangle" w="med" len="med"/>
          </a:ln>
        </p:spPr>
      </p:cxnSp>
      <p:sp>
        <p:nvSpPr>
          <p:cNvPr id="560" name="Google Shape;560;p22"/>
          <p:cNvSpPr txBox="1"/>
          <p:nvPr/>
        </p:nvSpPr>
        <p:spPr>
          <a:xfrm>
            <a:off x="1227150" y="2002000"/>
            <a:ext cx="2117700" cy="60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this node, which is the longest path to leaf?</a:t>
            </a:r>
            <a:endParaRPr sz="1400" b="0" i="0" u="none" strike="noStrike" cap="none">
              <a:solidFill>
                <a:srgbClr val="000000"/>
              </a:solidFill>
              <a:latin typeface="Arial"/>
              <a:ea typeface="Arial"/>
              <a:cs typeface="Arial"/>
              <a:sym typeface="Arial"/>
            </a:endParaRPr>
          </a:p>
        </p:txBody>
      </p:sp>
      <p:sp>
        <p:nvSpPr>
          <p:cNvPr id="561" name="Google Shape;561;p22"/>
          <p:cNvSpPr/>
          <p:nvPr/>
        </p:nvSpPr>
        <p:spPr>
          <a:xfrm>
            <a:off x="4158275" y="1928375"/>
            <a:ext cx="834600" cy="59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4449"/>
        <p:cNvGrpSpPr/>
        <p:nvPr/>
      </p:nvGrpSpPr>
      <p:grpSpPr>
        <a:xfrm>
          <a:off x="0" y="0"/>
          <a:ext cx="0" cy="0"/>
          <a:chOff x="0" y="0"/>
          <a:chExt cx="0" cy="0"/>
        </a:xfrm>
      </p:grpSpPr>
      <p:pic>
        <p:nvPicPr>
          <p:cNvPr id="4450" name="Google Shape;4450;p220"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451" name="Google Shape;4451;p220"/>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452" name="Google Shape;4452;p220"/>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sz="1800">
                <a:solidFill>
                  <a:schemeClr val="dk1"/>
                </a:solidFill>
              </a:rPr>
              <a:t>Let the node with key 65 be v.</a:t>
            </a:r>
            <a:endParaRPr/>
          </a:p>
          <a:p>
            <a:pPr marL="38100" lvl="0" indent="0" algn="l" rtl="0">
              <a:lnSpc>
                <a:spcPct val="90000"/>
              </a:lnSpc>
              <a:spcBef>
                <a:spcPts val="1100"/>
              </a:spcBef>
              <a:spcAft>
                <a:spcPts val="0"/>
              </a:spcAft>
              <a:buSzPts val="1400"/>
              <a:buNone/>
            </a:pPr>
            <a:r>
              <a:rPr lang="en" sz="1800">
                <a:solidFill>
                  <a:schemeClr val="dk1"/>
                </a:solidFill>
              </a:rPr>
              <a:t>v is out of balance and left heavy.</a:t>
            </a:r>
            <a:endParaRPr/>
          </a:p>
          <a:p>
            <a:pPr marL="38100" lvl="0" indent="0" algn="l" rtl="0">
              <a:lnSpc>
                <a:spcPct val="90000"/>
              </a:lnSpc>
              <a:spcBef>
                <a:spcPts val="1100"/>
              </a:spcBef>
              <a:spcAft>
                <a:spcPts val="1600"/>
              </a:spcAft>
              <a:buSzPts val="1400"/>
              <a:buNone/>
            </a:pPr>
            <a:r>
              <a:rPr lang="en" sz="1800">
                <a:solidFill>
                  <a:schemeClr val="dk1"/>
                </a:solidFill>
              </a:rPr>
              <a:t>v.left is right heavy.</a:t>
            </a:r>
            <a:endParaRPr/>
          </a:p>
        </p:txBody>
      </p:sp>
      <p:sp>
        <p:nvSpPr>
          <p:cNvPr id="4453" name="Google Shape;4453;p220"/>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68</a:t>
            </a:r>
            <a:endParaRPr sz="1100" b="0" i="0" u="none" strike="noStrike" cap="none">
              <a:solidFill>
                <a:srgbClr val="000000"/>
              </a:solidFill>
              <a:latin typeface="Arial"/>
              <a:ea typeface="Arial"/>
              <a:cs typeface="Arial"/>
              <a:sym typeface="Arial"/>
            </a:endParaRPr>
          </a:p>
        </p:txBody>
      </p:sp>
      <p:sp>
        <p:nvSpPr>
          <p:cNvPr id="4454" name="Google Shape;4454;p220"/>
          <p:cNvSpPr/>
          <p:nvPr/>
        </p:nvSpPr>
        <p:spPr>
          <a:xfrm rot="1303197">
            <a:off x="6536841" y="3274621"/>
            <a:ext cx="940362" cy="1114452"/>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455" name="Google Shape;4455;p220"/>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56" name="Google Shape;4456;p220"/>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57" name="Google Shape;4457;p220"/>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58" name="Google Shape;4458;p220"/>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59" name="Google Shape;4459;p220"/>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60" name="Google Shape;4460;p220"/>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61" name="Google Shape;4461;p220"/>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62" name="Google Shape;4462;p220"/>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463" name="Google Shape;4463;p220"/>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464" name="Google Shape;4464;p220"/>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
        <p:nvSpPr>
          <p:cNvPr id="4465" name="Google Shape;4465;p220"/>
          <p:cNvSpPr txBox="1"/>
          <p:nvPr/>
        </p:nvSpPr>
        <p:spPr>
          <a:xfrm>
            <a:off x="6984882" y="2969663"/>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66</a:t>
            </a:r>
            <a:endParaRPr sz="1100" b="0" i="0" u="none" strike="noStrike" cap="none">
              <a:solidFill>
                <a:srgbClr val="000000"/>
              </a:solidFill>
              <a:latin typeface="Arial"/>
              <a:ea typeface="Arial"/>
              <a:cs typeface="Arial"/>
              <a:sym typeface="Arial"/>
            </a:endParaRPr>
          </a:p>
        </p:txBody>
      </p:sp>
      <p:sp>
        <p:nvSpPr>
          <p:cNvPr id="4466" name="Google Shape;4466;p220"/>
          <p:cNvSpPr txBox="1"/>
          <p:nvPr/>
        </p:nvSpPr>
        <p:spPr>
          <a:xfrm>
            <a:off x="8151981" y="321085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4470"/>
        <p:cNvGrpSpPr/>
        <p:nvPr/>
      </p:nvGrpSpPr>
      <p:grpSpPr>
        <a:xfrm>
          <a:off x="0" y="0"/>
          <a:ext cx="0" cy="0"/>
          <a:chOff x="0" y="0"/>
          <a:chExt cx="0" cy="0"/>
        </a:xfrm>
      </p:grpSpPr>
      <p:pic>
        <p:nvPicPr>
          <p:cNvPr id="4471" name="Google Shape;4471;p221" descr="Diagram&#10;&#10;Description automatically generated"/>
          <p:cNvPicPr preferRelativeResize="0"/>
          <p:nvPr/>
        </p:nvPicPr>
        <p:blipFill rotWithShape="1">
          <a:blip r:embed="rId3">
            <a:alphaModFix/>
          </a:blip>
          <a:srcRect/>
          <a:stretch/>
        </p:blipFill>
        <p:spPr>
          <a:xfrm>
            <a:off x="3803716" y="1213406"/>
            <a:ext cx="4900876" cy="3688236"/>
          </a:xfrm>
          <a:prstGeom prst="rect">
            <a:avLst/>
          </a:prstGeom>
          <a:noFill/>
          <a:ln>
            <a:noFill/>
          </a:ln>
        </p:spPr>
      </p:pic>
      <p:sp>
        <p:nvSpPr>
          <p:cNvPr id="4472" name="Google Shape;4472;p22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473" name="Google Shape;4473;p221"/>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sz="1800">
                <a:solidFill>
                  <a:schemeClr val="dk1"/>
                </a:solidFill>
              </a:rPr>
              <a:t>Let the node with key 65 be v.</a:t>
            </a:r>
            <a:endParaRPr/>
          </a:p>
          <a:p>
            <a:pPr marL="38100" lvl="0" indent="0" algn="l" rtl="0">
              <a:lnSpc>
                <a:spcPct val="90000"/>
              </a:lnSpc>
              <a:spcBef>
                <a:spcPts val="1100"/>
              </a:spcBef>
              <a:spcAft>
                <a:spcPts val="0"/>
              </a:spcAft>
              <a:buSzPts val="1400"/>
              <a:buNone/>
            </a:pPr>
            <a:r>
              <a:rPr lang="en" sz="1800">
                <a:solidFill>
                  <a:schemeClr val="dk1"/>
                </a:solidFill>
              </a:rPr>
              <a:t>v is out of balance and left heavy.</a:t>
            </a:r>
            <a:endParaRPr/>
          </a:p>
          <a:p>
            <a:pPr marL="38100" lvl="0" indent="0" algn="l" rtl="0">
              <a:lnSpc>
                <a:spcPct val="90000"/>
              </a:lnSpc>
              <a:spcBef>
                <a:spcPts val="1100"/>
              </a:spcBef>
              <a:spcAft>
                <a:spcPts val="0"/>
              </a:spcAft>
              <a:buSzPts val="1400"/>
              <a:buNone/>
            </a:pPr>
            <a:r>
              <a:rPr lang="en" sz="1800">
                <a:solidFill>
                  <a:schemeClr val="dk1"/>
                </a:solidFill>
              </a:rPr>
              <a:t>v.left is right heavy.</a:t>
            </a:r>
            <a:endParaRPr/>
          </a:p>
          <a:p>
            <a:pPr marL="38100" lvl="0" indent="0" algn="l" rtl="0">
              <a:lnSpc>
                <a:spcPct val="90000"/>
              </a:lnSpc>
              <a:spcBef>
                <a:spcPts val="1100"/>
              </a:spcBef>
              <a:spcAft>
                <a:spcPts val="1600"/>
              </a:spcAft>
              <a:buSzPts val="1400"/>
              <a:buNone/>
            </a:pPr>
            <a:r>
              <a:rPr lang="en" sz="1800">
                <a:solidFill>
                  <a:srgbClr val="FF0000"/>
                </a:solidFill>
              </a:rPr>
              <a:t>Perform a left rotation on v.left, then a right rotation on v!</a:t>
            </a:r>
            <a:endParaRPr/>
          </a:p>
        </p:txBody>
      </p:sp>
      <p:sp>
        <p:nvSpPr>
          <p:cNvPr id="4474" name="Google Shape;4474;p221"/>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68</a:t>
            </a:r>
            <a:endParaRPr sz="1100" b="0" i="0" u="none" strike="noStrike" cap="none">
              <a:solidFill>
                <a:srgbClr val="000000"/>
              </a:solidFill>
              <a:latin typeface="Arial"/>
              <a:ea typeface="Arial"/>
              <a:cs typeface="Arial"/>
              <a:sym typeface="Arial"/>
            </a:endParaRPr>
          </a:p>
        </p:txBody>
      </p:sp>
      <p:sp>
        <p:nvSpPr>
          <p:cNvPr id="4475" name="Google Shape;4475;p221"/>
          <p:cNvSpPr/>
          <p:nvPr/>
        </p:nvSpPr>
        <p:spPr>
          <a:xfrm rot="1303197">
            <a:off x="6536841" y="3274621"/>
            <a:ext cx="940362" cy="1114452"/>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476" name="Google Shape;4476;p221"/>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77" name="Google Shape;4477;p221"/>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78" name="Google Shape;4478;p221"/>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79" name="Google Shape;4479;p221"/>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80" name="Google Shape;4480;p221"/>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81" name="Google Shape;4481;p221"/>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82" name="Google Shape;4482;p221"/>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83" name="Google Shape;4483;p221"/>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484" name="Google Shape;4484;p221"/>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485" name="Google Shape;4485;p221"/>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
        <p:nvSpPr>
          <p:cNvPr id="4486" name="Google Shape;4486;p221"/>
          <p:cNvSpPr txBox="1"/>
          <p:nvPr/>
        </p:nvSpPr>
        <p:spPr>
          <a:xfrm>
            <a:off x="6984882" y="2969663"/>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66</a:t>
            </a:r>
            <a:endParaRPr sz="1100" b="0" i="0" u="none" strike="noStrike" cap="none">
              <a:solidFill>
                <a:srgbClr val="000000"/>
              </a:solidFill>
              <a:latin typeface="Arial"/>
              <a:ea typeface="Arial"/>
              <a:cs typeface="Arial"/>
              <a:sym typeface="Arial"/>
            </a:endParaRPr>
          </a:p>
        </p:txBody>
      </p:sp>
      <p:sp>
        <p:nvSpPr>
          <p:cNvPr id="4487" name="Google Shape;4487;p221"/>
          <p:cNvSpPr txBox="1"/>
          <p:nvPr/>
        </p:nvSpPr>
        <p:spPr>
          <a:xfrm>
            <a:off x="8151981" y="321085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4491"/>
        <p:cNvGrpSpPr/>
        <p:nvPr/>
      </p:nvGrpSpPr>
      <p:grpSpPr>
        <a:xfrm>
          <a:off x="0" y="0"/>
          <a:ext cx="0" cy="0"/>
          <a:chOff x="0" y="0"/>
          <a:chExt cx="0" cy="0"/>
        </a:xfrm>
      </p:grpSpPr>
      <p:pic>
        <p:nvPicPr>
          <p:cNvPr id="4492" name="Google Shape;4492;p222" descr="A picture containing clock, watch&#10;&#10;Description automatically generated"/>
          <p:cNvPicPr preferRelativeResize="0"/>
          <p:nvPr/>
        </p:nvPicPr>
        <p:blipFill rotWithShape="1">
          <a:blip r:embed="rId3">
            <a:alphaModFix/>
          </a:blip>
          <a:srcRect/>
          <a:stretch/>
        </p:blipFill>
        <p:spPr>
          <a:xfrm>
            <a:off x="3437572" y="1246608"/>
            <a:ext cx="5479566" cy="3088691"/>
          </a:xfrm>
          <a:prstGeom prst="rect">
            <a:avLst/>
          </a:prstGeom>
          <a:noFill/>
          <a:ln>
            <a:noFill/>
          </a:ln>
        </p:spPr>
      </p:pic>
      <p:sp>
        <p:nvSpPr>
          <p:cNvPr id="4493" name="Google Shape;4493;p222"/>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494" name="Google Shape;4494;p222"/>
          <p:cNvSpPr txBox="1">
            <a:spLocks noGrp="1"/>
          </p:cNvSpPr>
          <p:nvPr>
            <p:ph type="body" idx="1"/>
          </p:nvPr>
        </p:nvSpPr>
        <p:spPr>
          <a:xfrm>
            <a:off x="857251" y="1543050"/>
            <a:ext cx="2621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sz="1800">
                <a:solidFill>
                  <a:schemeClr val="dk1"/>
                </a:solidFill>
              </a:rPr>
              <a:t>Let the node with key 65 be v.</a:t>
            </a:r>
            <a:endParaRPr/>
          </a:p>
          <a:p>
            <a:pPr marL="38100" lvl="0" indent="0" algn="l" rtl="0">
              <a:lnSpc>
                <a:spcPct val="90000"/>
              </a:lnSpc>
              <a:spcBef>
                <a:spcPts val="1100"/>
              </a:spcBef>
              <a:spcAft>
                <a:spcPts val="0"/>
              </a:spcAft>
              <a:buSzPts val="1400"/>
              <a:buNone/>
            </a:pPr>
            <a:r>
              <a:rPr lang="en" sz="1800">
                <a:solidFill>
                  <a:schemeClr val="dk1"/>
                </a:solidFill>
              </a:rPr>
              <a:t>v is out of balance and left heavy.</a:t>
            </a:r>
            <a:endParaRPr/>
          </a:p>
          <a:p>
            <a:pPr marL="38100" lvl="0" indent="0" algn="l" rtl="0">
              <a:lnSpc>
                <a:spcPct val="90000"/>
              </a:lnSpc>
              <a:spcBef>
                <a:spcPts val="1100"/>
              </a:spcBef>
              <a:spcAft>
                <a:spcPts val="0"/>
              </a:spcAft>
              <a:buSzPts val="1400"/>
              <a:buNone/>
            </a:pPr>
            <a:r>
              <a:rPr lang="en" sz="1800">
                <a:solidFill>
                  <a:schemeClr val="dk1"/>
                </a:solidFill>
              </a:rPr>
              <a:t>v.left is right heavy.</a:t>
            </a:r>
            <a:endParaRPr/>
          </a:p>
          <a:p>
            <a:pPr marL="38100" lvl="0" indent="0" algn="l" rtl="0">
              <a:lnSpc>
                <a:spcPct val="90000"/>
              </a:lnSpc>
              <a:spcBef>
                <a:spcPts val="1100"/>
              </a:spcBef>
              <a:spcAft>
                <a:spcPts val="1600"/>
              </a:spcAft>
              <a:buSzPts val="1400"/>
              <a:buNone/>
            </a:pPr>
            <a:r>
              <a:rPr lang="en" sz="1800">
                <a:solidFill>
                  <a:srgbClr val="FF0000"/>
                </a:solidFill>
              </a:rPr>
              <a:t>Perform a left rotation on v.left, then a right rotation on v!</a:t>
            </a:r>
            <a:endParaRPr/>
          </a:p>
        </p:txBody>
      </p:sp>
      <p:sp>
        <p:nvSpPr>
          <p:cNvPr id="4495" name="Google Shape;4495;p222"/>
          <p:cNvSpPr txBox="1"/>
          <p:nvPr/>
        </p:nvSpPr>
        <p:spPr>
          <a:xfrm>
            <a:off x="4520507" y="3836427"/>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96" name="Google Shape;4496;p222"/>
          <p:cNvSpPr txBox="1"/>
          <p:nvPr/>
        </p:nvSpPr>
        <p:spPr>
          <a:xfrm>
            <a:off x="6254155" y="30401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497" name="Google Shape;4497;p222"/>
          <p:cNvSpPr txBox="1"/>
          <p:nvPr/>
        </p:nvSpPr>
        <p:spPr>
          <a:xfrm>
            <a:off x="7650003" y="303583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498" name="Google Shape;4498;p222"/>
          <p:cNvSpPr txBox="1"/>
          <p:nvPr/>
        </p:nvSpPr>
        <p:spPr>
          <a:xfrm>
            <a:off x="6929880" y="2239950"/>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499" name="Google Shape;4499;p222"/>
          <p:cNvSpPr txBox="1"/>
          <p:nvPr/>
        </p:nvSpPr>
        <p:spPr>
          <a:xfrm>
            <a:off x="3086971" y="384223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500" name="Google Shape;4500;p222"/>
          <p:cNvSpPr txBox="1"/>
          <p:nvPr/>
        </p:nvSpPr>
        <p:spPr>
          <a:xfrm>
            <a:off x="4866323" y="303294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501" name="Google Shape;4501;p222"/>
          <p:cNvSpPr txBox="1"/>
          <p:nvPr/>
        </p:nvSpPr>
        <p:spPr>
          <a:xfrm>
            <a:off x="3478492" y="3032030"/>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502" name="Google Shape;4502;p222"/>
          <p:cNvSpPr txBox="1"/>
          <p:nvPr/>
        </p:nvSpPr>
        <p:spPr>
          <a:xfrm>
            <a:off x="4154954" y="2232880"/>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503" name="Google Shape;4503;p222"/>
          <p:cNvSpPr txBox="1"/>
          <p:nvPr/>
        </p:nvSpPr>
        <p:spPr>
          <a:xfrm>
            <a:off x="5549765" y="143825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504" name="Google Shape;4504;p222"/>
          <p:cNvSpPr txBox="1"/>
          <p:nvPr/>
        </p:nvSpPr>
        <p:spPr>
          <a:xfrm>
            <a:off x="8540534" y="3899940"/>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72</a:t>
            </a:r>
            <a:endParaRPr sz="1100" b="0" i="0" u="none" strike="noStrike" cap="none">
              <a:solidFill>
                <a:srgbClr val="000000"/>
              </a:solidFill>
              <a:latin typeface="Arial"/>
              <a:ea typeface="Arial"/>
              <a:cs typeface="Arial"/>
              <a:sym typeface="Arial"/>
            </a:endParaRPr>
          </a:p>
        </p:txBody>
      </p:sp>
      <p:sp>
        <p:nvSpPr>
          <p:cNvPr id="4505" name="Google Shape;4505;p222"/>
          <p:cNvSpPr txBox="1"/>
          <p:nvPr/>
        </p:nvSpPr>
        <p:spPr>
          <a:xfrm>
            <a:off x="8377995" y="413230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506" name="Google Shape;4506;p222"/>
          <p:cNvSpPr txBox="1"/>
          <p:nvPr/>
        </p:nvSpPr>
        <p:spPr>
          <a:xfrm>
            <a:off x="7282327" y="3855303"/>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4510"/>
        <p:cNvGrpSpPr/>
        <p:nvPr/>
      </p:nvGrpSpPr>
      <p:grpSpPr>
        <a:xfrm>
          <a:off x="0" y="0"/>
          <a:ext cx="0" cy="0"/>
          <a:chOff x="0" y="0"/>
          <a:chExt cx="0" cy="0"/>
        </a:xfrm>
      </p:grpSpPr>
      <p:sp>
        <p:nvSpPr>
          <p:cNvPr id="4511" name="Google Shape;4511;p223"/>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512" name="Google Shape;4512;p223"/>
          <p:cNvSpPr txBox="1">
            <a:spLocks noGrp="1"/>
          </p:cNvSpPr>
          <p:nvPr>
            <p:ph type="body" idx="1"/>
          </p:nvPr>
        </p:nvSpPr>
        <p:spPr>
          <a:xfrm>
            <a:off x="857250" y="1543050"/>
            <a:ext cx="2868900" cy="3029100"/>
          </a:xfrm>
          <a:prstGeom prst="rect">
            <a:avLst/>
          </a:prstGeom>
          <a:blipFill rotWithShape="1">
            <a:blip r:embed="rId3">
              <a:alphaModFix/>
            </a:blip>
            <a:stretch>
              <a:fillRect l="-1278" t="-2108" r="-1587"/>
            </a:stretch>
          </a:blipFill>
          <a:ln>
            <a:noFill/>
          </a:ln>
        </p:spPr>
        <p:txBody>
          <a:bodyPr spcFirstLastPara="1" wrap="square" lIns="68575" tIns="34275" rIns="68575" bIns="34275" anchor="t" anchorCtr="0">
            <a:normAutofit/>
          </a:bodyPr>
          <a:lstStyle/>
          <a:p>
            <a:pPr marL="0" lvl="0" indent="0" algn="l" rtl="0">
              <a:lnSpc>
                <a:spcPct val="90000"/>
              </a:lnSpc>
              <a:spcBef>
                <a:spcPts val="0"/>
              </a:spcBef>
              <a:spcAft>
                <a:spcPts val="1600"/>
              </a:spcAft>
              <a:buNone/>
            </a:pPr>
            <a:r>
              <a:rPr lang="en"/>
              <a:t> </a:t>
            </a:r>
            <a:endParaRPr/>
          </a:p>
        </p:txBody>
      </p:sp>
      <p:pic>
        <p:nvPicPr>
          <p:cNvPr id="4513" name="Google Shape;4513;p223" descr="Diagram&#10;&#10;Description automatically generated"/>
          <p:cNvPicPr preferRelativeResize="0"/>
          <p:nvPr/>
        </p:nvPicPr>
        <p:blipFill rotWithShape="1">
          <a:blip r:embed="rId4">
            <a:alphaModFix/>
          </a:blip>
          <a:srcRect/>
          <a:stretch/>
        </p:blipFill>
        <p:spPr>
          <a:xfrm>
            <a:off x="3803716" y="1213406"/>
            <a:ext cx="4900876" cy="3688236"/>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4517"/>
        <p:cNvGrpSpPr/>
        <p:nvPr/>
      </p:nvGrpSpPr>
      <p:grpSpPr>
        <a:xfrm>
          <a:off x="0" y="0"/>
          <a:ext cx="0" cy="0"/>
          <a:chOff x="0" y="0"/>
          <a:chExt cx="0" cy="0"/>
        </a:xfrm>
      </p:grpSpPr>
      <p:sp>
        <p:nvSpPr>
          <p:cNvPr id="4518" name="Google Shape;4518;p224"/>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519" name="Google Shape;4519;p224"/>
          <p:cNvSpPr txBox="1">
            <a:spLocks noGrp="1"/>
          </p:cNvSpPr>
          <p:nvPr>
            <p:ph type="body" idx="1"/>
          </p:nvPr>
        </p:nvSpPr>
        <p:spPr>
          <a:xfrm>
            <a:off x="857250" y="1543050"/>
            <a:ext cx="2868900" cy="3029100"/>
          </a:xfrm>
          <a:prstGeom prst="rect">
            <a:avLst/>
          </a:prstGeom>
          <a:blipFill rotWithShape="1">
            <a:blip r:embed="rId3">
              <a:alphaModFix/>
            </a:blip>
            <a:stretch>
              <a:fillRect l="-1278" t="-2108" r="-1587"/>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600"/>
              </a:spcAft>
              <a:buSzPts val="1300"/>
              <a:buChar char="●"/>
            </a:pPr>
            <a:r>
              <a:rPr lang="en"/>
              <a:t> </a:t>
            </a:r>
            <a:endParaRPr/>
          </a:p>
        </p:txBody>
      </p:sp>
      <p:pic>
        <p:nvPicPr>
          <p:cNvPr id="4520" name="Google Shape;4520;p224" descr="Diagram&#10;&#10;Description automatically generated"/>
          <p:cNvPicPr preferRelativeResize="0"/>
          <p:nvPr/>
        </p:nvPicPr>
        <p:blipFill rotWithShape="1">
          <a:blip r:embed="rId4">
            <a:alphaModFix/>
          </a:blip>
          <a:srcRect/>
          <a:stretch/>
        </p:blipFill>
        <p:spPr>
          <a:xfrm>
            <a:off x="3803716" y="1213406"/>
            <a:ext cx="4900876" cy="3688236"/>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4524"/>
        <p:cNvGrpSpPr/>
        <p:nvPr/>
      </p:nvGrpSpPr>
      <p:grpSpPr>
        <a:xfrm>
          <a:off x="0" y="0"/>
          <a:ext cx="0" cy="0"/>
          <a:chOff x="0" y="0"/>
          <a:chExt cx="0" cy="0"/>
        </a:xfrm>
      </p:grpSpPr>
      <p:sp>
        <p:nvSpPr>
          <p:cNvPr id="4525" name="Google Shape;4525;p225"/>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526" name="Google Shape;4526;p225"/>
          <p:cNvSpPr txBox="1">
            <a:spLocks noGrp="1"/>
          </p:cNvSpPr>
          <p:nvPr>
            <p:ph type="body" idx="1"/>
          </p:nvPr>
        </p:nvSpPr>
        <p:spPr>
          <a:xfrm>
            <a:off x="857250" y="1543050"/>
            <a:ext cx="2868900" cy="3029100"/>
          </a:xfrm>
          <a:prstGeom prst="rect">
            <a:avLst/>
          </a:prstGeom>
          <a:blipFill rotWithShape="1">
            <a:blip r:embed="rId3">
              <a:alphaModFix/>
            </a:blip>
            <a:stretch>
              <a:fillRect l="-1278" t="-2108" r="-1587"/>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600"/>
              </a:spcAft>
              <a:buSzPts val="1300"/>
              <a:buChar char="●"/>
            </a:pPr>
            <a:r>
              <a:rPr lang="en"/>
              <a:t> </a:t>
            </a:r>
            <a:endParaRPr/>
          </a:p>
        </p:txBody>
      </p:sp>
      <p:pic>
        <p:nvPicPr>
          <p:cNvPr id="4527" name="Google Shape;4527;p225" descr="Diagram&#10;&#10;Description automatically generated"/>
          <p:cNvPicPr preferRelativeResize="0"/>
          <p:nvPr/>
        </p:nvPicPr>
        <p:blipFill rotWithShape="1">
          <a:blip r:embed="rId4">
            <a:alphaModFix/>
          </a:blip>
          <a:srcRect/>
          <a:stretch/>
        </p:blipFill>
        <p:spPr>
          <a:xfrm>
            <a:off x="3803716" y="1213406"/>
            <a:ext cx="4900876" cy="3688236"/>
          </a:xfrm>
          <a:prstGeom prst="rect">
            <a:avLst/>
          </a:prstGeom>
          <a:noFill/>
          <a:ln>
            <a:noFill/>
          </a:ln>
        </p:spPr>
      </p:pic>
      <p:sp>
        <p:nvSpPr>
          <p:cNvPr id="4528" name="Google Shape;4528;p225"/>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72</a:t>
            </a:r>
            <a:endParaRPr sz="1100" b="0" i="0" u="none" strike="noStrike" cap="none">
              <a:solidFill>
                <a:srgbClr val="000000"/>
              </a:solidFill>
              <a:latin typeface="Arial"/>
              <a:ea typeface="Arial"/>
              <a:cs typeface="Arial"/>
              <a:sym typeface="Arial"/>
            </a:endParaRPr>
          </a:p>
        </p:txBody>
      </p:sp>
      <p:sp>
        <p:nvSpPr>
          <p:cNvPr id="4529" name="Google Shape;4529;p225"/>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530" name="Google Shape;4530;p225"/>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531" name="Google Shape;4531;p225"/>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532" name="Google Shape;4532;p225"/>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533" name="Google Shape;4533;p225"/>
          <p:cNvSpPr txBox="1"/>
          <p:nvPr/>
        </p:nvSpPr>
        <p:spPr>
          <a:xfrm>
            <a:off x="7000581" y="37833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534" name="Google Shape;4534;p225"/>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535" name="Google Shape;4535;p225"/>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536" name="Google Shape;4536;p225"/>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537" name="Google Shape;4537;p225"/>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538" name="Google Shape;4538;p225"/>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539" name="Google Shape;4539;p225"/>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
        <p:nvSpPr>
          <p:cNvPr id="4540" name="Google Shape;4540;p225"/>
          <p:cNvSpPr txBox="1"/>
          <p:nvPr/>
        </p:nvSpPr>
        <p:spPr>
          <a:xfrm>
            <a:off x="8144910" y="3220235"/>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4544"/>
        <p:cNvGrpSpPr/>
        <p:nvPr/>
      </p:nvGrpSpPr>
      <p:grpSpPr>
        <a:xfrm>
          <a:off x="0" y="0"/>
          <a:ext cx="0" cy="0"/>
          <a:chOff x="0" y="0"/>
          <a:chExt cx="0" cy="0"/>
        </a:xfrm>
      </p:grpSpPr>
      <p:sp>
        <p:nvSpPr>
          <p:cNvPr id="4545" name="Google Shape;4545;p226"/>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546" name="Google Shape;4546;p226"/>
          <p:cNvSpPr txBox="1">
            <a:spLocks noGrp="1"/>
          </p:cNvSpPr>
          <p:nvPr>
            <p:ph type="body" idx="1"/>
          </p:nvPr>
        </p:nvSpPr>
        <p:spPr>
          <a:xfrm>
            <a:off x="261594" y="1543050"/>
            <a:ext cx="3626700" cy="3029100"/>
          </a:xfrm>
          <a:prstGeom prst="rect">
            <a:avLst/>
          </a:prstGeom>
          <a:blipFill rotWithShape="1">
            <a:blip r:embed="rId3">
              <a:alphaModFix/>
            </a:blip>
            <a:stretch>
              <a:fillRect l="-247" t="-2108" r="-2518"/>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600"/>
              </a:spcAft>
              <a:buSzPts val="1300"/>
              <a:buChar char="●"/>
            </a:pPr>
            <a:r>
              <a:rPr lang="en"/>
              <a:t> </a:t>
            </a:r>
            <a:endParaRPr/>
          </a:p>
        </p:txBody>
      </p:sp>
      <p:pic>
        <p:nvPicPr>
          <p:cNvPr id="4547" name="Google Shape;4547;p226" descr="Diagram&#10;&#10;Description automatically generated"/>
          <p:cNvPicPr preferRelativeResize="0"/>
          <p:nvPr/>
        </p:nvPicPr>
        <p:blipFill rotWithShape="1">
          <a:blip r:embed="rId4">
            <a:alphaModFix/>
          </a:blip>
          <a:srcRect/>
          <a:stretch/>
        </p:blipFill>
        <p:spPr>
          <a:xfrm>
            <a:off x="3803716" y="1213406"/>
            <a:ext cx="4900876" cy="3688236"/>
          </a:xfrm>
          <a:prstGeom prst="rect">
            <a:avLst/>
          </a:prstGeom>
          <a:noFill/>
          <a:ln>
            <a:noFill/>
          </a:ln>
        </p:spPr>
      </p:pic>
      <p:sp>
        <p:nvSpPr>
          <p:cNvPr id="4548" name="Google Shape;4548;p226"/>
          <p:cNvSpPr txBox="1"/>
          <p:nvPr/>
        </p:nvSpPr>
        <p:spPr>
          <a:xfrm>
            <a:off x="7649853" y="2223606"/>
            <a:ext cx="169800" cy="169200"/>
          </a:xfrm>
          <a:prstGeom prst="rect">
            <a:avLst/>
          </a:prstGeom>
          <a:solidFill>
            <a:srgbClr val="CCDDFF"/>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72</a:t>
            </a:r>
            <a:endParaRPr sz="1100" b="0" i="0" u="none" strike="noStrike" cap="none">
              <a:solidFill>
                <a:srgbClr val="000000"/>
              </a:solidFill>
              <a:latin typeface="Arial"/>
              <a:ea typeface="Arial"/>
              <a:cs typeface="Arial"/>
              <a:sym typeface="Arial"/>
            </a:endParaRPr>
          </a:p>
        </p:txBody>
      </p:sp>
      <p:sp>
        <p:nvSpPr>
          <p:cNvPr id="4549" name="Google Shape;4549;p226"/>
          <p:cNvSpPr txBox="1"/>
          <p:nvPr/>
        </p:nvSpPr>
        <p:spPr>
          <a:xfrm>
            <a:off x="5839905" y="393009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550" name="Google Shape;4550;p226"/>
          <p:cNvSpPr txBox="1"/>
          <p:nvPr/>
        </p:nvSpPr>
        <p:spPr>
          <a:xfrm>
            <a:off x="7218698" y="291105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551" name="Google Shape;4551;p226"/>
          <p:cNvSpPr txBox="1"/>
          <p:nvPr/>
        </p:nvSpPr>
        <p:spPr>
          <a:xfrm>
            <a:off x="7897457" y="2157022"/>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552" name="Google Shape;4552;p226"/>
          <p:cNvSpPr txBox="1"/>
          <p:nvPr/>
        </p:nvSpPr>
        <p:spPr>
          <a:xfrm>
            <a:off x="5409808" y="440930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553" name="Google Shape;4553;p226"/>
          <p:cNvSpPr txBox="1"/>
          <p:nvPr/>
        </p:nvSpPr>
        <p:spPr>
          <a:xfrm>
            <a:off x="7000581" y="37833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554" name="Google Shape;4554;p226"/>
          <p:cNvSpPr txBox="1"/>
          <p:nvPr/>
        </p:nvSpPr>
        <p:spPr>
          <a:xfrm>
            <a:off x="3470124" y="365861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
        <p:nvSpPr>
          <p:cNvPr id="4555" name="Google Shape;4555;p226"/>
          <p:cNvSpPr txBox="1"/>
          <p:nvPr/>
        </p:nvSpPr>
        <p:spPr>
          <a:xfrm>
            <a:off x="4784987" y="3669031"/>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556" name="Google Shape;4556;p226"/>
          <p:cNvSpPr txBox="1"/>
          <p:nvPr/>
        </p:nvSpPr>
        <p:spPr>
          <a:xfrm>
            <a:off x="3803717" y="2901698"/>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1</a:t>
            </a:r>
            <a:endParaRPr sz="1100" b="0" i="0" u="none" strike="noStrike" cap="none">
              <a:solidFill>
                <a:srgbClr val="000000"/>
              </a:solidFill>
              <a:latin typeface="Arial"/>
              <a:ea typeface="Arial"/>
              <a:cs typeface="Arial"/>
              <a:sym typeface="Arial"/>
            </a:endParaRPr>
          </a:p>
        </p:txBody>
      </p:sp>
      <p:sp>
        <p:nvSpPr>
          <p:cNvPr id="4557" name="Google Shape;4557;p226"/>
          <p:cNvSpPr txBox="1"/>
          <p:nvPr/>
        </p:nvSpPr>
        <p:spPr>
          <a:xfrm>
            <a:off x="5132957" y="2904884"/>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2</a:t>
            </a:r>
            <a:endParaRPr sz="1100" b="0" i="0" u="none" strike="noStrike" cap="none">
              <a:solidFill>
                <a:srgbClr val="000000"/>
              </a:solidFill>
              <a:latin typeface="Arial"/>
              <a:ea typeface="Arial"/>
              <a:cs typeface="Arial"/>
              <a:sym typeface="Arial"/>
            </a:endParaRPr>
          </a:p>
        </p:txBody>
      </p:sp>
      <p:sp>
        <p:nvSpPr>
          <p:cNvPr id="4558" name="Google Shape;4558;p226"/>
          <p:cNvSpPr txBox="1"/>
          <p:nvPr/>
        </p:nvSpPr>
        <p:spPr>
          <a:xfrm>
            <a:off x="4448335" y="2151046"/>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3</a:t>
            </a:r>
            <a:endParaRPr sz="1100" b="0" i="0" u="none" strike="noStrike" cap="none">
              <a:solidFill>
                <a:srgbClr val="000000"/>
              </a:solidFill>
              <a:latin typeface="Arial"/>
              <a:ea typeface="Arial"/>
              <a:cs typeface="Arial"/>
              <a:sym typeface="Arial"/>
            </a:endParaRPr>
          </a:p>
        </p:txBody>
      </p:sp>
      <p:sp>
        <p:nvSpPr>
          <p:cNvPr id="4559" name="Google Shape;4559;p226"/>
          <p:cNvSpPr txBox="1"/>
          <p:nvPr/>
        </p:nvSpPr>
        <p:spPr>
          <a:xfrm>
            <a:off x="5759248" y="1378789"/>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4</a:t>
            </a:r>
            <a:endParaRPr sz="1100" b="0" i="0" u="none" strike="noStrike" cap="none">
              <a:solidFill>
                <a:srgbClr val="000000"/>
              </a:solidFill>
              <a:latin typeface="Arial"/>
              <a:ea typeface="Arial"/>
              <a:cs typeface="Arial"/>
              <a:sym typeface="Arial"/>
            </a:endParaRPr>
          </a:p>
        </p:txBody>
      </p:sp>
      <p:sp>
        <p:nvSpPr>
          <p:cNvPr id="4560" name="Google Shape;4560;p226"/>
          <p:cNvSpPr txBox="1"/>
          <p:nvPr/>
        </p:nvSpPr>
        <p:spPr>
          <a:xfrm>
            <a:off x="8144910" y="3220235"/>
            <a:ext cx="49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alibri"/>
                <a:ea typeface="Calibri"/>
                <a:cs typeface="Calibri"/>
                <a:sym typeface="Calibri"/>
              </a:rPr>
              <a:t>h = 0</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4564"/>
        <p:cNvGrpSpPr/>
        <p:nvPr/>
      </p:nvGrpSpPr>
      <p:grpSpPr>
        <a:xfrm>
          <a:off x="0" y="0"/>
          <a:ext cx="0" cy="0"/>
          <a:chOff x="0" y="0"/>
          <a:chExt cx="0" cy="0"/>
        </a:xfrm>
      </p:grpSpPr>
      <p:sp>
        <p:nvSpPr>
          <p:cNvPr id="4565" name="Google Shape;4565;p227"/>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Lecture 1: AVL Tree Review</a:t>
            </a:r>
            <a:endParaRPr/>
          </a:p>
        </p:txBody>
      </p:sp>
      <p:sp>
        <p:nvSpPr>
          <p:cNvPr id="4566" name="Google Shape;4566;p227"/>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600"/>
              </a:spcAft>
              <a:buSzPts val="1400"/>
              <a:buNone/>
            </a:pPr>
            <a:r>
              <a:rPr lang="en" sz="1800">
                <a:solidFill>
                  <a:schemeClr val="dk1"/>
                </a:solidFill>
              </a:rPr>
              <a:t>During lectures, we’ve learnt that we need to store and maintain height information for each AVL tree node to determine if there is a need to rebalance the AVL tree during insertion and deletion. However, if we store height as an </a:t>
            </a:r>
            <a:r>
              <a:rPr lang="en" sz="1800">
                <a:solidFill>
                  <a:schemeClr val="dk1"/>
                </a:solidFill>
                <a:latin typeface="Consolas"/>
                <a:ea typeface="Consolas"/>
                <a:cs typeface="Consolas"/>
                <a:sym typeface="Consolas"/>
              </a:rPr>
              <a:t>int</a:t>
            </a:r>
            <a:r>
              <a:rPr lang="en" sz="1800">
                <a:solidFill>
                  <a:schemeClr val="dk1"/>
                </a:solidFill>
              </a:rPr>
              <a:t>, each tree node now requires 32 extra bits. Can you think of a way to reduce the extra space required for each node to 2 bits instead?</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4570"/>
        <p:cNvGrpSpPr/>
        <p:nvPr/>
      </p:nvGrpSpPr>
      <p:grpSpPr>
        <a:xfrm>
          <a:off x="0" y="0"/>
          <a:ext cx="0" cy="0"/>
          <a:chOff x="0" y="0"/>
          <a:chExt cx="0" cy="0"/>
        </a:xfrm>
      </p:grpSpPr>
      <p:sp>
        <p:nvSpPr>
          <p:cNvPr id="4571" name="Google Shape;4571;p228"/>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Lecture 1: AVL Tree Review</a:t>
            </a:r>
            <a:endParaRPr/>
          </a:p>
        </p:txBody>
      </p:sp>
      <p:sp>
        <p:nvSpPr>
          <p:cNvPr id="4572" name="Google Shape;4572;p228"/>
          <p:cNvSpPr txBox="1">
            <a:spLocks noGrp="1"/>
          </p:cNvSpPr>
          <p:nvPr>
            <p:ph type="body" idx="1"/>
          </p:nvPr>
        </p:nvSpPr>
        <p:spPr>
          <a:xfrm>
            <a:off x="857250" y="1543049"/>
            <a:ext cx="7404900" cy="3321300"/>
          </a:xfrm>
          <a:prstGeom prst="rect">
            <a:avLst/>
          </a:prstGeom>
          <a:blipFill rotWithShape="1">
            <a:blip r:embed="rId3">
              <a:alphaModFix/>
            </a:blip>
            <a:stretch>
              <a:fillRect l="-118" t="-2477" r="-617"/>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600"/>
              </a:spcAft>
              <a:buSzPts val="1300"/>
              <a:buChar char="●"/>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5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4544"/>
        <p:cNvGrpSpPr/>
        <p:nvPr/>
      </p:nvGrpSpPr>
      <p:grpSpPr>
        <a:xfrm>
          <a:off x="0" y="0"/>
          <a:ext cx="0" cy="0"/>
          <a:chOff x="0" y="0"/>
          <a:chExt cx="0" cy="0"/>
        </a:xfrm>
      </p:grpSpPr>
      <p:sp>
        <p:nvSpPr>
          <p:cNvPr id="4545" name="Google Shape;4545;p226"/>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a:p>
        </p:txBody>
      </p:sp>
      <p:sp>
        <p:nvSpPr>
          <p:cNvPr id="4552" name="Google Shape;4552;p226"/>
          <p:cNvSpPr txBox="1"/>
          <p:nvPr/>
        </p:nvSpPr>
        <p:spPr>
          <a:xfrm>
            <a:off x="4082604" y="4513191"/>
            <a:ext cx="4973557" cy="346218"/>
          </a:xfrm>
          <a:prstGeom prst="rect">
            <a:avLst/>
          </a:prstGeom>
          <a:noFill/>
          <a:ln>
            <a:noFill/>
          </a:ln>
        </p:spPr>
        <p:txBody>
          <a:bodyPr spcFirstLastPara="1" wrap="square" lIns="68575" tIns="34275" rIns="68575" bIns="34275" anchor="t" anchorCtr="0">
            <a:spAutoFit/>
          </a:bodyPr>
          <a:lstStyle/>
          <a:p>
            <a:r>
              <a:rPr lang="en-SG" sz="1800" dirty="0">
                <a:effectLst/>
                <a:latin typeface="CMR10"/>
              </a:rPr>
              <a:t>Sequence: 41</a:t>
            </a:r>
            <a:r>
              <a:rPr lang="en-SG" sz="1800" dirty="0">
                <a:effectLst/>
                <a:latin typeface="CMMI10"/>
              </a:rPr>
              <a:t>, </a:t>
            </a:r>
            <a:r>
              <a:rPr lang="en-SG" sz="1800" dirty="0">
                <a:effectLst/>
                <a:latin typeface="CMR10"/>
              </a:rPr>
              <a:t>20</a:t>
            </a:r>
            <a:r>
              <a:rPr lang="en-SG" sz="1800" dirty="0">
                <a:effectLst/>
                <a:latin typeface="CMMI10"/>
              </a:rPr>
              <a:t>, </a:t>
            </a:r>
            <a:r>
              <a:rPr lang="en-SG" sz="1800" dirty="0">
                <a:effectLst/>
                <a:latin typeface="CMR10"/>
              </a:rPr>
              <a:t>11</a:t>
            </a:r>
            <a:r>
              <a:rPr lang="en-SG" sz="1800" dirty="0">
                <a:effectLst/>
                <a:latin typeface="CMMI10"/>
              </a:rPr>
              <a:t>, </a:t>
            </a:r>
            <a:r>
              <a:rPr lang="en-SG" sz="1800" dirty="0">
                <a:effectLst/>
                <a:latin typeface="CMR10"/>
              </a:rPr>
              <a:t>15</a:t>
            </a:r>
            <a:r>
              <a:rPr lang="en-SG" sz="1800" dirty="0">
                <a:effectLst/>
                <a:latin typeface="CMMI10"/>
              </a:rPr>
              <a:t>, </a:t>
            </a:r>
            <a:r>
              <a:rPr lang="en-SG" sz="1800" dirty="0">
                <a:effectLst/>
                <a:latin typeface="CMR10"/>
              </a:rPr>
              <a:t>32</a:t>
            </a:r>
            <a:r>
              <a:rPr lang="en-SG" sz="1800" dirty="0">
                <a:effectLst/>
                <a:latin typeface="CMMI10"/>
              </a:rPr>
              <a:t>, </a:t>
            </a:r>
            <a:r>
              <a:rPr lang="en-SG" sz="1800" dirty="0">
                <a:effectLst/>
                <a:latin typeface="CMR10"/>
              </a:rPr>
              <a:t>65</a:t>
            </a:r>
            <a:r>
              <a:rPr lang="en-SG" sz="1800" dirty="0">
                <a:effectLst/>
                <a:latin typeface="CMMI10"/>
              </a:rPr>
              <a:t>, </a:t>
            </a:r>
            <a:r>
              <a:rPr lang="en-SG" sz="1800" dirty="0">
                <a:effectLst/>
                <a:latin typeface="CMR10"/>
              </a:rPr>
              <a:t>50</a:t>
            </a:r>
            <a:r>
              <a:rPr lang="en-SG" sz="1800" dirty="0">
                <a:effectLst/>
                <a:latin typeface="CMMI10"/>
              </a:rPr>
              <a:t>, </a:t>
            </a:r>
            <a:r>
              <a:rPr lang="en-SG" sz="1800" dirty="0">
                <a:effectLst/>
                <a:latin typeface="CMR10"/>
              </a:rPr>
              <a:t>58</a:t>
            </a:r>
            <a:r>
              <a:rPr lang="en-SG" sz="1800" dirty="0">
                <a:effectLst/>
                <a:latin typeface="CMMI10"/>
              </a:rPr>
              <a:t>, </a:t>
            </a:r>
            <a:r>
              <a:rPr lang="en-SG" sz="1800" dirty="0">
                <a:effectLst/>
                <a:latin typeface="CMR10"/>
              </a:rPr>
              <a:t>93 </a:t>
            </a:r>
            <a:endParaRPr lang="en-SG" dirty="0"/>
          </a:p>
        </p:txBody>
      </p:sp>
      <p:sp>
        <p:nvSpPr>
          <p:cNvPr id="3" name="Text Placeholder 2">
            <a:extLst>
              <a:ext uri="{FF2B5EF4-FFF2-40B4-BE49-F238E27FC236}">
                <a16:creationId xmlns:a16="http://schemas.microsoft.com/office/drawing/2014/main" id="{F5D5B976-F070-0723-0AC4-7D9D694964FF}"/>
              </a:ext>
            </a:extLst>
          </p:cNvPr>
          <p:cNvSpPr>
            <a:spLocks noGrp="1"/>
          </p:cNvSpPr>
          <p:nvPr>
            <p:ph type="body" idx="1"/>
          </p:nvPr>
        </p:nvSpPr>
        <p:spPr>
          <a:xfrm>
            <a:off x="407113" y="1378789"/>
            <a:ext cx="2718726" cy="3029100"/>
          </a:xfrm>
        </p:spPr>
        <p:txBody>
          <a:bodyPr>
            <a:normAutofit/>
          </a:bodyPr>
          <a:lstStyle/>
          <a:p>
            <a:r>
              <a:rPr lang="en-US" dirty="0"/>
              <a:t>Given a pre-order traversal result of a binary search tree T, suggest an algorithm to reconstruct the original tree T. </a:t>
            </a:r>
          </a:p>
          <a:p>
            <a:endParaRPr lang="en-US" dirty="0"/>
          </a:p>
        </p:txBody>
      </p:sp>
      <p:pic>
        <p:nvPicPr>
          <p:cNvPr id="5" name="Picture 4" descr="A picture containing clock, watch&#10;&#10;Description automatically generated">
            <a:extLst>
              <a:ext uri="{FF2B5EF4-FFF2-40B4-BE49-F238E27FC236}">
                <a16:creationId xmlns:a16="http://schemas.microsoft.com/office/drawing/2014/main" id="{F92BE87B-C0DD-3785-903A-A682E8EFC11E}"/>
              </a:ext>
            </a:extLst>
          </p:cNvPr>
          <p:cNvPicPr>
            <a:picLocks noChangeAspect="1"/>
          </p:cNvPicPr>
          <p:nvPr/>
        </p:nvPicPr>
        <p:blipFill>
          <a:blip r:embed="rId3"/>
          <a:stretch>
            <a:fillRect/>
          </a:stretch>
        </p:blipFill>
        <p:spPr>
          <a:xfrm>
            <a:off x="4255485" y="1480808"/>
            <a:ext cx="3822700" cy="2197100"/>
          </a:xfrm>
          <a:prstGeom prst="rect">
            <a:avLst/>
          </a:prstGeom>
        </p:spPr>
      </p:pic>
    </p:spTree>
    <p:extLst>
      <p:ext uri="{BB962C8B-B14F-4D97-AF65-F5344CB8AC3E}">
        <p14:creationId xmlns:p14="http://schemas.microsoft.com/office/powerpoint/2010/main" val="85023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Height of a node</a:t>
            </a:r>
            <a:endParaRPr/>
          </a:p>
        </p:txBody>
      </p:sp>
      <p:sp>
        <p:nvSpPr>
          <p:cNvPr id="567" name="Google Shape;567;p23"/>
          <p:cNvSpPr txBox="1">
            <a:spLocks noGrp="1"/>
          </p:cNvSpPr>
          <p:nvPr>
            <p:ph type="body" idx="1"/>
          </p:nvPr>
        </p:nvSpPr>
        <p:spPr>
          <a:xfrm>
            <a:off x="311700" y="1152475"/>
            <a:ext cx="8520600" cy="47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on the </a:t>
            </a:r>
            <a:r>
              <a:rPr lang="en" i="1"/>
              <a:t>longest path</a:t>
            </a:r>
            <a:r>
              <a:rPr lang="en"/>
              <a:t> from node to leaf</a:t>
            </a:r>
            <a:endParaRPr/>
          </a:p>
        </p:txBody>
      </p:sp>
      <p:cxnSp>
        <p:nvCxnSpPr>
          <p:cNvPr id="568" name="Google Shape;568;p23"/>
          <p:cNvCxnSpPr>
            <a:stCxn id="569" idx="4"/>
            <a:endCxn id="570" idx="0"/>
          </p:cNvCxnSpPr>
          <p:nvPr/>
        </p:nvCxnSpPr>
        <p:spPr>
          <a:xfrm>
            <a:off x="4572009" y="2471275"/>
            <a:ext cx="633300" cy="440400"/>
          </a:xfrm>
          <a:prstGeom prst="straightConnector1">
            <a:avLst/>
          </a:prstGeom>
          <a:noFill/>
          <a:ln w="28575" cap="flat" cmpd="sng">
            <a:solidFill>
              <a:srgbClr val="FF0000"/>
            </a:solidFill>
            <a:prstDash val="solid"/>
            <a:round/>
            <a:headEnd type="none" w="sm" len="sm"/>
            <a:tailEnd type="triangle" w="med" len="med"/>
          </a:ln>
        </p:spPr>
      </p:cxnSp>
      <p:sp>
        <p:nvSpPr>
          <p:cNvPr id="571" name="Google Shape;571;p23"/>
          <p:cNvSpPr/>
          <p:nvPr/>
        </p:nvSpPr>
        <p:spPr>
          <a:xfrm>
            <a:off x="3107050"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572" name="Google Shape;572;p23"/>
          <p:cNvSpPr/>
          <p:nvPr/>
        </p:nvSpPr>
        <p:spPr>
          <a:xfrm>
            <a:off x="4352993"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573" name="Google Shape;573;p23"/>
          <p:cNvSpPr/>
          <p:nvPr/>
        </p:nvSpPr>
        <p:spPr>
          <a:xfrm>
            <a:off x="3714559" y="29115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574" name="Google Shape;574;p23"/>
          <p:cNvCxnSpPr>
            <a:stCxn id="573" idx="4"/>
            <a:endCxn id="571" idx="0"/>
          </p:cNvCxnSpPr>
          <p:nvPr/>
        </p:nvCxnSpPr>
        <p:spPr>
          <a:xfrm flipH="1">
            <a:off x="3326059" y="3349545"/>
            <a:ext cx="607500" cy="171600"/>
          </a:xfrm>
          <a:prstGeom prst="straightConnector1">
            <a:avLst/>
          </a:prstGeom>
          <a:noFill/>
          <a:ln w="28575" cap="flat" cmpd="sng">
            <a:solidFill>
              <a:srgbClr val="D9EAD3"/>
            </a:solidFill>
            <a:prstDash val="solid"/>
            <a:round/>
            <a:headEnd type="none" w="sm" len="sm"/>
            <a:tailEnd type="triangle" w="med" len="med"/>
          </a:ln>
        </p:spPr>
      </p:cxnSp>
      <p:cxnSp>
        <p:nvCxnSpPr>
          <p:cNvPr id="575" name="Google Shape;575;p23"/>
          <p:cNvCxnSpPr>
            <a:stCxn id="573" idx="4"/>
            <a:endCxn id="572" idx="0"/>
          </p:cNvCxnSpPr>
          <p:nvPr/>
        </p:nvCxnSpPr>
        <p:spPr>
          <a:xfrm>
            <a:off x="3933559" y="3349545"/>
            <a:ext cx="638400" cy="171600"/>
          </a:xfrm>
          <a:prstGeom prst="straightConnector1">
            <a:avLst/>
          </a:prstGeom>
          <a:noFill/>
          <a:ln w="28575" cap="flat" cmpd="sng">
            <a:solidFill>
              <a:srgbClr val="E6B8AF"/>
            </a:solidFill>
            <a:prstDash val="solid"/>
            <a:round/>
            <a:headEnd type="none" w="sm" len="sm"/>
            <a:tailEnd type="triangle" w="med" len="med"/>
          </a:ln>
        </p:spPr>
      </p:cxnSp>
      <p:sp>
        <p:nvSpPr>
          <p:cNvPr id="570" name="Google Shape;570;p23"/>
          <p:cNvSpPr/>
          <p:nvPr/>
        </p:nvSpPr>
        <p:spPr>
          <a:xfrm>
            <a:off x="4986380" y="29115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576" name="Google Shape;576;p23"/>
          <p:cNvSpPr/>
          <p:nvPr/>
        </p:nvSpPr>
        <p:spPr>
          <a:xfrm>
            <a:off x="5598961"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577" name="Google Shape;577;p23"/>
          <p:cNvCxnSpPr>
            <a:stCxn id="570" idx="4"/>
            <a:endCxn id="576" idx="0"/>
          </p:cNvCxnSpPr>
          <p:nvPr/>
        </p:nvCxnSpPr>
        <p:spPr>
          <a:xfrm>
            <a:off x="5205380" y="3349545"/>
            <a:ext cx="612600" cy="171600"/>
          </a:xfrm>
          <a:prstGeom prst="straightConnector1">
            <a:avLst/>
          </a:prstGeom>
          <a:noFill/>
          <a:ln w="28575" cap="flat" cmpd="sng">
            <a:solidFill>
              <a:srgbClr val="FF0000"/>
            </a:solidFill>
            <a:prstDash val="solid"/>
            <a:round/>
            <a:headEnd type="none" w="sm" len="sm"/>
            <a:tailEnd type="triangle" w="med" len="med"/>
          </a:ln>
        </p:spPr>
      </p:cxnSp>
      <p:sp>
        <p:nvSpPr>
          <p:cNvPr id="569" name="Google Shape;569;p23"/>
          <p:cNvSpPr/>
          <p:nvPr/>
        </p:nvSpPr>
        <p:spPr>
          <a:xfrm>
            <a:off x="4353009" y="20332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578" name="Google Shape;578;p23"/>
          <p:cNvCxnSpPr>
            <a:stCxn id="569" idx="4"/>
            <a:endCxn id="573" idx="0"/>
          </p:cNvCxnSpPr>
          <p:nvPr/>
        </p:nvCxnSpPr>
        <p:spPr>
          <a:xfrm flipH="1">
            <a:off x="3933609" y="2471275"/>
            <a:ext cx="638400" cy="440400"/>
          </a:xfrm>
          <a:prstGeom prst="straightConnector1">
            <a:avLst/>
          </a:prstGeom>
          <a:noFill/>
          <a:ln w="28575" cap="flat" cmpd="sng">
            <a:solidFill>
              <a:srgbClr val="D9EAD3"/>
            </a:solidFill>
            <a:prstDash val="solid"/>
            <a:round/>
            <a:headEnd type="none" w="sm" len="sm"/>
            <a:tailEnd type="triangle" w="med" len="med"/>
          </a:ln>
        </p:spPr>
      </p:cxnSp>
      <p:sp>
        <p:nvSpPr>
          <p:cNvPr id="579" name="Google Shape;579;p23"/>
          <p:cNvSpPr/>
          <p:nvPr/>
        </p:nvSpPr>
        <p:spPr>
          <a:xfrm>
            <a:off x="4986375" y="41308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580" name="Google Shape;580;p23"/>
          <p:cNvCxnSpPr>
            <a:stCxn id="576" idx="4"/>
            <a:endCxn id="579" idx="0"/>
          </p:cNvCxnSpPr>
          <p:nvPr/>
        </p:nvCxnSpPr>
        <p:spPr>
          <a:xfrm flipH="1">
            <a:off x="5205361" y="3959107"/>
            <a:ext cx="612600" cy="171900"/>
          </a:xfrm>
          <a:prstGeom prst="straightConnector1">
            <a:avLst/>
          </a:prstGeom>
          <a:noFill/>
          <a:ln w="28575" cap="flat" cmpd="sng">
            <a:solidFill>
              <a:srgbClr val="FF0000"/>
            </a:solidFill>
            <a:prstDash val="solid"/>
            <a:round/>
            <a:headEnd type="none" w="sm" len="sm"/>
            <a:tailEnd type="triangle" w="med" len="med"/>
          </a:ln>
        </p:spPr>
      </p:cxnSp>
      <p:sp>
        <p:nvSpPr>
          <p:cNvPr id="581" name="Google Shape;581;p23"/>
          <p:cNvSpPr txBox="1"/>
          <p:nvPr/>
        </p:nvSpPr>
        <p:spPr>
          <a:xfrm>
            <a:off x="1227150" y="2002000"/>
            <a:ext cx="2117700" cy="60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For this node, which is the longest path to leaf?</a:t>
            </a:r>
            <a:endParaRPr sz="1400" b="0" i="0" u="none" strike="noStrike" cap="none">
              <a:solidFill>
                <a:srgbClr val="B7B7B7"/>
              </a:solidFill>
              <a:latin typeface="Arial"/>
              <a:ea typeface="Arial"/>
              <a:cs typeface="Arial"/>
              <a:sym typeface="Arial"/>
            </a:endParaRPr>
          </a:p>
        </p:txBody>
      </p:sp>
      <p:sp>
        <p:nvSpPr>
          <p:cNvPr id="582" name="Google Shape;582;p23"/>
          <p:cNvSpPr/>
          <p:nvPr/>
        </p:nvSpPr>
        <p:spPr>
          <a:xfrm>
            <a:off x="4158275" y="1928375"/>
            <a:ext cx="834600" cy="59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3"/>
          <p:cNvSpPr txBox="1"/>
          <p:nvPr/>
        </p:nvSpPr>
        <p:spPr>
          <a:xfrm>
            <a:off x="6191850" y="2138750"/>
            <a:ext cx="2054700" cy="63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How many edges are there in that path?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4544"/>
        <p:cNvGrpSpPr/>
        <p:nvPr/>
      </p:nvGrpSpPr>
      <p:grpSpPr>
        <a:xfrm>
          <a:off x="0" y="0"/>
          <a:ext cx="0" cy="0"/>
          <a:chOff x="0" y="0"/>
          <a:chExt cx="0" cy="0"/>
        </a:xfrm>
      </p:grpSpPr>
      <p:sp>
        <p:nvSpPr>
          <p:cNvPr id="4545" name="Google Shape;4545;p226"/>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Tree Review</a:t>
            </a:r>
            <a:endParaRPr dirty="0"/>
          </a:p>
        </p:txBody>
      </p:sp>
      <p:sp>
        <p:nvSpPr>
          <p:cNvPr id="4552" name="Google Shape;4552;p226"/>
          <p:cNvSpPr txBox="1"/>
          <p:nvPr/>
        </p:nvSpPr>
        <p:spPr>
          <a:xfrm>
            <a:off x="4183324" y="4340082"/>
            <a:ext cx="4973557" cy="346218"/>
          </a:xfrm>
          <a:prstGeom prst="rect">
            <a:avLst/>
          </a:prstGeom>
          <a:noFill/>
          <a:ln>
            <a:noFill/>
          </a:ln>
        </p:spPr>
        <p:txBody>
          <a:bodyPr spcFirstLastPara="1" wrap="square" lIns="68575" tIns="34275" rIns="68575" bIns="34275" anchor="t" anchorCtr="0">
            <a:spAutoFit/>
          </a:bodyPr>
          <a:lstStyle/>
          <a:p>
            <a:r>
              <a:rPr lang="en-SG" sz="1800" dirty="0">
                <a:effectLst/>
                <a:latin typeface="CMR10"/>
              </a:rPr>
              <a:t>Sequence: 41</a:t>
            </a:r>
            <a:r>
              <a:rPr lang="en-SG" sz="1800" dirty="0">
                <a:effectLst/>
                <a:latin typeface="CMMI10"/>
              </a:rPr>
              <a:t>, </a:t>
            </a:r>
            <a:r>
              <a:rPr lang="en-SG" sz="1800" dirty="0">
                <a:effectLst/>
                <a:latin typeface="CMR10"/>
              </a:rPr>
              <a:t>20</a:t>
            </a:r>
            <a:r>
              <a:rPr lang="en-SG" sz="1800" dirty="0">
                <a:effectLst/>
                <a:latin typeface="CMMI10"/>
              </a:rPr>
              <a:t>, </a:t>
            </a:r>
            <a:r>
              <a:rPr lang="en-SG" sz="1800" dirty="0">
                <a:effectLst/>
                <a:latin typeface="CMR10"/>
              </a:rPr>
              <a:t>11</a:t>
            </a:r>
            <a:r>
              <a:rPr lang="en-SG" sz="1800" dirty="0">
                <a:effectLst/>
                <a:latin typeface="CMMI10"/>
              </a:rPr>
              <a:t>, </a:t>
            </a:r>
            <a:r>
              <a:rPr lang="en-SG" sz="1800" dirty="0">
                <a:effectLst/>
                <a:latin typeface="CMR10"/>
              </a:rPr>
              <a:t>15</a:t>
            </a:r>
            <a:r>
              <a:rPr lang="en-SG" sz="1800" dirty="0">
                <a:effectLst/>
                <a:latin typeface="CMMI10"/>
              </a:rPr>
              <a:t>, </a:t>
            </a:r>
            <a:r>
              <a:rPr lang="en-SG" sz="1800" dirty="0">
                <a:effectLst/>
                <a:latin typeface="CMR10"/>
              </a:rPr>
              <a:t>32</a:t>
            </a:r>
            <a:r>
              <a:rPr lang="en-SG" sz="1800" dirty="0">
                <a:effectLst/>
                <a:latin typeface="CMMI10"/>
              </a:rPr>
              <a:t>, </a:t>
            </a:r>
            <a:r>
              <a:rPr lang="en-SG" sz="1800" dirty="0">
                <a:effectLst/>
                <a:latin typeface="CMR10"/>
              </a:rPr>
              <a:t>65</a:t>
            </a:r>
            <a:r>
              <a:rPr lang="en-SG" sz="1800" dirty="0">
                <a:effectLst/>
                <a:latin typeface="CMMI10"/>
              </a:rPr>
              <a:t>, </a:t>
            </a:r>
            <a:r>
              <a:rPr lang="en-SG" sz="1800" dirty="0">
                <a:effectLst/>
                <a:latin typeface="CMR10"/>
              </a:rPr>
              <a:t>50</a:t>
            </a:r>
            <a:r>
              <a:rPr lang="en-SG" sz="1800" dirty="0">
                <a:effectLst/>
                <a:latin typeface="CMMI10"/>
              </a:rPr>
              <a:t>, </a:t>
            </a:r>
            <a:r>
              <a:rPr lang="en-SG" sz="1800" dirty="0">
                <a:effectLst/>
                <a:latin typeface="CMR10"/>
              </a:rPr>
              <a:t>58</a:t>
            </a:r>
            <a:r>
              <a:rPr lang="en-SG" sz="1800" dirty="0">
                <a:effectLst/>
                <a:latin typeface="CMMI10"/>
              </a:rPr>
              <a:t>, </a:t>
            </a:r>
            <a:r>
              <a:rPr lang="en-SG" sz="1800" dirty="0">
                <a:effectLst/>
                <a:latin typeface="CMR10"/>
              </a:rPr>
              <a:t>93 </a:t>
            </a:r>
            <a:endParaRPr lang="en-SG" dirty="0"/>
          </a:p>
        </p:txBody>
      </p:sp>
      <p:pic>
        <p:nvPicPr>
          <p:cNvPr id="5" name="Picture 4" descr="A picture containing clock, watch&#10;&#10;Description automatically generated">
            <a:extLst>
              <a:ext uri="{FF2B5EF4-FFF2-40B4-BE49-F238E27FC236}">
                <a16:creationId xmlns:a16="http://schemas.microsoft.com/office/drawing/2014/main" id="{F92BE87B-C0DD-3785-903A-A682E8EFC11E}"/>
              </a:ext>
            </a:extLst>
          </p:cNvPr>
          <p:cNvPicPr>
            <a:picLocks noChangeAspect="1"/>
          </p:cNvPicPr>
          <p:nvPr/>
        </p:nvPicPr>
        <p:blipFill>
          <a:blip r:embed="rId3"/>
          <a:stretch>
            <a:fillRect/>
          </a:stretch>
        </p:blipFill>
        <p:spPr>
          <a:xfrm>
            <a:off x="4255485" y="1480808"/>
            <a:ext cx="3822700" cy="2197100"/>
          </a:xfrm>
          <a:prstGeom prst="rect">
            <a:avLst/>
          </a:prstGeom>
        </p:spPr>
      </p:pic>
      <p:sp>
        <p:nvSpPr>
          <p:cNvPr id="4" name="Text Placeholder 3">
            <a:extLst>
              <a:ext uri="{FF2B5EF4-FFF2-40B4-BE49-F238E27FC236}">
                <a16:creationId xmlns:a16="http://schemas.microsoft.com/office/drawing/2014/main" id="{0DD685A6-0A69-77A2-689C-562B6BED54E5}"/>
              </a:ext>
            </a:extLst>
          </p:cNvPr>
          <p:cNvSpPr>
            <a:spLocks noGrp="1"/>
          </p:cNvSpPr>
          <p:nvPr>
            <p:ph type="body" idx="1"/>
          </p:nvPr>
        </p:nvSpPr>
        <p:spPr>
          <a:xfrm>
            <a:off x="45881" y="1369470"/>
            <a:ext cx="4294299" cy="3389273"/>
          </a:xfrm>
        </p:spPr>
        <p:txBody>
          <a:bodyPr>
            <a:normAutofit fontScale="92500" lnSpcReduction="20000"/>
          </a:bodyPr>
          <a:lstStyle/>
          <a:p>
            <a:r>
              <a:rPr lang="en-SG" sz="1800" dirty="0">
                <a:effectLst/>
                <a:latin typeface="CMR10"/>
              </a:rPr>
              <a:t>Given a sequence </a:t>
            </a:r>
            <a:r>
              <a:rPr lang="en-SG" sz="1800" dirty="0">
                <a:effectLst/>
                <a:latin typeface="CMMI10"/>
              </a:rPr>
              <a:t>A</a:t>
            </a:r>
            <a:r>
              <a:rPr lang="en-SG" sz="1800" dirty="0">
                <a:effectLst/>
                <a:latin typeface="CMR10"/>
              </a:rPr>
              <a:t>[1</a:t>
            </a:r>
            <a:r>
              <a:rPr lang="en-SG" sz="1800" dirty="0">
                <a:effectLst/>
                <a:latin typeface="CMMI10"/>
              </a:rPr>
              <a:t>..n</a:t>
            </a:r>
            <a:r>
              <a:rPr lang="en-SG" sz="1800" dirty="0">
                <a:effectLst/>
                <a:latin typeface="CMR10"/>
              </a:rPr>
              <a:t>], the algorithm of </a:t>
            </a:r>
            <a:r>
              <a:rPr lang="en-SG" sz="1800" dirty="0" err="1">
                <a:effectLst/>
                <a:latin typeface="CMR10"/>
              </a:rPr>
              <a:t>reconstuction</a:t>
            </a:r>
            <a:r>
              <a:rPr lang="en-SG" sz="1800" dirty="0">
                <a:effectLst/>
                <a:latin typeface="CMR10"/>
              </a:rPr>
              <a:t> is given as, </a:t>
            </a:r>
            <a:endParaRPr lang="en-SG" dirty="0"/>
          </a:p>
          <a:p>
            <a:pPr>
              <a:buFont typeface="+mj-lt"/>
              <a:buAutoNum type="arabicPeriod"/>
            </a:pPr>
            <a:r>
              <a:rPr lang="en-SG" sz="1800" dirty="0">
                <a:effectLst/>
                <a:latin typeface="CMR10"/>
              </a:rPr>
              <a:t>Set the key of root to be first element(</a:t>
            </a:r>
            <a:r>
              <a:rPr lang="en-SG" sz="1800" dirty="0" err="1">
                <a:effectLst/>
                <a:latin typeface="CMR10"/>
              </a:rPr>
              <a:t>i.e</a:t>
            </a:r>
            <a:r>
              <a:rPr lang="en-SG" sz="1800" dirty="0">
                <a:effectLst/>
                <a:latin typeface="CMR10"/>
              </a:rPr>
              <a:t> </a:t>
            </a:r>
            <a:r>
              <a:rPr lang="en-SG" sz="1800" dirty="0">
                <a:effectLst/>
                <a:latin typeface="CMMI10"/>
              </a:rPr>
              <a:t>A</a:t>
            </a:r>
            <a:r>
              <a:rPr lang="en-SG" sz="1800" dirty="0">
                <a:effectLst/>
                <a:latin typeface="CMR10"/>
              </a:rPr>
              <a:t>[1]) </a:t>
            </a:r>
          </a:p>
          <a:p>
            <a:pPr>
              <a:buFont typeface="+mj-lt"/>
              <a:buAutoNum type="arabicPeriod"/>
            </a:pPr>
            <a:r>
              <a:rPr lang="en-SG" sz="1800" dirty="0">
                <a:effectLst/>
                <a:latin typeface="CMR10"/>
              </a:rPr>
              <a:t>Found the position of the first element less than this value(noted as </a:t>
            </a:r>
            <a:r>
              <a:rPr lang="en-SG" sz="1800" dirty="0">
                <a:effectLst/>
                <a:latin typeface="CMMI10"/>
              </a:rPr>
              <a:t>idx</a:t>
            </a:r>
            <a:r>
              <a:rPr lang="en-SG" sz="1800" dirty="0">
                <a:effectLst/>
                <a:latin typeface="CMR8"/>
              </a:rPr>
              <a:t>1</a:t>
            </a:r>
            <a:r>
              <a:rPr lang="en-SG" sz="1800" dirty="0">
                <a:effectLst/>
                <a:latin typeface="CMR10"/>
              </a:rPr>
              <a:t>), and the position of the first element larger than this value(noted as </a:t>
            </a:r>
            <a:r>
              <a:rPr lang="en-SG" sz="1800" dirty="0">
                <a:effectLst/>
                <a:latin typeface="CMMI10"/>
              </a:rPr>
              <a:t>idx</a:t>
            </a:r>
            <a:r>
              <a:rPr lang="en-SG" sz="1800" dirty="0">
                <a:effectLst/>
                <a:latin typeface="CMR8"/>
              </a:rPr>
              <a:t>2</a:t>
            </a:r>
            <a:r>
              <a:rPr lang="en-SG" sz="1800" dirty="0">
                <a:effectLst/>
                <a:latin typeface="CMR10"/>
              </a:rPr>
              <a:t>) </a:t>
            </a:r>
          </a:p>
          <a:p>
            <a:pPr>
              <a:buFont typeface="+mj-lt"/>
              <a:buAutoNum type="arabicPeriod"/>
            </a:pPr>
            <a:r>
              <a:rPr lang="en-SG" sz="1800" dirty="0">
                <a:effectLst/>
                <a:latin typeface="CMR10"/>
              </a:rPr>
              <a:t>recurse on both </a:t>
            </a:r>
            <a:r>
              <a:rPr lang="en-SG" sz="1800" dirty="0">
                <a:effectLst/>
                <a:latin typeface="CMMI10"/>
              </a:rPr>
              <a:t>A</a:t>
            </a:r>
            <a:r>
              <a:rPr lang="en-SG" sz="1800" dirty="0">
                <a:effectLst/>
                <a:latin typeface="CMR10"/>
              </a:rPr>
              <a:t>[</a:t>
            </a:r>
            <a:r>
              <a:rPr lang="en-SG" sz="1800" dirty="0">
                <a:effectLst/>
                <a:latin typeface="CMMI10"/>
              </a:rPr>
              <a:t>idx</a:t>
            </a:r>
            <a:r>
              <a:rPr lang="en-SG" sz="1800" dirty="0">
                <a:effectLst/>
                <a:latin typeface="CMR8"/>
              </a:rPr>
              <a:t>1</a:t>
            </a:r>
            <a:r>
              <a:rPr lang="en-SG" sz="1800" dirty="0">
                <a:effectLst/>
                <a:latin typeface="CMMI10"/>
              </a:rPr>
              <a:t>...</a:t>
            </a:r>
            <a:r>
              <a:rPr lang="en-SG" sz="1800" dirty="0">
                <a:effectLst/>
                <a:latin typeface="CMR10"/>
              </a:rPr>
              <a:t>(</a:t>
            </a:r>
            <a:r>
              <a:rPr lang="en-SG" sz="1800" dirty="0">
                <a:effectLst/>
                <a:latin typeface="CMMI10"/>
              </a:rPr>
              <a:t>idx</a:t>
            </a:r>
            <a:r>
              <a:rPr lang="en-SG" sz="1800" dirty="0">
                <a:effectLst/>
                <a:latin typeface="CMR8"/>
              </a:rPr>
              <a:t>2 </a:t>
            </a:r>
            <a:r>
              <a:rPr lang="en-SG" sz="1800" dirty="0">
                <a:effectLst/>
                <a:latin typeface="CMSY10"/>
              </a:rPr>
              <a:t>− </a:t>
            </a:r>
            <a:r>
              <a:rPr lang="en-SG" sz="1800" dirty="0">
                <a:effectLst/>
                <a:latin typeface="CMR10"/>
              </a:rPr>
              <a:t>1)] and </a:t>
            </a:r>
            <a:r>
              <a:rPr lang="en-SG" sz="1800" dirty="0">
                <a:effectLst/>
                <a:latin typeface="CMMI10"/>
              </a:rPr>
              <a:t>A</a:t>
            </a:r>
            <a:r>
              <a:rPr lang="en-SG" sz="1800" dirty="0">
                <a:effectLst/>
                <a:latin typeface="CMR10"/>
              </a:rPr>
              <a:t>[</a:t>
            </a:r>
            <a:r>
              <a:rPr lang="en-SG" sz="1800" dirty="0">
                <a:effectLst/>
                <a:latin typeface="CMMI10"/>
              </a:rPr>
              <a:t>idx</a:t>
            </a:r>
            <a:r>
              <a:rPr lang="en-SG" sz="1800" dirty="0">
                <a:effectLst/>
                <a:latin typeface="CMR8"/>
              </a:rPr>
              <a:t>2</a:t>
            </a:r>
            <a:r>
              <a:rPr lang="en-SG" sz="1800" dirty="0">
                <a:effectLst/>
                <a:latin typeface="CMMI10"/>
              </a:rPr>
              <a:t>...n</a:t>
            </a:r>
            <a:r>
              <a:rPr lang="en-SG" sz="1800" dirty="0">
                <a:effectLst/>
                <a:latin typeface="CMR10"/>
              </a:rPr>
              <a:t>] to have two BST </a:t>
            </a:r>
          </a:p>
          <a:p>
            <a:pPr>
              <a:buFont typeface="+mj-lt"/>
              <a:buAutoNum type="arabicPeriod"/>
            </a:pPr>
            <a:r>
              <a:rPr lang="en-SG" sz="1800" dirty="0">
                <a:effectLst/>
                <a:latin typeface="CMR10"/>
              </a:rPr>
              <a:t>Set the left child of root to be BST returned from first sequence and right child to be BST returned from the second sequence </a:t>
            </a:r>
          </a:p>
          <a:p>
            <a:endParaRPr lang="en-US" dirty="0"/>
          </a:p>
        </p:txBody>
      </p:sp>
    </p:spTree>
    <p:extLst>
      <p:ext uri="{BB962C8B-B14F-4D97-AF65-F5344CB8AC3E}">
        <p14:creationId xmlns:p14="http://schemas.microsoft.com/office/powerpoint/2010/main" val="29516424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4576"/>
        <p:cNvGrpSpPr/>
        <p:nvPr/>
      </p:nvGrpSpPr>
      <p:grpSpPr>
        <a:xfrm>
          <a:off x="0" y="0"/>
          <a:ext cx="0" cy="0"/>
          <a:chOff x="0" y="0"/>
          <a:chExt cx="0" cy="0"/>
        </a:xfrm>
      </p:grpSpPr>
      <p:sp>
        <p:nvSpPr>
          <p:cNvPr id="4577" name="Google Shape;4577;p229"/>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2a: Chicken Rice</a:t>
            </a:r>
            <a:endParaRPr/>
          </a:p>
        </p:txBody>
      </p:sp>
      <p:sp>
        <p:nvSpPr>
          <p:cNvPr id="4578" name="Google Shape;4578;p229"/>
          <p:cNvSpPr txBox="1">
            <a:spLocks noGrp="1"/>
          </p:cNvSpPr>
          <p:nvPr>
            <p:ph type="body" idx="1"/>
          </p:nvPr>
        </p:nvSpPr>
        <p:spPr>
          <a:xfrm>
            <a:off x="642955" y="1157306"/>
            <a:ext cx="7720200" cy="3288600"/>
          </a:xfrm>
          <a:prstGeom prst="rect">
            <a:avLst/>
          </a:prstGeom>
          <a:blipFill rotWithShape="1">
            <a:blip r:embed="rId3">
              <a:alphaModFix/>
            </a:blip>
            <a:stretch>
              <a:fillRect l="-489" t="-2109" r="-1049" b="-2269"/>
            </a:stretch>
          </a:blipFill>
          <a:ln>
            <a:noFill/>
          </a:ln>
        </p:spPr>
        <p:txBody>
          <a:bodyPr spcFirstLastPara="1" wrap="square" lIns="68575" tIns="34275" rIns="68575" bIns="34275" anchor="t" anchorCtr="0">
            <a:normAutofit/>
          </a:bodyPr>
          <a:lstStyle/>
          <a:p>
            <a:pPr marL="0" lvl="0" indent="0" algn="l" rtl="0">
              <a:lnSpc>
                <a:spcPct val="90000"/>
              </a:lnSpc>
              <a:spcBef>
                <a:spcPts val="0"/>
              </a:spcBef>
              <a:spcAft>
                <a:spcPts val="1600"/>
              </a:spcAft>
              <a:buNone/>
            </a:pPr>
            <a:r>
              <a:rPr lang="en"/>
              <a:t>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4582"/>
        <p:cNvGrpSpPr/>
        <p:nvPr/>
      </p:nvGrpSpPr>
      <p:grpSpPr>
        <a:xfrm>
          <a:off x="0" y="0"/>
          <a:ext cx="0" cy="0"/>
          <a:chOff x="0" y="0"/>
          <a:chExt cx="0" cy="0"/>
        </a:xfrm>
      </p:grpSpPr>
      <p:sp>
        <p:nvSpPr>
          <p:cNvPr id="4583" name="Google Shape;4583;p230"/>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2a: Chicken Rice</a:t>
            </a:r>
            <a:endParaRPr/>
          </a:p>
        </p:txBody>
      </p:sp>
      <p:sp>
        <p:nvSpPr>
          <p:cNvPr id="4584" name="Google Shape;4584;p230"/>
          <p:cNvSpPr txBox="1">
            <a:spLocks noGrp="1"/>
          </p:cNvSpPr>
          <p:nvPr>
            <p:ph type="body" idx="1"/>
          </p:nvPr>
        </p:nvSpPr>
        <p:spPr>
          <a:xfrm>
            <a:off x="642956" y="1157307"/>
            <a:ext cx="8109000" cy="3497700"/>
          </a:xfrm>
          <a:prstGeom prst="rect">
            <a:avLst/>
          </a:prstGeom>
          <a:blipFill rotWithShape="1">
            <a:blip r:embed="rId3">
              <a:alphaModFix/>
            </a:blip>
            <a:stretch>
              <a:fillRect l="-487" t="-2108"/>
            </a:stretch>
          </a:blipFill>
          <a:ln>
            <a:noFill/>
          </a:ln>
        </p:spPr>
        <p:txBody>
          <a:bodyPr spcFirstLastPara="1" wrap="square" lIns="68575" tIns="34275" rIns="68575" bIns="34275" anchor="t" anchorCtr="0">
            <a:normAutofit/>
          </a:bodyPr>
          <a:lstStyle/>
          <a:p>
            <a:pPr marL="177800" lvl="0" indent="0" algn="l" rtl="0">
              <a:lnSpc>
                <a:spcPct val="90000"/>
              </a:lnSpc>
              <a:spcBef>
                <a:spcPts val="0"/>
              </a:spcBef>
              <a:spcAft>
                <a:spcPts val="1600"/>
              </a:spcAft>
              <a:buSzPts val="1100"/>
              <a:buNone/>
            </a:pPr>
            <a:r>
              <a:rPr lang="en"/>
              <a:t>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4588"/>
        <p:cNvGrpSpPr/>
        <p:nvPr/>
      </p:nvGrpSpPr>
      <p:grpSpPr>
        <a:xfrm>
          <a:off x="0" y="0"/>
          <a:ext cx="0" cy="0"/>
          <a:chOff x="0" y="0"/>
          <a:chExt cx="0" cy="0"/>
        </a:xfrm>
      </p:grpSpPr>
      <p:sp>
        <p:nvSpPr>
          <p:cNvPr id="4589" name="Google Shape;4589;p231"/>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2b: Chicken Rice</a:t>
            </a:r>
            <a:endParaRPr/>
          </a:p>
        </p:txBody>
      </p:sp>
      <p:sp>
        <p:nvSpPr>
          <p:cNvPr id="4590" name="Google Shape;4590;p231"/>
          <p:cNvSpPr txBox="1">
            <a:spLocks noGrp="1"/>
          </p:cNvSpPr>
          <p:nvPr>
            <p:ph type="body" idx="1"/>
          </p:nvPr>
        </p:nvSpPr>
        <p:spPr>
          <a:xfrm>
            <a:off x="642956" y="1157308"/>
            <a:ext cx="8208600" cy="3677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sz="1800">
                <a:solidFill>
                  <a:schemeClr val="dk1"/>
                </a:solidFill>
              </a:rPr>
              <a:t>Oh no! We want to make sure that there is as much chicken rice left on the winning plate as possible (so you can take it home and give it to all your friends). Design an algorithm to maximise the amount of remaining chicken rice on the winning plate, once you have completed the testing/tasting process.</a:t>
            </a:r>
            <a:endParaRPr/>
          </a:p>
          <a:p>
            <a:pPr marL="381000" lvl="0" indent="-342900" algn="l" rtl="0">
              <a:lnSpc>
                <a:spcPct val="90000"/>
              </a:lnSpc>
              <a:spcBef>
                <a:spcPts val="1100"/>
              </a:spcBef>
              <a:spcAft>
                <a:spcPts val="0"/>
              </a:spcAft>
              <a:buSzPts val="1400"/>
              <a:buFont typeface="Calibri"/>
              <a:buAutoNum type="arabicPeriod"/>
            </a:pPr>
            <a:r>
              <a:rPr lang="en" sz="1800">
                <a:solidFill>
                  <a:schemeClr val="dk1"/>
                </a:solidFill>
              </a:rPr>
              <a:t>How much chicken rice is left on the winning plate?</a:t>
            </a:r>
            <a:endParaRPr/>
          </a:p>
          <a:p>
            <a:pPr marL="381000" lvl="0" indent="-342900" algn="l" rtl="0">
              <a:lnSpc>
                <a:spcPct val="90000"/>
              </a:lnSpc>
              <a:spcBef>
                <a:spcPts val="1100"/>
              </a:spcBef>
              <a:spcAft>
                <a:spcPts val="0"/>
              </a:spcAft>
              <a:buSzPts val="1400"/>
              <a:buFont typeface="Calibri"/>
              <a:buAutoNum type="arabicPeriod"/>
            </a:pPr>
            <a:r>
              <a:rPr lang="en" sz="1800">
                <a:solidFill>
                  <a:schemeClr val="dk1"/>
                </a:solidFill>
              </a:rPr>
              <a:t>How much chicken rice have you had to consume in total?</a:t>
            </a:r>
            <a:endParaRPr/>
          </a:p>
          <a:p>
            <a:pPr marL="38100" lvl="0" indent="0" algn="l" rtl="0">
              <a:lnSpc>
                <a:spcPct val="90000"/>
              </a:lnSpc>
              <a:spcBef>
                <a:spcPts val="1100"/>
              </a:spcBef>
              <a:spcAft>
                <a:spcPts val="1600"/>
              </a:spcAft>
              <a:buSzPts val="1400"/>
              <a:buNone/>
            </a:pPr>
            <a:r>
              <a:rPr lang="en" sz="1800">
                <a:solidFill>
                  <a:schemeClr val="dk1"/>
                </a:solidFill>
              </a:rPr>
              <a:t>Give a tight asymptotic bound for both questions above.</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4594"/>
        <p:cNvGrpSpPr/>
        <p:nvPr/>
      </p:nvGrpSpPr>
      <p:grpSpPr>
        <a:xfrm>
          <a:off x="0" y="0"/>
          <a:ext cx="0" cy="0"/>
          <a:chOff x="0" y="0"/>
          <a:chExt cx="0" cy="0"/>
        </a:xfrm>
      </p:grpSpPr>
      <p:sp>
        <p:nvSpPr>
          <p:cNvPr id="4595" name="Google Shape;4595;p232"/>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2b: Chicken Rice</a:t>
            </a:r>
            <a:endParaRPr/>
          </a:p>
        </p:txBody>
      </p:sp>
      <p:sp>
        <p:nvSpPr>
          <p:cNvPr id="4596" name="Google Shape;4596;p232"/>
          <p:cNvSpPr txBox="1">
            <a:spLocks noGrp="1"/>
          </p:cNvSpPr>
          <p:nvPr>
            <p:ph type="body" idx="1"/>
          </p:nvPr>
        </p:nvSpPr>
        <p:spPr>
          <a:xfrm>
            <a:off x="574375" y="1206649"/>
            <a:ext cx="7404900" cy="3420300"/>
          </a:xfrm>
          <a:prstGeom prst="rect">
            <a:avLst/>
          </a:prstGeom>
          <a:blipFill rotWithShape="1">
            <a:blip r:embed="rId3">
              <a:alphaModFix/>
            </a:blip>
            <a:stretch>
              <a:fillRect l="-117" t="-2398" r="-867"/>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600"/>
              </a:spcAft>
              <a:buSzPts val="1300"/>
              <a:buChar char="●"/>
            </a:pPr>
            <a:r>
              <a:rPr lang="en"/>
              <a:t> </a:t>
            </a:r>
            <a:endParaRPr/>
          </a:p>
        </p:txBody>
      </p:sp>
      <p:pic>
        <p:nvPicPr>
          <p:cNvPr id="4597" name="Google Shape;4597;p232" descr="Diagram&#10;&#10;Description automatically generated"/>
          <p:cNvPicPr preferRelativeResize="0"/>
          <p:nvPr/>
        </p:nvPicPr>
        <p:blipFill rotWithShape="1">
          <a:blip r:embed="rId4">
            <a:alphaModFix/>
          </a:blip>
          <a:srcRect/>
          <a:stretch/>
        </p:blipFill>
        <p:spPr>
          <a:xfrm>
            <a:off x="5021425" y="2679568"/>
            <a:ext cx="3950536" cy="22836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4601"/>
        <p:cNvGrpSpPr/>
        <p:nvPr/>
      </p:nvGrpSpPr>
      <p:grpSpPr>
        <a:xfrm>
          <a:off x="0" y="0"/>
          <a:ext cx="0" cy="0"/>
          <a:chOff x="0" y="0"/>
          <a:chExt cx="0" cy="0"/>
        </a:xfrm>
      </p:grpSpPr>
      <p:sp>
        <p:nvSpPr>
          <p:cNvPr id="4602" name="Google Shape;4602;p233"/>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2c: Chicken Rice</a:t>
            </a:r>
            <a:endParaRPr/>
          </a:p>
        </p:txBody>
      </p:sp>
      <p:sp>
        <p:nvSpPr>
          <p:cNvPr id="4603" name="Google Shape;4603;p233"/>
          <p:cNvSpPr txBox="1">
            <a:spLocks noGrp="1"/>
          </p:cNvSpPr>
          <p:nvPr>
            <p:ph type="body" idx="1"/>
          </p:nvPr>
        </p:nvSpPr>
        <p:spPr>
          <a:xfrm>
            <a:off x="642956" y="1157306"/>
            <a:ext cx="8198700" cy="34380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sz="1800">
                <a:solidFill>
                  <a:schemeClr val="dk1"/>
                </a:solidFill>
              </a:rPr>
              <a:t>Now, I do not want to find the best chicken rice, but the </a:t>
            </a:r>
            <a:r>
              <a:rPr lang="en" sz="1800" b="1">
                <a:solidFill>
                  <a:schemeClr val="dk1"/>
                </a:solidFill>
                <a:highlight>
                  <a:srgbClr val="FFFF00"/>
                </a:highlight>
              </a:rPr>
              <a:t>median</a:t>
            </a:r>
            <a:r>
              <a:rPr lang="en" sz="1800">
                <a:solidFill>
                  <a:schemeClr val="dk1"/>
                </a:solidFill>
              </a:rPr>
              <a:t> chicken rice. Again, design an algorithm to maximise the amount of remaining chicken rice on the median plate once you have completed the testing/tasting process.</a:t>
            </a:r>
            <a:endParaRPr/>
          </a:p>
          <a:p>
            <a:pPr marL="381000" lvl="0" indent="-342900" algn="l" rtl="0">
              <a:lnSpc>
                <a:spcPct val="90000"/>
              </a:lnSpc>
              <a:spcBef>
                <a:spcPts val="1100"/>
              </a:spcBef>
              <a:spcAft>
                <a:spcPts val="0"/>
              </a:spcAft>
              <a:buSzPts val="1400"/>
              <a:buFont typeface="Calibri"/>
              <a:buAutoNum type="arabicPeriod"/>
            </a:pPr>
            <a:r>
              <a:rPr lang="en" sz="1800">
                <a:solidFill>
                  <a:schemeClr val="dk1"/>
                </a:solidFill>
              </a:rPr>
              <a:t>How much chicken rice is left on median plate?</a:t>
            </a:r>
            <a:endParaRPr/>
          </a:p>
          <a:p>
            <a:pPr marL="381000" lvl="0" indent="-342900" algn="l" rtl="0">
              <a:lnSpc>
                <a:spcPct val="90000"/>
              </a:lnSpc>
              <a:spcBef>
                <a:spcPts val="1100"/>
              </a:spcBef>
              <a:spcAft>
                <a:spcPts val="0"/>
              </a:spcAft>
              <a:buSzPts val="1400"/>
              <a:buFont typeface="Calibri"/>
              <a:buAutoNum type="arabicPeriod"/>
            </a:pPr>
            <a:r>
              <a:rPr lang="en" sz="1800">
                <a:solidFill>
                  <a:schemeClr val="dk1"/>
                </a:solidFill>
              </a:rPr>
              <a:t>How much chicken rice have you had to consume in total?</a:t>
            </a:r>
            <a:endParaRPr/>
          </a:p>
          <a:p>
            <a:pPr marL="38100" lvl="0" indent="0" algn="l" rtl="0">
              <a:lnSpc>
                <a:spcPct val="90000"/>
              </a:lnSpc>
              <a:spcBef>
                <a:spcPts val="1100"/>
              </a:spcBef>
              <a:spcAft>
                <a:spcPts val="1600"/>
              </a:spcAft>
              <a:buSzPts val="1400"/>
              <a:buNone/>
            </a:pPr>
            <a:r>
              <a:rPr lang="en" sz="1800">
                <a:solidFill>
                  <a:schemeClr val="dk1"/>
                </a:solidFill>
              </a:rPr>
              <a:t>Give a tight asymptotic bound for both questions above. If your algorithm is randomised, give your answers in expectation.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4607"/>
        <p:cNvGrpSpPr/>
        <p:nvPr/>
      </p:nvGrpSpPr>
      <p:grpSpPr>
        <a:xfrm>
          <a:off x="0" y="0"/>
          <a:ext cx="0" cy="0"/>
          <a:chOff x="0" y="0"/>
          <a:chExt cx="0" cy="0"/>
        </a:xfrm>
      </p:grpSpPr>
      <p:sp>
        <p:nvSpPr>
          <p:cNvPr id="4608" name="Google Shape;4608;p234"/>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2c: Chicken Rice</a:t>
            </a:r>
            <a:endParaRPr/>
          </a:p>
        </p:txBody>
      </p:sp>
      <p:sp>
        <p:nvSpPr>
          <p:cNvPr id="4609" name="Google Shape;4609;p234"/>
          <p:cNvSpPr txBox="1">
            <a:spLocks noGrp="1"/>
          </p:cNvSpPr>
          <p:nvPr>
            <p:ph type="body" idx="1"/>
          </p:nvPr>
        </p:nvSpPr>
        <p:spPr>
          <a:xfrm>
            <a:off x="642950" y="1183700"/>
            <a:ext cx="7404900" cy="3377700"/>
          </a:xfrm>
          <a:prstGeom prst="rect">
            <a:avLst/>
          </a:prstGeom>
          <a:blipFill rotWithShape="1">
            <a:blip r:embed="rId3">
              <a:alphaModFix/>
            </a:blip>
            <a:stretch>
              <a:fillRect l="-117" t="-1898" r="-1237"/>
            </a:stretch>
          </a:blipFill>
          <a:ln>
            <a:noFill/>
          </a:ln>
        </p:spPr>
        <p:txBody>
          <a:bodyPr spcFirstLastPara="1" wrap="square" lIns="68575" tIns="34275" rIns="68575" bIns="34275" anchor="t" anchorCtr="0">
            <a:normAutofit/>
          </a:bodyPr>
          <a:lstStyle/>
          <a:p>
            <a:pPr marL="177800" lvl="0" indent="0" algn="l" rtl="0">
              <a:lnSpc>
                <a:spcPct val="90000"/>
              </a:lnSpc>
              <a:spcBef>
                <a:spcPts val="0"/>
              </a:spcBef>
              <a:spcAft>
                <a:spcPts val="1600"/>
              </a:spcAft>
              <a:buSzPts val="1100"/>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4613"/>
        <p:cNvGrpSpPr/>
        <p:nvPr/>
      </p:nvGrpSpPr>
      <p:grpSpPr>
        <a:xfrm>
          <a:off x="0" y="0"/>
          <a:ext cx="0" cy="0"/>
          <a:chOff x="0" y="0"/>
          <a:chExt cx="0" cy="0"/>
        </a:xfrm>
      </p:grpSpPr>
      <p:sp>
        <p:nvSpPr>
          <p:cNvPr id="4614" name="Google Shape;4614;p235"/>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2c: Chicken Rice</a:t>
            </a:r>
            <a:endParaRPr/>
          </a:p>
        </p:txBody>
      </p:sp>
      <p:sp>
        <p:nvSpPr>
          <p:cNvPr id="4615" name="Google Shape;4615;p235"/>
          <p:cNvSpPr txBox="1">
            <a:spLocks noGrp="1"/>
          </p:cNvSpPr>
          <p:nvPr>
            <p:ph type="body" idx="1"/>
          </p:nvPr>
        </p:nvSpPr>
        <p:spPr>
          <a:xfrm>
            <a:off x="857250" y="1543050"/>
            <a:ext cx="7404900" cy="3377700"/>
          </a:xfrm>
          <a:prstGeom prst="rect">
            <a:avLst/>
          </a:prstGeom>
          <a:blipFill rotWithShape="1">
            <a:blip r:embed="rId3">
              <a:alphaModFix/>
            </a:blip>
            <a:stretch>
              <a:fillRect l="-117" t="-1898" r="-367"/>
            </a:stretch>
          </a:blipFill>
          <a:ln>
            <a:noFill/>
          </a:ln>
        </p:spPr>
        <p:txBody>
          <a:bodyPr spcFirstLastPara="1" wrap="square" lIns="68575" tIns="34275" rIns="68575" bIns="34275" anchor="t" anchorCtr="0">
            <a:normAutofit/>
          </a:bodyPr>
          <a:lstStyle/>
          <a:p>
            <a:pPr marL="177800" lvl="0" indent="0" algn="l" rtl="0">
              <a:lnSpc>
                <a:spcPct val="90000"/>
              </a:lnSpc>
              <a:spcBef>
                <a:spcPts val="0"/>
              </a:spcBef>
              <a:spcAft>
                <a:spcPts val="1600"/>
              </a:spcAft>
              <a:buSzPts val="1100"/>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4619"/>
        <p:cNvGrpSpPr/>
        <p:nvPr/>
      </p:nvGrpSpPr>
      <p:grpSpPr>
        <a:xfrm>
          <a:off x="0" y="0"/>
          <a:ext cx="0" cy="0"/>
          <a:chOff x="0" y="0"/>
          <a:chExt cx="0" cy="0"/>
        </a:xfrm>
      </p:grpSpPr>
      <p:sp>
        <p:nvSpPr>
          <p:cNvPr id="4620" name="Google Shape;4620;p236"/>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2c: Chicken Rice</a:t>
            </a:r>
            <a:endParaRPr/>
          </a:p>
        </p:txBody>
      </p:sp>
      <p:sp>
        <p:nvSpPr>
          <p:cNvPr id="4621" name="Google Shape;4621;p236"/>
          <p:cNvSpPr txBox="1">
            <a:spLocks noGrp="1"/>
          </p:cNvSpPr>
          <p:nvPr>
            <p:ph type="body" idx="1"/>
          </p:nvPr>
        </p:nvSpPr>
        <p:spPr>
          <a:xfrm>
            <a:off x="857250" y="1543050"/>
            <a:ext cx="7404900" cy="3377700"/>
          </a:xfrm>
          <a:prstGeom prst="rect">
            <a:avLst/>
          </a:prstGeom>
          <a:blipFill rotWithShape="1">
            <a:blip r:embed="rId3">
              <a:alphaModFix/>
            </a:blip>
            <a:stretch>
              <a:fillRect l="-118" t="-1898"/>
            </a:stretch>
          </a:blipFill>
          <a:ln>
            <a:noFill/>
          </a:ln>
        </p:spPr>
        <p:txBody>
          <a:bodyPr spcFirstLastPara="1" wrap="square" lIns="68575" tIns="34275" rIns="68575" bIns="34275" anchor="t" anchorCtr="0">
            <a:normAutofit/>
          </a:bodyPr>
          <a:lstStyle/>
          <a:p>
            <a:pPr marL="177800" lvl="0" indent="0" algn="l" rtl="0">
              <a:lnSpc>
                <a:spcPct val="90000"/>
              </a:lnSpc>
              <a:spcBef>
                <a:spcPts val="0"/>
              </a:spcBef>
              <a:spcAft>
                <a:spcPts val="1600"/>
              </a:spcAft>
              <a:buSzPts val="1100"/>
              <a:buNone/>
            </a:pPr>
            <a:r>
              <a:rPr lang="en"/>
              <a:t> </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4625"/>
        <p:cNvGrpSpPr/>
        <p:nvPr/>
      </p:nvGrpSpPr>
      <p:grpSpPr>
        <a:xfrm>
          <a:off x="0" y="0"/>
          <a:ext cx="0" cy="0"/>
          <a:chOff x="0" y="0"/>
          <a:chExt cx="0" cy="0"/>
        </a:xfrm>
      </p:grpSpPr>
      <p:sp>
        <p:nvSpPr>
          <p:cNvPr id="4626" name="Google Shape;4626;p237"/>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3: Economic Research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Height of a node</a:t>
            </a:r>
            <a:endParaRPr/>
          </a:p>
        </p:txBody>
      </p:sp>
      <p:sp>
        <p:nvSpPr>
          <p:cNvPr id="589" name="Google Shape;589;p24"/>
          <p:cNvSpPr txBox="1">
            <a:spLocks noGrp="1"/>
          </p:cNvSpPr>
          <p:nvPr>
            <p:ph type="body" idx="1"/>
          </p:nvPr>
        </p:nvSpPr>
        <p:spPr>
          <a:xfrm>
            <a:off x="311700" y="1152475"/>
            <a:ext cx="8520600" cy="47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on the </a:t>
            </a:r>
            <a:r>
              <a:rPr lang="en" i="1"/>
              <a:t>longest path</a:t>
            </a:r>
            <a:r>
              <a:rPr lang="en"/>
              <a:t> from from node to leaf</a:t>
            </a:r>
            <a:endParaRPr/>
          </a:p>
        </p:txBody>
      </p:sp>
      <p:cxnSp>
        <p:nvCxnSpPr>
          <p:cNvPr id="590" name="Google Shape;590;p24"/>
          <p:cNvCxnSpPr>
            <a:stCxn id="591" idx="4"/>
            <a:endCxn id="592" idx="0"/>
          </p:cNvCxnSpPr>
          <p:nvPr/>
        </p:nvCxnSpPr>
        <p:spPr>
          <a:xfrm>
            <a:off x="4572009" y="2471275"/>
            <a:ext cx="633300" cy="440400"/>
          </a:xfrm>
          <a:prstGeom prst="straightConnector1">
            <a:avLst/>
          </a:prstGeom>
          <a:noFill/>
          <a:ln w="28575" cap="flat" cmpd="sng">
            <a:solidFill>
              <a:srgbClr val="FF0000"/>
            </a:solidFill>
            <a:prstDash val="solid"/>
            <a:round/>
            <a:headEnd type="none" w="sm" len="sm"/>
            <a:tailEnd type="triangle" w="med" len="med"/>
          </a:ln>
        </p:spPr>
      </p:cxnSp>
      <p:sp>
        <p:nvSpPr>
          <p:cNvPr id="593" name="Google Shape;593;p24"/>
          <p:cNvSpPr/>
          <p:nvPr/>
        </p:nvSpPr>
        <p:spPr>
          <a:xfrm>
            <a:off x="3107050"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594" name="Google Shape;594;p24"/>
          <p:cNvSpPr/>
          <p:nvPr/>
        </p:nvSpPr>
        <p:spPr>
          <a:xfrm>
            <a:off x="4352993"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595" name="Google Shape;595;p24"/>
          <p:cNvSpPr/>
          <p:nvPr/>
        </p:nvSpPr>
        <p:spPr>
          <a:xfrm>
            <a:off x="3714559" y="29115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596" name="Google Shape;596;p24"/>
          <p:cNvCxnSpPr>
            <a:stCxn id="595" idx="4"/>
            <a:endCxn id="593" idx="0"/>
          </p:cNvCxnSpPr>
          <p:nvPr/>
        </p:nvCxnSpPr>
        <p:spPr>
          <a:xfrm flipH="1">
            <a:off x="3326059" y="3349545"/>
            <a:ext cx="607500" cy="171600"/>
          </a:xfrm>
          <a:prstGeom prst="straightConnector1">
            <a:avLst/>
          </a:prstGeom>
          <a:noFill/>
          <a:ln w="28575" cap="flat" cmpd="sng">
            <a:solidFill>
              <a:srgbClr val="D9EAD3"/>
            </a:solidFill>
            <a:prstDash val="solid"/>
            <a:round/>
            <a:headEnd type="none" w="sm" len="sm"/>
            <a:tailEnd type="triangle" w="med" len="med"/>
          </a:ln>
        </p:spPr>
      </p:cxnSp>
      <p:cxnSp>
        <p:nvCxnSpPr>
          <p:cNvPr id="597" name="Google Shape;597;p24"/>
          <p:cNvCxnSpPr>
            <a:stCxn id="595" idx="4"/>
            <a:endCxn id="594" idx="0"/>
          </p:cNvCxnSpPr>
          <p:nvPr/>
        </p:nvCxnSpPr>
        <p:spPr>
          <a:xfrm>
            <a:off x="3933559" y="3349545"/>
            <a:ext cx="638400" cy="171600"/>
          </a:xfrm>
          <a:prstGeom prst="straightConnector1">
            <a:avLst/>
          </a:prstGeom>
          <a:noFill/>
          <a:ln w="28575" cap="flat" cmpd="sng">
            <a:solidFill>
              <a:srgbClr val="E6B8AF"/>
            </a:solidFill>
            <a:prstDash val="solid"/>
            <a:round/>
            <a:headEnd type="none" w="sm" len="sm"/>
            <a:tailEnd type="triangle" w="med" len="med"/>
          </a:ln>
        </p:spPr>
      </p:cxnSp>
      <p:sp>
        <p:nvSpPr>
          <p:cNvPr id="592" name="Google Shape;592;p24"/>
          <p:cNvSpPr/>
          <p:nvPr/>
        </p:nvSpPr>
        <p:spPr>
          <a:xfrm>
            <a:off x="4986380" y="29115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598" name="Google Shape;598;p24"/>
          <p:cNvSpPr/>
          <p:nvPr/>
        </p:nvSpPr>
        <p:spPr>
          <a:xfrm>
            <a:off x="5598961"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599" name="Google Shape;599;p24"/>
          <p:cNvCxnSpPr>
            <a:stCxn id="592" idx="4"/>
            <a:endCxn id="598" idx="0"/>
          </p:cNvCxnSpPr>
          <p:nvPr/>
        </p:nvCxnSpPr>
        <p:spPr>
          <a:xfrm>
            <a:off x="5205380" y="3349545"/>
            <a:ext cx="612600" cy="171600"/>
          </a:xfrm>
          <a:prstGeom prst="straightConnector1">
            <a:avLst/>
          </a:prstGeom>
          <a:noFill/>
          <a:ln w="28575" cap="flat" cmpd="sng">
            <a:solidFill>
              <a:srgbClr val="FF0000"/>
            </a:solidFill>
            <a:prstDash val="solid"/>
            <a:round/>
            <a:headEnd type="none" w="sm" len="sm"/>
            <a:tailEnd type="triangle" w="med" len="med"/>
          </a:ln>
        </p:spPr>
      </p:cxnSp>
      <p:sp>
        <p:nvSpPr>
          <p:cNvPr id="591" name="Google Shape;591;p24"/>
          <p:cNvSpPr/>
          <p:nvPr/>
        </p:nvSpPr>
        <p:spPr>
          <a:xfrm>
            <a:off x="4353009" y="20332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600" name="Google Shape;600;p24"/>
          <p:cNvCxnSpPr>
            <a:stCxn id="591" idx="4"/>
            <a:endCxn id="595" idx="0"/>
          </p:cNvCxnSpPr>
          <p:nvPr/>
        </p:nvCxnSpPr>
        <p:spPr>
          <a:xfrm flipH="1">
            <a:off x="3933609" y="2471275"/>
            <a:ext cx="638400" cy="440400"/>
          </a:xfrm>
          <a:prstGeom prst="straightConnector1">
            <a:avLst/>
          </a:prstGeom>
          <a:noFill/>
          <a:ln w="28575" cap="flat" cmpd="sng">
            <a:solidFill>
              <a:srgbClr val="D9EAD3"/>
            </a:solidFill>
            <a:prstDash val="solid"/>
            <a:round/>
            <a:headEnd type="none" w="sm" len="sm"/>
            <a:tailEnd type="triangle" w="med" len="med"/>
          </a:ln>
        </p:spPr>
      </p:cxnSp>
      <p:sp>
        <p:nvSpPr>
          <p:cNvPr id="601" name="Google Shape;601;p24"/>
          <p:cNvSpPr/>
          <p:nvPr/>
        </p:nvSpPr>
        <p:spPr>
          <a:xfrm>
            <a:off x="4986375" y="41308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602" name="Google Shape;602;p24"/>
          <p:cNvCxnSpPr>
            <a:stCxn id="598" idx="4"/>
            <a:endCxn id="601" idx="0"/>
          </p:cNvCxnSpPr>
          <p:nvPr/>
        </p:nvCxnSpPr>
        <p:spPr>
          <a:xfrm flipH="1">
            <a:off x="5205361" y="3959107"/>
            <a:ext cx="612600" cy="171900"/>
          </a:xfrm>
          <a:prstGeom prst="straightConnector1">
            <a:avLst/>
          </a:prstGeom>
          <a:noFill/>
          <a:ln w="28575" cap="flat" cmpd="sng">
            <a:solidFill>
              <a:srgbClr val="FF0000"/>
            </a:solidFill>
            <a:prstDash val="solid"/>
            <a:round/>
            <a:headEnd type="none" w="sm" len="sm"/>
            <a:tailEnd type="triangle" w="med" len="med"/>
          </a:ln>
        </p:spPr>
      </p:cxnSp>
      <p:sp>
        <p:nvSpPr>
          <p:cNvPr id="603" name="Google Shape;603;p24"/>
          <p:cNvSpPr txBox="1"/>
          <p:nvPr/>
        </p:nvSpPr>
        <p:spPr>
          <a:xfrm>
            <a:off x="1227150" y="2002000"/>
            <a:ext cx="2117700" cy="60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For this node, which is the longest path to leaf?</a:t>
            </a:r>
            <a:endParaRPr sz="1400" b="0" i="0" u="none" strike="noStrike" cap="none">
              <a:solidFill>
                <a:srgbClr val="B7B7B7"/>
              </a:solidFill>
              <a:latin typeface="Arial"/>
              <a:ea typeface="Arial"/>
              <a:cs typeface="Arial"/>
              <a:sym typeface="Arial"/>
            </a:endParaRPr>
          </a:p>
        </p:txBody>
      </p:sp>
      <p:sp>
        <p:nvSpPr>
          <p:cNvPr id="604" name="Google Shape;604;p24"/>
          <p:cNvSpPr/>
          <p:nvPr/>
        </p:nvSpPr>
        <p:spPr>
          <a:xfrm>
            <a:off x="4158275" y="1928375"/>
            <a:ext cx="834600" cy="59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4"/>
          <p:cNvSpPr txBox="1"/>
          <p:nvPr/>
        </p:nvSpPr>
        <p:spPr>
          <a:xfrm>
            <a:off x="6191850" y="2138750"/>
            <a:ext cx="2054700" cy="133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How many edges are there in that path?</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3</a:t>
            </a:r>
            <a:endParaRPr sz="14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Therefore this node has </a:t>
            </a:r>
            <a:r>
              <a:rPr lang="en" sz="1400" b="0" i="0" u="none" strike="noStrike" cap="none">
                <a:solidFill>
                  <a:srgbClr val="FF0000"/>
                </a:solidFill>
                <a:latin typeface="Arial"/>
                <a:ea typeface="Arial"/>
                <a:cs typeface="Arial"/>
                <a:sym typeface="Arial"/>
              </a:rPr>
              <a:t>height 3</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4630"/>
        <p:cNvGrpSpPr/>
        <p:nvPr/>
      </p:nvGrpSpPr>
      <p:grpSpPr>
        <a:xfrm>
          <a:off x="0" y="0"/>
          <a:ext cx="0" cy="0"/>
          <a:chOff x="0" y="0"/>
          <a:chExt cx="0" cy="0"/>
        </a:xfrm>
      </p:grpSpPr>
      <p:sp>
        <p:nvSpPr>
          <p:cNvPr id="4631" name="Google Shape;4631;p2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632" name="Google Shape;4632;p2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Main Question Idea: You want to divide the dataset into “equi-wealth” age ranges, and given parameter k, you should output k different lists A</a:t>
            </a:r>
            <a:r>
              <a:rPr lang="en" baseline="-25000"/>
              <a:t>1</a:t>
            </a:r>
            <a:r>
              <a:rPr lang="en"/>
              <a:t>, A</a:t>
            </a:r>
            <a:r>
              <a:rPr lang="en" baseline="-25000"/>
              <a:t>2</a:t>
            </a:r>
            <a:r>
              <a:rPr lang="en"/>
              <a:t>, ..., A</a:t>
            </a:r>
            <a:r>
              <a:rPr lang="en" baseline="-25000"/>
              <a:t>k</a:t>
            </a:r>
            <a:r>
              <a:rPr lang="en"/>
              <a:t> with the following properties:</a:t>
            </a:r>
            <a:endParaRPr/>
          </a:p>
          <a:p>
            <a:pPr marL="457200" lvl="0" indent="-342900" algn="l" rtl="0">
              <a:lnSpc>
                <a:spcPct val="115000"/>
              </a:lnSpc>
              <a:spcBef>
                <a:spcPts val="1600"/>
              </a:spcBef>
              <a:spcAft>
                <a:spcPts val="0"/>
              </a:spcAft>
              <a:buSzPts val="1800"/>
              <a:buAutoNum type="arabicPeriod"/>
            </a:pPr>
            <a:r>
              <a:rPr lang="en"/>
              <a:t>All the ages of people in set A</a:t>
            </a:r>
            <a:r>
              <a:rPr lang="en" baseline="-25000"/>
              <a:t>j</a:t>
            </a:r>
            <a:r>
              <a:rPr lang="en"/>
              <a:t> should be less than or equal to the ages of people in A</a:t>
            </a:r>
            <a:r>
              <a:rPr lang="en" baseline="-25000"/>
              <a:t>j+1</a:t>
            </a:r>
            <a:r>
              <a:rPr lang="en"/>
              <a:t>. That is, each set should be a subset of the original dataset containing a contiguous age range.</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AutoNum type="arabicPeriod"/>
            </a:pPr>
            <a:r>
              <a:rPr lang="en"/>
              <a:t>The sum of wealth in each set should be (roughly) the same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4637" name="Google Shape;4637;p2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accent1"/>
              </a:buClr>
              <a:buSzPts val="3300"/>
              <a:buFont typeface="Calibri"/>
              <a:buNone/>
            </a:pPr>
            <a:r>
              <a:rPr lang="en"/>
              <a:t>Problem 3: Example</a:t>
            </a:r>
            <a:endParaRPr/>
          </a:p>
          <a:p>
            <a:pPr marL="0" lvl="0" indent="0" algn="l" rtl="0">
              <a:lnSpc>
                <a:spcPct val="100000"/>
              </a:lnSpc>
              <a:spcBef>
                <a:spcPts val="0"/>
              </a:spcBef>
              <a:spcAft>
                <a:spcPts val="0"/>
              </a:spcAft>
              <a:buSzPts val="2800"/>
              <a:buNone/>
            </a:pPr>
            <a:endParaRPr/>
          </a:p>
        </p:txBody>
      </p:sp>
      <p:sp>
        <p:nvSpPr>
          <p:cNvPr id="4638" name="Google Shape;4638;p239"/>
          <p:cNvSpPr txBox="1">
            <a:spLocks noGrp="1"/>
          </p:cNvSpPr>
          <p:nvPr>
            <p:ph type="body" idx="1"/>
          </p:nvPr>
        </p:nvSpPr>
        <p:spPr>
          <a:xfrm>
            <a:off x="-277050" y="2721300"/>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18 yo, wealth: 1,000</a:t>
            </a:r>
            <a:endParaRPr sz="1200"/>
          </a:p>
        </p:txBody>
      </p:sp>
      <p:pic>
        <p:nvPicPr>
          <p:cNvPr id="4639" name="Google Shape;4639;p239"/>
          <p:cNvPicPr preferRelativeResize="0"/>
          <p:nvPr/>
        </p:nvPicPr>
        <p:blipFill rotWithShape="1">
          <a:blip r:embed="rId3">
            <a:alphaModFix/>
          </a:blip>
          <a:srcRect/>
          <a:stretch/>
        </p:blipFill>
        <p:spPr>
          <a:xfrm>
            <a:off x="486823" y="1265950"/>
            <a:ext cx="1030926" cy="1455349"/>
          </a:xfrm>
          <a:prstGeom prst="rect">
            <a:avLst/>
          </a:prstGeom>
          <a:noFill/>
          <a:ln>
            <a:noFill/>
          </a:ln>
        </p:spPr>
      </p:pic>
      <p:sp>
        <p:nvSpPr>
          <p:cNvPr id="4640" name="Google Shape;4640;p239"/>
          <p:cNvSpPr txBox="1">
            <a:spLocks noGrp="1"/>
          </p:cNvSpPr>
          <p:nvPr>
            <p:ph type="body" idx="1"/>
          </p:nvPr>
        </p:nvSpPr>
        <p:spPr>
          <a:xfrm>
            <a:off x="1517750" y="2721300"/>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24 yo, wealth: 150,000</a:t>
            </a:r>
            <a:endParaRPr sz="1200"/>
          </a:p>
        </p:txBody>
      </p:sp>
      <p:pic>
        <p:nvPicPr>
          <p:cNvPr id="4641" name="Google Shape;4641;p239"/>
          <p:cNvPicPr preferRelativeResize="0"/>
          <p:nvPr/>
        </p:nvPicPr>
        <p:blipFill rotWithShape="1">
          <a:blip r:embed="rId3">
            <a:alphaModFix/>
          </a:blip>
          <a:srcRect/>
          <a:stretch/>
        </p:blipFill>
        <p:spPr>
          <a:xfrm>
            <a:off x="2281623" y="1265950"/>
            <a:ext cx="1030926" cy="1455349"/>
          </a:xfrm>
          <a:prstGeom prst="rect">
            <a:avLst/>
          </a:prstGeom>
          <a:noFill/>
          <a:ln>
            <a:noFill/>
          </a:ln>
        </p:spPr>
      </p:pic>
      <p:sp>
        <p:nvSpPr>
          <p:cNvPr id="4642" name="Google Shape;4642;p239"/>
          <p:cNvSpPr txBox="1">
            <a:spLocks noGrp="1"/>
          </p:cNvSpPr>
          <p:nvPr>
            <p:ph type="body" idx="1"/>
          </p:nvPr>
        </p:nvSpPr>
        <p:spPr>
          <a:xfrm>
            <a:off x="3275138" y="2721300"/>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32 yo, wealth: 42,000</a:t>
            </a:r>
            <a:endParaRPr sz="1200"/>
          </a:p>
        </p:txBody>
      </p:sp>
      <p:pic>
        <p:nvPicPr>
          <p:cNvPr id="4643" name="Google Shape;4643;p239"/>
          <p:cNvPicPr preferRelativeResize="0"/>
          <p:nvPr/>
        </p:nvPicPr>
        <p:blipFill rotWithShape="1">
          <a:blip r:embed="rId3">
            <a:alphaModFix/>
          </a:blip>
          <a:srcRect/>
          <a:stretch/>
        </p:blipFill>
        <p:spPr>
          <a:xfrm>
            <a:off x="4039011" y="1265950"/>
            <a:ext cx="1030926" cy="1455349"/>
          </a:xfrm>
          <a:prstGeom prst="rect">
            <a:avLst/>
          </a:prstGeom>
          <a:noFill/>
          <a:ln>
            <a:noFill/>
          </a:ln>
        </p:spPr>
      </p:pic>
      <p:sp>
        <p:nvSpPr>
          <p:cNvPr id="4644" name="Google Shape;4644;p239"/>
          <p:cNvSpPr txBox="1">
            <a:spLocks noGrp="1"/>
          </p:cNvSpPr>
          <p:nvPr>
            <p:ph type="body" idx="1"/>
          </p:nvPr>
        </p:nvSpPr>
        <p:spPr>
          <a:xfrm>
            <a:off x="5032525" y="2721300"/>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60 yo, wealth: 109,000</a:t>
            </a:r>
            <a:endParaRPr sz="1200"/>
          </a:p>
        </p:txBody>
      </p:sp>
      <p:pic>
        <p:nvPicPr>
          <p:cNvPr id="4645" name="Google Shape;4645;p239"/>
          <p:cNvPicPr preferRelativeResize="0"/>
          <p:nvPr/>
        </p:nvPicPr>
        <p:blipFill rotWithShape="1">
          <a:blip r:embed="rId3">
            <a:alphaModFix/>
          </a:blip>
          <a:srcRect/>
          <a:stretch/>
        </p:blipFill>
        <p:spPr>
          <a:xfrm>
            <a:off x="5796398" y="1265950"/>
            <a:ext cx="1030926" cy="1455349"/>
          </a:xfrm>
          <a:prstGeom prst="rect">
            <a:avLst/>
          </a:prstGeom>
          <a:noFill/>
          <a:ln>
            <a:noFill/>
          </a:ln>
        </p:spPr>
      </p:pic>
      <p:sp>
        <p:nvSpPr>
          <p:cNvPr id="4646" name="Google Shape;4646;p239"/>
          <p:cNvSpPr txBox="1">
            <a:spLocks noGrp="1"/>
          </p:cNvSpPr>
          <p:nvPr>
            <p:ph type="body" idx="1"/>
          </p:nvPr>
        </p:nvSpPr>
        <p:spPr>
          <a:xfrm>
            <a:off x="6827325" y="2721300"/>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78 yo, wealth: 151,000</a:t>
            </a:r>
            <a:endParaRPr sz="1200"/>
          </a:p>
        </p:txBody>
      </p:sp>
      <p:pic>
        <p:nvPicPr>
          <p:cNvPr id="4647" name="Google Shape;4647;p239"/>
          <p:cNvPicPr preferRelativeResize="0"/>
          <p:nvPr/>
        </p:nvPicPr>
        <p:blipFill rotWithShape="1">
          <a:blip r:embed="rId3">
            <a:alphaModFix/>
          </a:blip>
          <a:srcRect/>
          <a:stretch/>
        </p:blipFill>
        <p:spPr>
          <a:xfrm>
            <a:off x="7591198" y="1265950"/>
            <a:ext cx="1030926" cy="1455349"/>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4651"/>
        <p:cNvGrpSpPr/>
        <p:nvPr/>
      </p:nvGrpSpPr>
      <p:grpSpPr>
        <a:xfrm>
          <a:off x="0" y="0"/>
          <a:ext cx="0" cy="0"/>
          <a:chOff x="0" y="0"/>
          <a:chExt cx="0" cy="0"/>
        </a:xfrm>
      </p:grpSpPr>
      <p:sp>
        <p:nvSpPr>
          <p:cNvPr id="4652" name="Google Shape;4652;p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Example</a:t>
            </a:r>
            <a:endParaRPr/>
          </a:p>
          <a:p>
            <a:pPr marL="0" lvl="0" indent="0" algn="l" rtl="0">
              <a:lnSpc>
                <a:spcPct val="100000"/>
              </a:lnSpc>
              <a:spcBef>
                <a:spcPts val="0"/>
              </a:spcBef>
              <a:spcAft>
                <a:spcPts val="0"/>
              </a:spcAft>
              <a:buSzPts val="2800"/>
              <a:buNone/>
            </a:pPr>
            <a:endParaRPr/>
          </a:p>
        </p:txBody>
      </p:sp>
      <p:sp>
        <p:nvSpPr>
          <p:cNvPr id="4653" name="Google Shape;4653;p240"/>
          <p:cNvSpPr txBox="1">
            <a:spLocks noGrp="1"/>
          </p:cNvSpPr>
          <p:nvPr>
            <p:ph type="body" idx="1"/>
          </p:nvPr>
        </p:nvSpPr>
        <p:spPr>
          <a:xfrm>
            <a:off x="-353250" y="2721300"/>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18 yo, wealth: 1,000</a:t>
            </a:r>
            <a:endParaRPr sz="1200"/>
          </a:p>
        </p:txBody>
      </p:sp>
      <p:pic>
        <p:nvPicPr>
          <p:cNvPr id="4654" name="Google Shape;4654;p240"/>
          <p:cNvPicPr preferRelativeResize="0"/>
          <p:nvPr/>
        </p:nvPicPr>
        <p:blipFill rotWithShape="1">
          <a:blip r:embed="rId3">
            <a:alphaModFix/>
          </a:blip>
          <a:srcRect/>
          <a:stretch/>
        </p:blipFill>
        <p:spPr>
          <a:xfrm>
            <a:off x="410623" y="1265950"/>
            <a:ext cx="1030926" cy="1455349"/>
          </a:xfrm>
          <a:prstGeom prst="rect">
            <a:avLst/>
          </a:prstGeom>
          <a:noFill/>
          <a:ln>
            <a:noFill/>
          </a:ln>
        </p:spPr>
      </p:pic>
      <p:sp>
        <p:nvSpPr>
          <p:cNvPr id="4655" name="Google Shape;4655;p240"/>
          <p:cNvSpPr txBox="1">
            <a:spLocks noGrp="1"/>
          </p:cNvSpPr>
          <p:nvPr>
            <p:ph type="body" idx="1"/>
          </p:nvPr>
        </p:nvSpPr>
        <p:spPr>
          <a:xfrm>
            <a:off x="1441550" y="2721300"/>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24 yo, wealth: 150,000</a:t>
            </a:r>
            <a:endParaRPr sz="1200"/>
          </a:p>
        </p:txBody>
      </p:sp>
      <p:pic>
        <p:nvPicPr>
          <p:cNvPr id="4656" name="Google Shape;4656;p240"/>
          <p:cNvPicPr preferRelativeResize="0"/>
          <p:nvPr/>
        </p:nvPicPr>
        <p:blipFill rotWithShape="1">
          <a:blip r:embed="rId3">
            <a:alphaModFix/>
          </a:blip>
          <a:srcRect/>
          <a:stretch/>
        </p:blipFill>
        <p:spPr>
          <a:xfrm>
            <a:off x="2205423" y="1265950"/>
            <a:ext cx="1030926" cy="1455349"/>
          </a:xfrm>
          <a:prstGeom prst="rect">
            <a:avLst/>
          </a:prstGeom>
          <a:noFill/>
          <a:ln>
            <a:noFill/>
          </a:ln>
        </p:spPr>
      </p:pic>
      <p:sp>
        <p:nvSpPr>
          <p:cNvPr id="4657" name="Google Shape;4657;p240"/>
          <p:cNvSpPr txBox="1">
            <a:spLocks noGrp="1"/>
          </p:cNvSpPr>
          <p:nvPr>
            <p:ph type="body" idx="1"/>
          </p:nvPr>
        </p:nvSpPr>
        <p:spPr>
          <a:xfrm>
            <a:off x="3198938" y="2721300"/>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32 yo, wealth: 42,000</a:t>
            </a:r>
            <a:endParaRPr sz="1200"/>
          </a:p>
        </p:txBody>
      </p:sp>
      <p:pic>
        <p:nvPicPr>
          <p:cNvPr id="4658" name="Google Shape;4658;p240"/>
          <p:cNvPicPr preferRelativeResize="0"/>
          <p:nvPr/>
        </p:nvPicPr>
        <p:blipFill rotWithShape="1">
          <a:blip r:embed="rId3">
            <a:alphaModFix/>
          </a:blip>
          <a:srcRect/>
          <a:stretch/>
        </p:blipFill>
        <p:spPr>
          <a:xfrm>
            <a:off x="3962811" y="1265950"/>
            <a:ext cx="1030926" cy="1455349"/>
          </a:xfrm>
          <a:prstGeom prst="rect">
            <a:avLst/>
          </a:prstGeom>
          <a:noFill/>
          <a:ln>
            <a:noFill/>
          </a:ln>
        </p:spPr>
      </p:pic>
      <p:sp>
        <p:nvSpPr>
          <p:cNvPr id="4659" name="Google Shape;4659;p240"/>
          <p:cNvSpPr txBox="1">
            <a:spLocks noGrp="1"/>
          </p:cNvSpPr>
          <p:nvPr>
            <p:ph type="body" idx="1"/>
          </p:nvPr>
        </p:nvSpPr>
        <p:spPr>
          <a:xfrm>
            <a:off x="4956325" y="2721300"/>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60 yo, wealth: 109,000</a:t>
            </a:r>
            <a:endParaRPr sz="1200"/>
          </a:p>
        </p:txBody>
      </p:sp>
      <p:pic>
        <p:nvPicPr>
          <p:cNvPr id="4660" name="Google Shape;4660;p240"/>
          <p:cNvPicPr preferRelativeResize="0"/>
          <p:nvPr/>
        </p:nvPicPr>
        <p:blipFill rotWithShape="1">
          <a:blip r:embed="rId3">
            <a:alphaModFix/>
          </a:blip>
          <a:srcRect/>
          <a:stretch/>
        </p:blipFill>
        <p:spPr>
          <a:xfrm>
            <a:off x="5720198" y="1265950"/>
            <a:ext cx="1030926" cy="1455349"/>
          </a:xfrm>
          <a:prstGeom prst="rect">
            <a:avLst/>
          </a:prstGeom>
          <a:noFill/>
          <a:ln>
            <a:noFill/>
          </a:ln>
        </p:spPr>
      </p:pic>
      <p:sp>
        <p:nvSpPr>
          <p:cNvPr id="4661" name="Google Shape;4661;p240"/>
          <p:cNvSpPr txBox="1">
            <a:spLocks noGrp="1"/>
          </p:cNvSpPr>
          <p:nvPr>
            <p:ph type="body" idx="1"/>
          </p:nvPr>
        </p:nvSpPr>
        <p:spPr>
          <a:xfrm>
            <a:off x="6827325" y="2721300"/>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78 yo, wealth: 151,000</a:t>
            </a:r>
            <a:endParaRPr sz="1200"/>
          </a:p>
        </p:txBody>
      </p:sp>
      <p:pic>
        <p:nvPicPr>
          <p:cNvPr id="4662" name="Google Shape;4662;p240"/>
          <p:cNvPicPr preferRelativeResize="0"/>
          <p:nvPr/>
        </p:nvPicPr>
        <p:blipFill rotWithShape="1">
          <a:blip r:embed="rId3">
            <a:alphaModFix/>
          </a:blip>
          <a:srcRect/>
          <a:stretch/>
        </p:blipFill>
        <p:spPr>
          <a:xfrm>
            <a:off x="7591198" y="1265950"/>
            <a:ext cx="1030926" cy="1455349"/>
          </a:xfrm>
          <a:prstGeom prst="rect">
            <a:avLst/>
          </a:prstGeom>
          <a:noFill/>
          <a:ln>
            <a:noFill/>
          </a:ln>
        </p:spPr>
      </p:pic>
      <p:sp>
        <p:nvSpPr>
          <p:cNvPr id="4663" name="Google Shape;4663;p240"/>
          <p:cNvSpPr txBox="1">
            <a:spLocks noGrp="1"/>
          </p:cNvSpPr>
          <p:nvPr>
            <p:ph type="body" idx="1"/>
          </p:nvPr>
        </p:nvSpPr>
        <p:spPr>
          <a:xfrm>
            <a:off x="486825" y="4362150"/>
            <a:ext cx="3324000" cy="43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Equi-wealth partition: 151,000</a:t>
            </a:r>
            <a:endParaRPr/>
          </a:p>
        </p:txBody>
      </p:sp>
      <p:sp>
        <p:nvSpPr>
          <p:cNvPr id="4664" name="Google Shape;4664;p240"/>
          <p:cNvSpPr/>
          <p:nvPr/>
        </p:nvSpPr>
        <p:spPr>
          <a:xfrm>
            <a:off x="163025" y="1026700"/>
            <a:ext cx="3488700" cy="213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5" name="Google Shape;4665;p240"/>
          <p:cNvSpPr/>
          <p:nvPr/>
        </p:nvSpPr>
        <p:spPr>
          <a:xfrm>
            <a:off x="7306225" y="1026700"/>
            <a:ext cx="1761600" cy="213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6" name="Google Shape;4666;p240"/>
          <p:cNvSpPr/>
          <p:nvPr/>
        </p:nvSpPr>
        <p:spPr>
          <a:xfrm>
            <a:off x="3734625" y="1026700"/>
            <a:ext cx="3488700" cy="213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4670"/>
        <p:cNvGrpSpPr/>
        <p:nvPr/>
      </p:nvGrpSpPr>
      <p:grpSpPr>
        <a:xfrm>
          <a:off x="0" y="0"/>
          <a:ext cx="0" cy="0"/>
          <a:chOff x="0" y="0"/>
          <a:chExt cx="0" cy="0"/>
        </a:xfrm>
      </p:grpSpPr>
      <p:sp>
        <p:nvSpPr>
          <p:cNvPr id="4671" name="Google Shape;4671;p2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672" name="Google Shape;4672;p2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Design the most eﬀicient algorithm you can to solve this problem/do the partition, and analyse its time complexity.</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4676"/>
        <p:cNvGrpSpPr/>
        <p:nvPr/>
      </p:nvGrpSpPr>
      <p:grpSpPr>
        <a:xfrm>
          <a:off x="0" y="0"/>
          <a:ext cx="0" cy="0"/>
          <a:chOff x="0" y="0"/>
          <a:chExt cx="0" cy="0"/>
        </a:xfrm>
      </p:grpSpPr>
      <p:sp>
        <p:nvSpPr>
          <p:cNvPr id="4677" name="Google Shape;4677;p2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678" name="Google Shape;4678;p2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Feeling lost? </a:t>
            </a:r>
            <a:endParaRPr/>
          </a:p>
          <a:p>
            <a:pPr marL="0" lvl="0" indent="0" algn="l" rtl="0">
              <a:lnSpc>
                <a:spcPct val="115000"/>
              </a:lnSpc>
              <a:spcBef>
                <a:spcPts val="1600"/>
              </a:spcBef>
              <a:spcAft>
                <a:spcPts val="1600"/>
              </a:spcAft>
              <a:buSzPts val="1800"/>
              <a:buNone/>
            </a:pPr>
            <a:r>
              <a:rPr lang="en"/>
              <a:t>Try to model this question to similar problems/algorithms you have seen before!</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4682"/>
        <p:cNvGrpSpPr/>
        <p:nvPr/>
      </p:nvGrpSpPr>
      <p:grpSpPr>
        <a:xfrm>
          <a:off x="0" y="0"/>
          <a:ext cx="0" cy="0"/>
          <a:chOff x="0" y="0"/>
          <a:chExt cx="0" cy="0"/>
        </a:xfrm>
      </p:grpSpPr>
      <p:sp>
        <p:nvSpPr>
          <p:cNvPr id="4683" name="Google Shape;4683;p2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684" name="Google Shape;4684;p2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Order Statistics?</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688"/>
        <p:cNvGrpSpPr/>
        <p:nvPr/>
      </p:nvGrpSpPr>
      <p:grpSpPr>
        <a:xfrm>
          <a:off x="0" y="0"/>
          <a:ext cx="0" cy="0"/>
          <a:chOff x="0" y="0"/>
          <a:chExt cx="0" cy="0"/>
        </a:xfrm>
      </p:grpSpPr>
      <p:sp>
        <p:nvSpPr>
          <p:cNvPr id="4689" name="Google Shape;4689;p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690" name="Google Shape;4690;p2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Order Statistics?</a:t>
            </a:r>
            <a:endParaRPr/>
          </a:p>
          <a:p>
            <a:pPr marL="0" lvl="0" indent="0" algn="l" rtl="0">
              <a:lnSpc>
                <a:spcPct val="115000"/>
              </a:lnSpc>
              <a:spcBef>
                <a:spcPts val="1600"/>
              </a:spcBef>
              <a:spcAft>
                <a:spcPts val="0"/>
              </a:spcAft>
              <a:buSzPts val="1800"/>
              <a:buNone/>
            </a:pPr>
            <a:r>
              <a:rPr lang="en"/>
              <a:t>We are trying to find the 1/k, 2/k , … , (k−1)/k order statistics of the weighted sum!</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694"/>
        <p:cNvGrpSpPr/>
        <p:nvPr/>
      </p:nvGrpSpPr>
      <p:grpSpPr>
        <a:xfrm>
          <a:off x="0" y="0"/>
          <a:ext cx="0" cy="0"/>
          <a:chOff x="0" y="0"/>
          <a:chExt cx="0" cy="0"/>
        </a:xfrm>
      </p:grpSpPr>
      <p:sp>
        <p:nvSpPr>
          <p:cNvPr id="4695" name="Google Shape;4695;p2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696" name="Google Shape;4696;p245"/>
          <p:cNvSpPr txBox="1">
            <a:spLocks noGrp="1"/>
          </p:cNvSpPr>
          <p:nvPr>
            <p:ph type="body" idx="1"/>
          </p:nvPr>
        </p:nvSpPr>
        <p:spPr>
          <a:xfrm>
            <a:off x="311700" y="1152475"/>
            <a:ext cx="84102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First and foremost, we would need to find the equi-wealth partition  </a:t>
            </a:r>
            <a:endParaRPr/>
          </a:p>
        </p:txBody>
      </p:sp>
      <p:sp>
        <p:nvSpPr>
          <p:cNvPr id="4697" name="Google Shape;4697;p245"/>
          <p:cNvSpPr txBox="1">
            <a:spLocks noGrp="1"/>
          </p:cNvSpPr>
          <p:nvPr>
            <p:ph type="body" idx="1"/>
          </p:nvPr>
        </p:nvSpPr>
        <p:spPr>
          <a:xfrm>
            <a:off x="486825" y="4362150"/>
            <a:ext cx="3324000" cy="43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Equi-wealth partition: 151,000</a:t>
            </a:r>
            <a:endParaRPr/>
          </a:p>
        </p:txBody>
      </p:sp>
      <p:sp>
        <p:nvSpPr>
          <p:cNvPr id="4698" name="Google Shape;4698;p245"/>
          <p:cNvSpPr txBox="1">
            <a:spLocks noGrp="1"/>
          </p:cNvSpPr>
          <p:nvPr>
            <p:ph type="body" idx="1"/>
          </p:nvPr>
        </p:nvSpPr>
        <p:spPr>
          <a:xfrm>
            <a:off x="-2770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24 yo, wealth: 150,000</a:t>
            </a:r>
            <a:endParaRPr sz="1200"/>
          </a:p>
        </p:txBody>
      </p:sp>
      <p:pic>
        <p:nvPicPr>
          <p:cNvPr id="4699" name="Google Shape;4699;p245"/>
          <p:cNvPicPr preferRelativeResize="0"/>
          <p:nvPr/>
        </p:nvPicPr>
        <p:blipFill rotWithShape="1">
          <a:blip r:embed="rId3">
            <a:alphaModFix/>
          </a:blip>
          <a:srcRect/>
          <a:stretch/>
        </p:blipFill>
        <p:spPr>
          <a:xfrm>
            <a:off x="486823" y="2023525"/>
            <a:ext cx="1030926" cy="1455349"/>
          </a:xfrm>
          <a:prstGeom prst="rect">
            <a:avLst/>
          </a:prstGeom>
          <a:noFill/>
          <a:ln>
            <a:noFill/>
          </a:ln>
        </p:spPr>
      </p:pic>
      <p:sp>
        <p:nvSpPr>
          <p:cNvPr id="4700" name="Google Shape;4700;p245"/>
          <p:cNvSpPr txBox="1">
            <a:spLocks noGrp="1"/>
          </p:cNvSpPr>
          <p:nvPr>
            <p:ph type="body" idx="1"/>
          </p:nvPr>
        </p:nvSpPr>
        <p:spPr>
          <a:xfrm>
            <a:off x="15177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32 yo, wealth: 42,000</a:t>
            </a:r>
            <a:endParaRPr sz="1200"/>
          </a:p>
        </p:txBody>
      </p:sp>
      <p:pic>
        <p:nvPicPr>
          <p:cNvPr id="4701" name="Google Shape;4701;p245"/>
          <p:cNvPicPr preferRelativeResize="0"/>
          <p:nvPr/>
        </p:nvPicPr>
        <p:blipFill rotWithShape="1">
          <a:blip r:embed="rId3">
            <a:alphaModFix/>
          </a:blip>
          <a:srcRect/>
          <a:stretch/>
        </p:blipFill>
        <p:spPr>
          <a:xfrm>
            <a:off x="2281623" y="2023525"/>
            <a:ext cx="1030926" cy="1455349"/>
          </a:xfrm>
          <a:prstGeom prst="rect">
            <a:avLst/>
          </a:prstGeom>
          <a:noFill/>
          <a:ln>
            <a:noFill/>
          </a:ln>
        </p:spPr>
      </p:pic>
      <p:sp>
        <p:nvSpPr>
          <p:cNvPr id="4702" name="Google Shape;4702;p245"/>
          <p:cNvSpPr txBox="1">
            <a:spLocks noGrp="1"/>
          </p:cNvSpPr>
          <p:nvPr>
            <p:ph type="body" idx="1"/>
          </p:nvPr>
        </p:nvSpPr>
        <p:spPr>
          <a:xfrm>
            <a:off x="3275138"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18 yo, wealth: 1,000</a:t>
            </a:r>
            <a:endParaRPr sz="1200"/>
          </a:p>
        </p:txBody>
      </p:sp>
      <p:pic>
        <p:nvPicPr>
          <p:cNvPr id="4703" name="Google Shape;4703;p245"/>
          <p:cNvPicPr preferRelativeResize="0"/>
          <p:nvPr/>
        </p:nvPicPr>
        <p:blipFill rotWithShape="1">
          <a:blip r:embed="rId3">
            <a:alphaModFix/>
          </a:blip>
          <a:srcRect/>
          <a:stretch/>
        </p:blipFill>
        <p:spPr>
          <a:xfrm>
            <a:off x="4039011" y="2023525"/>
            <a:ext cx="1030926" cy="1455349"/>
          </a:xfrm>
          <a:prstGeom prst="rect">
            <a:avLst/>
          </a:prstGeom>
          <a:noFill/>
          <a:ln>
            <a:noFill/>
          </a:ln>
        </p:spPr>
      </p:pic>
      <p:sp>
        <p:nvSpPr>
          <p:cNvPr id="4704" name="Google Shape;4704;p245"/>
          <p:cNvSpPr txBox="1">
            <a:spLocks noGrp="1"/>
          </p:cNvSpPr>
          <p:nvPr>
            <p:ph type="body" idx="1"/>
          </p:nvPr>
        </p:nvSpPr>
        <p:spPr>
          <a:xfrm>
            <a:off x="50325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78 yo, wealth: 151,000</a:t>
            </a:r>
            <a:endParaRPr sz="1200"/>
          </a:p>
        </p:txBody>
      </p:sp>
      <p:pic>
        <p:nvPicPr>
          <p:cNvPr id="4705" name="Google Shape;4705;p245"/>
          <p:cNvPicPr preferRelativeResize="0"/>
          <p:nvPr/>
        </p:nvPicPr>
        <p:blipFill rotWithShape="1">
          <a:blip r:embed="rId3">
            <a:alphaModFix/>
          </a:blip>
          <a:srcRect/>
          <a:stretch/>
        </p:blipFill>
        <p:spPr>
          <a:xfrm>
            <a:off x="5796398" y="2023525"/>
            <a:ext cx="1030926" cy="1455349"/>
          </a:xfrm>
          <a:prstGeom prst="rect">
            <a:avLst/>
          </a:prstGeom>
          <a:noFill/>
          <a:ln>
            <a:noFill/>
          </a:ln>
        </p:spPr>
      </p:pic>
      <p:sp>
        <p:nvSpPr>
          <p:cNvPr id="4706" name="Google Shape;4706;p245"/>
          <p:cNvSpPr txBox="1">
            <a:spLocks noGrp="1"/>
          </p:cNvSpPr>
          <p:nvPr>
            <p:ph type="body" idx="1"/>
          </p:nvPr>
        </p:nvSpPr>
        <p:spPr>
          <a:xfrm>
            <a:off x="68273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60 yo, wealth: 109,000</a:t>
            </a:r>
            <a:endParaRPr sz="1200"/>
          </a:p>
        </p:txBody>
      </p:sp>
      <p:pic>
        <p:nvPicPr>
          <p:cNvPr id="4707" name="Google Shape;4707;p245"/>
          <p:cNvPicPr preferRelativeResize="0"/>
          <p:nvPr/>
        </p:nvPicPr>
        <p:blipFill rotWithShape="1">
          <a:blip r:embed="rId3">
            <a:alphaModFix/>
          </a:blip>
          <a:srcRect/>
          <a:stretch/>
        </p:blipFill>
        <p:spPr>
          <a:xfrm>
            <a:off x="7591198" y="2023525"/>
            <a:ext cx="1030926" cy="1455349"/>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711"/>
        <p:cNvGrpSpPr/>
        <p:nvPr/>
      </p:nvGrpSpPr>
      <p:grpSpPr>
        <a:xfrm>
          <a:off x="0" y="0"/>
          <a:ext cx="0" cy="0"/>
          <a:chOff x="0" y="0"/>
          <a:chExt cx="0" cy="0"/>
        </a:xfrm>
      </p:grpSpPr>
      <p:sp>
        <p:nvSpPr>
          <p:cNvPr id="4712" name="Google Shape;4712;p2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713" name="Google Shape;4713;p246"/>
          <p:cNvSpPr txBox="1">
            <a:spLocks noGrp="1"/>
          </p:cNvSpPr>
          <p:nvPr>
            <p:ph type="body" idx="1"/>
          </p:nvPr>
        </p:nvSpPr>
        <p:spPr>
          <a:xfrm>
            <a:off x="311700" y="1152475"/>
            <a:ext cx="84102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First and foremost, we would need to find the equi-wealth partition  </a:t>
            </a:r>
            <a:endParaRPr/>
          </a:p>
        </p:txBody>
      </p:sp>
      <p:sp>
        <p:nvSpPr>
          <p:cNvPr id="4714" name="Google Shape;4714;p246"/>
          <p:cNvSpPr txBox="1">
            <a:spLocks noGrp="1"/>
          </p:cNvSpPr>
          <p:nvPr>
            <p:ph type="body" idx="1"/>
          </p:nvPr>
        </p:nvSpPr>
        <p:spPr>
          <a:xfrm>
            <a:off x="486825" y="4362150"/>
            <a:ext cx="8410200" cy="43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Go through everyone to find total wealth of the population, and divide by k </a:t>
            </a:r>
            <a:endParaRPr/>
          </a:p>
        </p:txBody>
      </p:sp>
      <p:sp>
        <p:nvSpPr>
          <p:cNvPr id="4715" name="Google Shape;4715;p246"/>
          <p:cNvSpPr/>
          <p:nvPr/>
        </p:nvSpPr>
        <p:spPr>
          <a:xfrm>
            <a:off x="1198775" y="3427275"/>
            <a:ext cx="737700" cy="438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6" name="Google Shape;4716;p246"/>
          <p:cNvSpPr txBox="1">
            <a:spLocks noGrp="1"/>
          </p:cNvSpPr>
          <p:nvPr>
            <p:ph type="body" idx="1"/>
          </p:nvPr>
        </p:nvSpPr>
        <p:spPr>
          <a:xfrm>
            <a:off x="-2770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24 yo, wealth: 150,000</a:t>
            </a:r>
            <a:endParaRPr sz="1200"/>
          </a:p>
        </p:txBody>
      </p:sp>
      <p:pic>
        <p:nvPicPr>
          <p:cNvPr id="4717" name="Google Shape;4717;p246"/>
          <p:cNvPicPr preferRelativeResize="0"/>
          <p:nvPr/>
        </p:nvPicPr>
        <p:blipFill rotWithShape="1">
          <a:blip r:embed="rId3">
            <a:alphaModFix/>
          </a:blip>
          <a:srcRect/>
          <a:stretch/>
        </p:blipFill>
        <p:spPr>
          <a:xfrm>
            <a:off x="486823" y="2023525"/>
            <a:ext cx="1030926" cy="1455349"/>
          </a:xfrm>
          <a:prstGeom prst="rect">
            <a:avLst/>
          </a:prstGeom>
          <a:noFill/>
          <a:ln>
            <a:noFill/>
          </a:ln>
        </p:spPr>
      </p:pic>
      <p:sp>
        <p:nvSpPr>
          <p:cNvPr id="4718" name="Google Shape;4718;p246"/>
          <p:cNvSpPr txBox="1">
            <a:spLocks noGrp="1"/>
          </p:cNvSpPr>
          <p:nvPr>
            <p:ph type="body" idx="1"/>
          </p:nvPr>
        </p:nvSpPr>
        <p:spPr>
          <a:xfrm>
            <a:off x="15177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32 yo, wealth: 42,000</a:t>
            </a:r>
            <a:endParaRPr sz="1200"/>
          </a:p>
        </p:txBody>
      </p:sp>
      <p:pic>
        <p:nvPicPr>
          <p:cNvPr id="4719" name="Google Shape;4719;p246"/>
          <p:cNvPicPr preferRelativeResize="0"/>
          <p:nvPr/>
        </p:nvPicPr>
        <p:blipFill rotWithShape="1">
          <a:blip r:embed="rId3">
            <a:alphaModFix/>
          </a:blip>
          <a:srcRect/>
          <a:stretch/>
        </p:blipFill>
        <p:spPr>
          <a:xfrm>
            <a:off x="2281623" y="2023525"/>
            <a:ext cx="1030926" cy="1455349"/>
          </a:xfrm>
          <a:prstGeom prst="rect">
            <a:avLst/>
          </a:prstGeom>
          <a:noFill/>
          <a:ln>
            <a:noFill/>
          </a:ln>
        </p:spPr>
      </p:pic>
      <p:sp>
        <p:nvSpPr>
          <p:cNvPr id="4720" name="Google Shape;4720;p246"/>
          <p:cNvSpPr txBox="1">
            <a:spLocks noGrp="1"/>
          </p:cNvSpPr>
          <p:nvPr>
            <p:ph type="body" idx="1"/>
          </p:nvPr>
        </p:nvSpPr>
        <p:spPr>
          <a:xfrm>
            <a:off x="3275138"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18 yo, wealth: 1,000</a:t>
            </a:r>
            <a:endParaRPr sz="1200"/>
          </a:p>
        </p:txBody>
      </p:sp>
      <p:pic>
        <p:nvPicPr>
          <p:cNvPr id="4721" name="Google Shape;4721;p246"/>
          <p:cNvPicPr preferRelativeResize="0"/>
          <p:nvPr/>
        </p:nvPicPr>
        <p:blipFill rotWithShape="1">
          <a:blip r:embed="rId3">
            <a:alphaModFix/>
          </a:blip>
          <a:srcRect/>
          <a:stretch/>
        </p:blipFill>
        <p:spPr>
          <a:xfrm>
            <a:off x="4039011" y="2023525"/>
            <a:ext cx="1030926" cy="1455349"/>
          </a:xfrm>
          <a:prstGeom prst="rect">
            <a:avLst/>
          </a:prstGeom>
          <a:noFill/>
          <a:ln>
            <a:noFill/>
          </a:ln>
        </p:spPr>
      </p:pic>
      <p:sp>
        <p:nvSpPr>
          <p:cNvPr id="4722" name="Google Shape;4722;p246"/>
          <p:cNvSpPr txBox="1">
            <a:spLocks noGrp="1"/>
          </p:cNvSpPr>
          <p:nvPr>
            <p:ph type="body" idx="1"/>
          </p:nvPr>
        </p:nvSpPr>
        <p:spPr>
          <a:xfrm>
            <a:off x="50325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78 yo, wealth: 151,000</a:t>
            </a:r>
            <a:endParaRPr sz="1200"/>
          </a:p>
        </p:txBody>
      </p:sp>
      <p:pic>
        <p:nvPicPr>
          <p:cNvPr id="4723" name="Google Shape;4723;p246"/>
          <p:cNvPicPr preferRelativeResize="0"/>
          <p:nvPr/>
        </p:nvPicPr>
        <p:blipFill rotWithShape="1">
          <a:blip r:embed="rId3">
            <a:alphaModFix/>
          </a:blip>
          <a:srcRect/>
          <a:stretch/>
        </p:blipFill>
        <p:spPr>
          <a:xfrm>
            <a:off x="5796398" y="2023525"/>
            <a:ext cx="1030926" cy="1455349"/>
          </a:xfrm>
          <a:prstGeom prst="rect">
            <a:avLst/>
          </a:prstGeom>
          <a:noFill/>
          <a:ln>
            <a:noFill/>
          </a:ln>
        </p:spPr>
      </p:pic>
      <p:sp>
        <p:nvSpPr>
          <p:cNvPr id="4724" name="Google Shape;4724;p246"/>
          <p:cNvSpPr txBox="1">
            <a:spLocks noGrp="1"/>
          </p:cNvSpPr>
          <p:nvPr>
            <p:ph type="body" idx="1"/>
          </p:nvPr>
        </p:nvSpPr>
        <p:spPr>
          <a:xfrm>
            <a:off x="68273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60 yo, wealth: 109,000</a:t>
            </a:r>
            <a:endParaRPr sz="1200"/>
          </a:p>
        </p:txBody>
      </p:sp>
      <p:pic>
        <p:nvPicPr>
          <p:cNvPr id="4725" name="Google Shape;4725;p246"/>
          <p:cNvPicPr preferRelativeResize="0"/>
          <p:nvPr/>
        </p:nvPicPr>
        <p:blipFill rotWithShape="1">
          <a:blip r:embed="rId3">
            <a:alphaModFix/>
          </a:blip>
          <a:srcRect/>
          <a:stretch/>
        </p:blipFill>
        <p:spPr>
          <a:xfrm>
            <a:off x="7591198" y="2023525"/>
            <a:ext cx="1030926" cy="1455349"/>
          </a:xfrm>
          <a:prstGeom prst="rect">
            <a:avLst/>
          </a:prstGeom>
          <a:noFill/>
          <a:ln>
            <a:noFill/>
          </a:ln>
        </p:spPr>
      </p:pic>
      <p:sp>
        <p:nvSpPr>
          <p:cNvPr id="4726" name="Google Shape;4726;p246"/>
          <p:cNvSpPr/>
          <p:nvPr/>
        </p:nvSpPr>
        <p:spPr>
          <a:xfrm>
            <a:off x="3005875" y="3427275"/>
            <a:ext cx="737700" cy="438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7" name="Google Shape;4727;p246"/>
          <p:cNvSpPr/>
          <p:nvPr/>
        </p:nvSpPr>
        <p:spPr>
          <a:xfrm>
            <a:off x="4743200" y="3427275"/>
            <a:ext cx="737700" cy="438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8" name="Google Shape;4728;p246"/>
          <p:cNvSpPr/>
          <p:nvPr/>
        </p:nvSpPr>
        <p:spPr>
          <a:xfrm>
            <a:off x="6480525" y="3427275"/>
            <a:ext cx="737700" cy="438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9" name="Google Shape;4729;p246"/>
          <p:cNvSpPr/>
          <p:nvPr/>
        </p:nvSpPr>
        <p:spPr>
          <a:xfrm>
            <a:off x="8287625" y="3427275"/>
            <a:ext cx="737700" cy="438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733"/>
        <p:cNvGrpSpPr/>
        <p:nvPr/>
      </p:nvGrpSpPr>
      <p:grpSpPr>
        <a:xfrm>
          <a:off x="0" y="0"/>
          <a:ext cx="0" cy="0"/>
          <a:chOff x="0" y="0"/>
          <a:chExt cx="0" cy="0"/>
        </a:xfrm>
      </p:grpSpPr>
      <p:sp>
        <p:nvSpPr>
          <p:cNvPr id="4734" name="Google Shape;4734;p2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735" name="Google Shape;4735;p247"/>
          <p:cNvSpPr txBox="1">
            <a:spLocks noGrp="1"/>
          </p:cNvSpPr>
          <p:nvPr>
            <p:ph type="body" idx="1"/>
          </p:nvPr>
        </p:nvSpPr>
        <p:spPr>
          <a:xfrm>
            <a:off x="311700" y="1152475"/>
            <a:ext cx="84102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Next, we want to find the smallest ages with total wealth of at most 151,000</a:t>
            </a:r>
            <a:endParaRPr/>
          </a:p>
        </p:txBody>
      </p:sp>
      <p:sp>
        <p:nvSpPr>
          <p:cNvPr id="4736" name="Google Shape;4736;p247"/>
          <p:cNvSpPr txBox="1">
            <a:spLocks noGrp="1"/>
          </p:cNvSpPr>
          <p:nvPr>
            <p:ph type="body" idx="1"/>
          </p:nvPr>
        </p:nvSpPr>
        <p:spPr>
          <a:xfrm>
            <a:off x="486825" y="4362150"/>
            <a:ext cx="8410200" cy="43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REMEMBER: this is not sorted! So what algorithm can we use?</a:t>
            </a:r>
            <a:endParaRPr/>
          </a:p>
        </p:txBody>
      </p:sp>
      <p:sp>
        <p:nvSpPr>
          <p:cNvPr id="4737" name="Google Shape;4737;p247"/>
          <p:cNvSpPr txBox="1">
            <a:spLocks noGrp="1"/>
          </p:cNvSpPr>
          <p:nvPr>
            <p:ph type="body" idx="1"/>
          </p:nvPr>
        </p:nvSpPr>
        <p:spPr>
          <a:xfrm>
            <a:off x="-2770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24 yo, wealth: 150,000</a:t>
            </a:r>
            <a:endParaRPr sz="1200"/>
          </a:p>
        </p:txBody>
      </p:sp>
      <p:pic>
        <p:nvPicPr>
          <p:cNvPr id="4738" name="Google Shape;4738;p247"/>
          <p:cNvPicPr preferRelativeResize="0"/>
          <p:nvPr/>
        </p:nvPicPr>
        <p:blipFill rotWithShape="1">
          <a:blip r:embed="rId3">
            <a:alphaModFix/>
          </a:blip>
          <a:srcRect/>
          <a:stretch/>
        </p:blipFill>
        <p:spPr>
          <a:xfrm>
            <a:off x="486823" y="2023525"/>
            <a:ext cx="1030926" cy="1455349"/>
          </a:xfrm>
          <a:prstGeom prst="rect">
            <a:avLst/>
          </a:prstGeom>
          <a:noFill/>
          <a:ln>
            <a:noFill/>
          </a:ln>
        </p:spPr>
      </p:pic>
      <p:sp>
        <p:nvSpPr>
          <p:cNvPr id="4739" name="Google Shape;4739;p247"/>
          <p:cNvSpPr txBox="1">
            <a:spLocks noGrp="1"/>
          </p:cNvSpPr>
          <p:nvPr>
            <p:ph type="body" idx="1"/>
          </p:nvPr>
        </p:nvSpPr>
        <p:spPr>
          <a:xfrm>
            <a:off x="15177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32 yo, wealth: 42,000</a:t>
            </a:r>
            <a:endParaRPr sz="1200"/>
          </a:p>
        </p:txBody>
      </p:sp>
      <p:pic>
        <p:nvPicPr>
          <p:cNvPr id="4740" name="Google Shape;4740;p247"/>
          <p:cNvPicPr preferRelativeResize="0"/>
          <p:nvPr/>
        </p:nvPicPr>
        <p:blipFill rotWithShape="1">
          <a:blip r:embed="rId3">
            <a:alphaModFix/>
          </a:blip>
          <a:srcRect/>
          <a:stretch/>
        </p:blipFill>
        <p:spPr>
          <a:xfrm>
            <a:off x="2281623" y="2023525"/>
            <a:ext cx="1030926" cy="1455349"/>
          </a:xfrm>
          <a:prstGeom prst="rect">
            <a:avLst/>
          </a:prstGeom>
          <a:noFill/>
          <a:ln>
            <a:noFill/>
          </a:ln>
        </p:spPr>
      </p:pic>
      <p:sp>
        <p:nvSpPr>
          <p:cNvPr id="4741" name="Google Shape;4741;p247"/>
          <p:cNvSpPr txBox="1">
            <a:spLocks noGrp="1"/>
          </p:cNvSpPr>
          <p:nvPr>
            <p:ph type="body" idx="1"/>
          </p:nvPr>
        </p:nvSpPr>
        <p:spPr>
          <a:xfrm>
            <a:off x="3275138"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18 yo, wealth: 1,000</a:t>
            </a:r>
            <a:endParaRPr sz="1200"/>
          </a:p>
        </p:txBody>
      </p:sp>
      <p:pic>
        <p:nvPicPr>
          <p:cNvPr id="4742" name="Google Shape;4742;p247"/>
          <p:cNvPicPr preferRelativeResize="0"/>
          <p:nvPr/>
        </p:nvPicPr>
        <p:blipFill rotWithShape="1">
          <a:blip r:embed="rId3">
            <a:alphaModFix/>
          </a:blip>
          <a:srcRect/>
          <a:stretch/>
        </p:blipFill>
        <p:spPr>
          <a:xfrm>
            <a:off x="4039011" y="2023525"/>
            <a:ext cx="1030926" cy="1455349"/>
          </a:xfrm>
          <a:prstGeom prst="rect">
            <a:avLst/>
          </a:prstGeom>
          <a:noFill/>
          <a:ln>
            <a:noFill/>
          </a:ln>
        </p:spPr>
      </p:pic>
      <p:sp>
        <p:nvSpPr>
          <p:cNvPr id="4743" name="Google Shape;4743;p247"/>
          <p:cNvSpPr txBox="1">
            <a:spLocks noGrp="1"/>
          </p:cNvSpPr>
          <p:nvPr>
            <p:ph type="body" idx="1"/>
          </p:nvPr>
        </p:nvSpPr>
        <p:spPr>
          <a:xfrm>
            <a:off x="50325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78 yo, wealth: 151,000</a:t>
            </a:r>
            <a:endParaRPr sz="1200"/>
          </a:p>
        </p:txBody>
      </p:sp>
      <p:pic>
        <p:nvPicPr>
          <p:cNvPr id="4744" name="Google Shape;4744;p247"/>
          <p:cNvPicPr preferRelativeResize="0"/>
          <p:nvPr/>
        </p:nvPicPr>
        <p:blipFill rotWithShape="1">
          <a:blip r:embed="rId3">
            <a:alphaModFix/>
          </a:blip>
          <a:srcRect/>
          <a:stretch/>
        </p:blipFill>
        <p:spPr>
          <a:xfrm>
            <a:off x="5796398" y="2023525"/>
            <a:ext cx="1030926" cy="1455349"/>
          </a:xfrm>
          <a:prstGeom prst="rect">
            <a:avLst/>
          </a:prstGeom>
          <a:noFill/>
          <a:ln>
            <a:noFill/>
          </a:ln>
        </p:spPr>
      </p:pic>
      <p:sp>
        <p:nvSpPr>
          <p:cNvPr id="4745" name="Google Shape;4745;p247"/>
          <p:cNvSpPr txBox="1">
            <a:spLocks noGrp="1"/>
          </p:cNvSpPr>
          <p:nvPr>
            <p:ph type="body" idx="1"/>
          </p:nvPr>
        </p:nvSpPr>
        <p:spPr>
          <a:xfrm>
            <a:off x="68273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60 yo, wealth: 109,000</a:t>
            </a:r>
            <a:endParaRPr sz="1200"/>
          </a:p>
        </p:txBody>
      </p:sp>
      <p:pic>
        <p:nvPicPr>
          <p:cNvPr id="4746" name="Google Shape;4746;p247"/>
          <p:cNvPicPr preferRelativeResize="0"/>
          <p:nvPr/>
        </p:nvPicPr>
        <p:blipFill rotWithShape="1">
          <a:blip r:embed="rId3">
            <a:alphaModFix/>
          </a:blip>
          <a:srcRect/>
          <a:stretch/>
        </p:blipFill>
        <p:spPr>
          <a:xfrm>
            <a:off x="7591198" y="2023525"/>
            <a:ext cx="1030926" cy="1455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Height of a node</a:t>
            </a:r>
            <a:endParaRPr/>
          </a:p>
        </p:txBody>
      </p:sp>
      <p:sp>
        <p:nvSpPr>
          <p:cNvPr id="611" name="Google Shape;611;p25"/>
          <p:cNvSpPr txBox="1">
            <a:spLocks noGrp="1"/>
          </p:cNvSpPr>
          <p:nvPr>
            <p:ph type="body" idx="1"/>
          </p:nvPr>
        </p:nvSpPr>
        <p:spPr>
          <a:xfrm>
            <a:off x="311700" y="1152475"/>
            <a:ext cx="8520600" cy="47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on the </a:t>
            </a:r>
            <a:r>
              <a:rPr lang="en" i="1"/>
              <a:t>longest path</a:t>
            </a:r>
            <a:r>
              <a:rPr lang="en"/>
              <a:t> from from node to leaf</a:t>
            </a:r>
            <a:endParaRPr/>
          </a:p>
        </p:txBody>
      </p:sp>
      <p:grpSp>
        <p:nvGrpSpPr>
          <p:cNvPr id="612" name="Google Shape;612;p25"/>
          <p:cNvGrpSpPr/>
          <p:nvPr/>
        </p:nvGrpSpPr>
        <p:grpSpPr>
          <a:xfrm>
            <a:off x="3107050" y="2033275"/>
            <a:ext cx="2929911" cy="2535607"/>
            <a:chOff x="2401125" y="1958975"/>
            <a:chExt cx="2929911" cy="2535607"/>
          </a:xfrm>
        </p:grpSpPr>
        <p:cxnSp>
          <p:nvCxnSpPr>
            <p:cNvPr id="613" name="Google Shape;613;p25"/>
            <p:cNvCxnSpPr>
              <a:stCxn id="614" idx="4"/>
              <a:endCxn id="615" idx="0"/>
            </p:cNvCxnSpPr>
            <p:nvPr/>
          </p:nvCxnSpPr>
          <p:spPr>
            <a:xfrm>
              <a:off x="3866084" y="23969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616" name="Google Shape;616;p25"/>
            <p:cNvSpPr/>
            <p:nvPr/>
          </p:nvSpPr>
          <p:spPr>
            <a:xfrm>
              <a:off x="2401125"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617" name="Google Shape;617;p25"/>
            <p:cNvSpPr/>
            <p:nvPr/>
          </p:nvSpPr>
          <p:spPr>
            <a:xfrm>
              <a:off x="3647068"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618" name="Google Shape;618;p25"/>
            <p:cNvSpPr/>
            <p:nvPr/>
          </p:nvSpPr>
          <p:spPr>
            <a:xfrm>
              <a:off x="3008634"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619" name="Google Shape;619;p25"/>
            <p:cNvCxnSpPr>
              <a:stCxn id="618" idx="4"/>
              <a:endCxn id="616" idx="0"/>
            </p:cNvCxnSpPr>
            <p:nvPr/>
          </p:nvCxnSpPr>
          <p:spPr>
            <a:xfrm flipH="1">
              <a:off x="2620134" y="3275245"/>
              <a:ext cx="607500" cy="171600"/>
            </a:xfrm>
            <a:prstGeom prst="straightConnector1">
              <a:avLst/>
            </a:prstGeom>
            <a:noFill/>
            <a:ln w="28575" cap="flat" cmpd="sng">
              <a:solidFill>
                <a:srgbClr val="6AA84F"/>
              </a:solidFill>
              <a:prstDash val="solid"/>
              <a:round/>
              <a:headEnd type="none" w="sm" len="sm"/>
              <a:tailEnd type="triangle" w="med" len="med"/>
            </a:ln>
          </p:spPr>
        </p:cxnSp>
        <p:cxnSp>
          <p:nvCxnSpPr>
            <p:cNvPr id="620" name="Google Shape;620;p25"/>
            <p:cNvCxnSpPr>
              <a:stCxn id="618" idx="4"/>
              <a:endCxn id="617" idx="0"/>
            </p:cNvCxnSpPr>
            <p:nvPr/>
          </p:nvCxnSpPr>
          <p:spPr>
            <a:xfrm>
              <a:off x="3227634" y="3275245"/>
              <a:ext cx="638400" cy="171600"/>
            </a:xfrm>
            <a:prstGeom prst="straightConnector1">
              <a:avLst/>
            </a:prstGeom>
            <a:noFill/>
            <a:ln w="28575" cap="flat" cmpd="sng">
              <a:solidFill>
                <a:srgbClr val="980000"/>
              </a:solidFill>
              <a:prstDash val="solid"/>
              <a:round/>
              <a:headEnd type="none" w="sm" len="sm"/>
              <a:tailEnd type="triangle" w="med" len="med"/>
            </a:ln>
          </p:spPr>
        </p:cxnSp>
        <p:sp>
          <p:nvSpPr>
            <p:cNvPr id="615" name="Google Shape;615;p25"/>
            <p:cNvSpPr/>
            <p:nvPr/>
          </p:nvSpPr>
          <p:spPr>
            <a:xfrm>
              <a:off x="4280455"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621" name="Google Shape;621;p25"/>
            <p:cNvSpPr/>
            <p:nvPr/>
          </p:nvSpPr>
          <p:spPr>
            <a:xfrm>
              <a:off x="4893036"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622" name="Google Shape;622;p25"/>
            <p:cNvCxnSpPr>
              <a:stCxn id="615" idx="4"/>
              <a:endCxn id="621" idx="0"/>
            </p:cNvCxnSpPr>
            <p:nvPr/>
          </p:nvCxnSpPr>
          <p:spPr>
            <a:xfrm>
              <a:off x="4499455" y="32752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614" name="Google Shape;614;p25"/>
            <p:cNvSpPr/>
            <p:nvPr/>
          </p:nvSpPr>
          <p:spPr>
            <a:xfrm>
              <a:off x="3647084" y="19589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623" name="Google Shape;623;p25"/>
            <p:cNvCxnSpPr>
              <a:stCxn id="614" idx="4"/>
              <a:endCxn id="618" idx="0"/>
            </p:cNvCxnSpPr>
            <p:nvPr/>
          </p:nvCxnSpPr>
          <p:spPr>
            <a:xfrm flipH="1">
              <a:off x="3227684" y="23969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624" name="Google Shape;624;p25"/>
            <p:cNvSpPr/>
            <p:nvPr/>
          </p:nvSpPr>
          <p:spPr>
            <a:xfrm>
              <a:off x="4280450" y="40565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625" name="Google Shape;625;p25"/>
            <p:cNvCxnSpPr>
              <a:stCxn id="621" idx="4"/>
              <a:endCxn id="624" idx="0"/>
            </p:cNvCxnSpPr>
            <p:nvPr/>
          </p:nvCxnSpPr>
          <p:spPr>
            <a:xfrm flipH="1">
              <a:off x="4499436" y="3884807"/>
              <a:ext cx="612600" cy="171900"/>
            </a:xfrm>
            <a:prstGeom prst="straightConnector1">
              <a:avLst/>
            </a:prstGeom>
            <a:noFill/>
            <a:ln w="28575" cap="flat" cmpd="sng">
              <a:solidFill>
                <a:srgbClr val="6AA84F"/>
              </a:solidFill>
              <a:prstDash val="solid"/>
              <a:round/>
              <a:headEnd type="none" w="sm" len="sm"/>
              <a:tailEnd type="triangle" w="med" len="med"/>
            </a:ln>
          </p:spPr>
        </p:cxnSp>
      </p:grpSp>
      <p:sp>
        <p:nvSpPr>
          <p:cNvPr id="626" name="Google Shape;626;p25"/>
          <p:cNvSpPr txBox="1"/>
          <p:nvPr/>
        </p:nvSpPr>
        <p:spPr>
          <a:xfrm>
            <a:off x="1227150" y="2002000"/>
            <a:ext cx="2117700" cy="60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What’s the height of this 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5"/>
          <p:cNvSpPr/>
          <p:nvPr/>
        </p:nvSpPr>
        <p:spPr>
          <a:xfrm>
            <a:off x="3520626" y="2842775"/>
            <a:ext cx="834600" cy="59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750"/>
        <p:cNvGrpSpPr/>
        <p:nvPr/>
      </p:nvGrpSpPr>
      <p:grpSpPr>
        <a:xfrm>
          <a:off x="0" y="0"/>
          <a:ext cx="0" cy="0"/>
          <a:chOff x="0" y="0"/>
          <a:chExt cx="0" cy="0"/>
        </a:xfrm>
      </p:grpSpPr>
      <p:sp>
        <p:nvSpPr>
          <p:cNvPr id="4751" name="Google Shape;4751;p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p:txBody>
      </p:sp>
      <p:sp>
        <p:nvSpPr>
          <p:cNvPr id="4752" name="Google Shape;4752;p248"/>
          <p:cNvSpPr txBox="1">
            <a:spLocks noGrp="1"/>
          </p:cNvSpPr>
          <p:nvPr>
            <p:ph type="body" idx="1"/>
          </p:nvPr>
        </p:nvSpPr>
        <p:spPr>
          <a:xfrm>
            <a:off x="311700" y="1152475"/>
            <a:ext cx="8520600" cy="77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1. Use QuickSelect to find median based on age, and then partition around the median to find the first target (1/k)</a:t>
            </a:r>
            <a:endParaRPr/>
          </a:p>
        </p:txBody>
      </p:sp>
      <p:sp>
        <p:nvSpPr>
          <p:cNvPr id="4753" name="Google Shape;4753;p248"/>
          <p:cNvSpPr txBox="1">
            <a:spLocks noGrp="1"/>
          </p:cNvSpPr>
          <p:nvPr>
            <p:ph type="body" idx="1"/>
          </p:nvPr>
        </p:nvSpPr>
        <p:spPr>
          <a:xfrm>
            <a:off x="-2770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24 yo, wealth: 150,000</a:t>
            </a:r>
            <a:endParaRPr sz="1200"/>
          </a:p>
        </p:txBody>
      </p:sp>
      <p:pic>
        <p:nvPicPr>
          <p:cNvPr id="4754" name="Google Shape;4754;p248"/>
          <p:cNvPicPr preferRelativeResize="0"/>
          <p:nvPr/>
        </p:nvPicPr>
        <p:blipFill rotWithShape="1">
          <a:blip r:embed="rId3">
            <a:alphaModFix/>
          </a:blip>
          <a:srcRect/>
          <a:stretch/>
        </p:blipFill>
        <p:spPr>
          <a:xfrm>
            <a:off x="486823" y="2023525"/>
            <a:ext cx="1030926" cy="1455349"/>
          </a:xfrm>
          <a:prstGeom prst="rect">
            <a:avLst/>
          </a:prstGeom>
          <a:noFill/>
          <a:ln>
            <a:noFill/>
          </a:ln>
        </p:spPr>
      </p:pic>
      <p:sp>
        <p:nvSpPr>
          <p:cNvPr id="4755" name="Google Shape;4755;p248"/>
          <p:cNvSpPr txBox="1">
            <a:spLocks noGrp="1"/>
          </p:cNvSpPr>
          <p:nvPr>
            <p:ph type="body" idx="1"/>
          </p:nvPr>
        </p:nvSpPr>
        <p:spPr>
          <a:xfrm>
            <a:off x="15177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18 yo, wealth: 1,000</a:t>
            </a:r>
            <a:endParaRPr sz="1200"/>
          </a:p>
        </p:txBody>
      </p:sp>
      <p:pic>
        <p:nvPicPr>
          <p:cNvPr id="4756" name="Google Shape;4756;p248"/>
          <p:cNvPicPr preferRelativeResize="0"/>
          <p:nvPr/>
        </p:nvPicPr>
        <p:blipFill rotWithShape="1">
          <a:blip r:embed="rId3">
            <a:alphaModFix/>
          </a:blip>
          <a:srcRect/>
          <a:stretch/>
        </p:blipFill>
        <p:spPr>
          <a:xfrm>
            <a:off x="2281623" y="2023525"/>
            <a:ext cx="1030926" cy="1455349"/>
          </a:xfrm>
          <a:prstGeom prst="rect">
            <a:avLst/>
          </a:prstGeom>
          <a:noFill/>
          <a:ln>
            <a:noFill/>
          </a:ln>
        </p:spPr>
      </p:pic>
      <p:sp>
        <p:nvSpPr>
          <p:cNvPr id="4757" name="Google Shape;4757;p248"/>
          <p:cNvSpPr txBox="1">
            <a:spLocks noGrp="1"/>
          </p:cNvSpPr>
          <p:nvPr>
            <p:ph type="body" idx="1"/>
          </p:nvPr>
        </p:nvSpPr>
        <p:spPr>
          <a:xfrm>
            <a:off x="3275138"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32 yo, wealth: 42,000</a:t>
            </a:r>
            <a:endParaRPr sz="1200"/>
          </a:p>
        </p:txBody>
      </p:sp>
      <p:pic>
        <p:nvPicPr>
          <p:cNvPr id="4758" name="Google Shape;4758;p248"/>
          <p:cNvPicPr preferRelativeResize="0"/>
          <p:nvPr/>
        </p:nvPicPr>
        <p:blipFill rotWithShape="1">
          <a:blip r:embed="rId3">
            <a:alphaModFix/>
          </a:blip>
          <a:srcRect/>
          <a:stretch/>
        </p:blipFill>
        <p:spPr>
          <a:xfrm>
            <a:off x="4039011" y="2023525"/>
            <a:ext cx="1030926" cy="1455349"/>
          </a:xfrm>
          <a:prstGeom prst="rect">
            <a:avLst/>
          </a:prstGeom>
          <a:noFill/>
          <a:ln>
            <a:noFill/>
          </a:ln>
        </p:spPr>
      </p:pic>
      <p:sp>
        <p:nvSpPr>
          <p:cNvPr id="4759" name="Google Shape;4759;p248"/>
          <p:cNvSpPr txBox="1">
            <a:spLocks noGrp="1"/>
          </p:cNvSpPr>
          <p:nvPr>
            <p:ph type="body" idx="1"/>
          </p:nvPr>
        </p:nvSpPr>
        <p:spPr>
          <a:xfrm>
            <a:off x="50325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78 yo, wealth: 151,000</a:t>
            </a:r>
            <a:endParaRPr sz="1200"/>
          </a:p>
        </p:txBody>
      </p:sp>
      <p:pic>
        <p:nvPicPr>
          <p:cNvPr id="4760" name="Google Shape;4760;p248"/>
          <p:cNvPicPr preferRelativeResize="0"/>
          <p:nvPr/>
        </p:nvPicPr>
        <p:blipFill rotWithShape="1">
          <a:blip r:embed="rId3">
            <a:alphaModFix/>
          </a:blip>
          <a:srcRect/>
          <a:stretch/>
        </p:blipFill>
        <p:spPr>
          <a:xfrm>
            <a:off x="5796398" y="2023525"/>
            <a:ext cx="1030926" cy="1455349"/>
          </a:xfrm>
          <a:prstGeom prst="rect">
            <a:avLst/>
          </a:prstGeom>
          <a:noFill/>
          <a:ln>
            <a:noFill/>
          </a:ln>
        </p:spPr>
      </p:pic>
      <p:sp>
        <p:nvSpPr>
          <p:cNvPr id="4761" name="Google Shape;4761;p248"/>
          <p:cNvSpPr txBox="1">
            <a:spLocks noGrp="1"/>
          </p:cNvSpPr>
          <p:nvPr>
            <p:ph type="body" idx="1"/>
          </p:nvPr>
        </p:nvSpPr>
        <p:spPr>
          <a:xfrm>
            <a:off x="68273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60 yo, wealth: 109,000</a:t>
            </a:r>
            <a:endParaRPr sz="1200"/>
          </a:p>
        </p:txBody>
      </p:sp>
      <p:pic>
        <p:nvPicPr>
          <p:cNvPr id="4762" name="Google Shape;4762;p248"/>
          <p:cNvPicPr preferRelativeResize="0"/>
          <p:nvPr/>
        </p:nvPicPr>
        <p:blipFill rotWithShape="1">
          <a:blip r:embed="rId3">
            <a:alphaModFix/>
          </a:blip>
          <a:srcRect/>
          <a:stretch/>
        </p:blipFill>
        <p:spPr>
          <a:xfrm>
            <a:off x="7591198" y="2023525"/>
            <a:ext cx="1030926" cy="1455349"/>
          </a:xfrm>
          <a:prstGeom prst="rect">
            <a:avLst/>
          </a:prstGeom>
          <a:noFill/>
          <a:ln>
            <a:noFill/>
          </a:ln>
        </p:spPr>
      </p:pic>
      <p:sp>
        <p:nvSpPr>
          <p:cNvPr id="4763" name="Google Shape;4763;p248"/>
          <p:cNvSpPr/>
          <p:nvPr/>
        </p:nvSpPr>
        <p:spPr>
          <a:xfrm>
            <a:off x="3751200" y="1940225"/>
            <a:ext cx="1761600" cy="213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4" name="Google Shape;4764;p248"/>
          <p:cNvSpPr txBox="1">
            <a:spLocks noGrp="1"/>
          </p:cNvSpPr>
          <p:nvPr>
            <p:ph type="body" idx="1"/>
          </p:nvPr>
        </p:nvSpPr>
        <p:spPr>
          <a:xfrm>
            <a:off x="3751200" y="4169550"/>
            <a:ext cx="17616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400">
                <a:solidFill>
                  <a:srgbClr val="FF0000"/>
                </a:solidFill>
              </a:rPr>
              <a:t>This is the median</a:t>
            </a:r>
            <a:endParaRPr sz="1400">
              <a:solidFill>
                <a:srgbClr val="FF0000"/>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4768"/>
        <p:cNvGrpSpPr/>
        <p:nvPr/>
      </p:nvGrpSpPr>
      <p:grpSpPr>
        <a:xfrm>
          <a:off x="0" y="0"/>
          <a:ext cx="0" cy="0"/>
          <a:chOff x="0" y="0"/>
          <a:chExt cx="0" cy="0"/>
        </a:xfrm>
      </p:grpSpPr>
      <p:sp>
        <p:nvSpPr>
          <p:cNvPr id="4769" name="Google Shape;4769;p2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p:txBody>
      </p:sp>
      <p:sp>
        <p:nvSpPr>
          <p:cNvPr id="4770" name="Google Shape;4770;p249"/>
          <p:cNvSpPr txBox="1">
            <a:spLocks noGrp="1"/>
          </p:cNvSpPr>
          <p:nvPr>
            <p:ph type="body" idx="1"/>
          </p:nvPr>
        </p:nvSpPr>
        <p:spPr>
          <a:xfrm>
            <a:off x="311700" y="923875"/>
            <a:ext cx="8520600" cy="10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2. Sum the totals on the left and right halves, and decide on which side to recurse on. (</a:t>
            </a:r>
            <a:r>
              <a:rPr lang="en" sz="1500"/>
              <a:t>If target &lt; median, recurse on the left. If target &gt; medium, then target = target - total wealth of the left half.)</a:t>
            </a:r>
            <a:endParaRPr/>
          </a:p>
          <a:p>
            <a:pPr marL="0" lvl="0" indent="0" algn="l" rtl="0">
              <a:lnSpc>
                <a:spcPct val="115000"/>
              </a:lnSpc>
              <a:spcBef>
                <a:spcPts val="1600"/>
              </a:spcBef>
              <a:spcAft>
                <a:spcPts val="1600"/>
              </a:spcAft>
              <a:buSzPts val="1800"/>
              <a:buNone/>
            </a:pPr>
            <a:endParaRPr/>
          </a:p>
        </p:txBody>
      </p:sp>
      <p:sp>
        <p:nvSpPr>
          <p:cNvPr id="4771" name="Google Shape;4771;p249"/>
          <p:cNvSpPr txBox="1">
            <a:spLocks noGrp="1"/>
          </p:cNvSpPr>
          <p:nvPr>
            <p:ph type="body" idx="1"/>
          </p:nvPr>
        </p:nvSpPr>
        <p:spPr>
          <a:xfrm>
            <a:off x="-2770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24 yo, wealth: 150,000</a:t>
            </a:r>
            <a:endParaRPr sz="1200"/>
          </a:p>
        </p:txBody>
      </p:sp>
      <p:pic>
        <p:nvPicPr>
          <p:cNvPr id="4772" name="Google Shape;4772;p249"/>
          <p:cNvPicPr preferRelativeResize="0"/>
          <p:nvPr/>
        </p:nvPicPr>
        <p:blipFill rotWithShape="1">
          <a:blip r:embed="rId3">
            <a:alphaModFix/>
          </a:blip>
          <a:srcRect/>
          <a:stretch/>
        </p:blipFill>
        <p:spPr>
          <a:xfrm>
            <a:off x="486823" y="2023525"/>
            <a:ext cx="1030926" cy="1455349"/>
          </a:xfrm>
          <a:prstGeom prst="rect">
            <a:avLst/>
          </a:prstGeom>
          <a:noFill/>
          <a:ln>
            <a:noFill/>
          </a:ln>
        </p:spPr>
      </p:pic>
      <p:sp>
        <p:nvSpPr>
          <p:cNvPr id="4773" name="Google Shape;4773;p249"/>
          <p:cNvSpPr txBox="1">
            <a:spLocks noGrp="1"/>
          </p:cNvSpPr>
          <p:nvPr>
            <p:ph type="body" idx="1"/>
          </p:nvPr>
        </p:nvSpPr>
        <p:spPr>
          <a:xfrm>
            <a:off x="15177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18 yo, wealth: 1,000</a:t>
            </a:r>
            <a:endParaRPr sz="1200"/>
          </a:p>
        </p:txBody>
      </p:sp>
      <p:pic>
        <p:nvPicPr>
          <p:cNvPr id="4774" name="Google Shape;4774;p249"/>
          <p:cNvPicPr preferRelativeResize="0"/>
          <p:nvPr/>
        </p:nvPicPr>
        <p:blipFill rotWithShape="1">
          <a:blip r:embed="rId3">
            <a:alphaModFix/>
          </a:blip>
          <a:srcRect/>
          <a:stretch/>
        </p:blipFill>
        <p:spPr>
          <a:xfrm>
            <a:off x="2281623" y="2023525"/>
            <a:ext cx="1030926" cy="1455349"/>
          </a:xfrm>
          <a:prstGeom prst="rect">
            <a:avLst/>
          </a:prstGeom>
          <a:noFill/>
          <a:ln>
            <a:noFill/>
          </a:ln>
        </p:spPr>
      </p:pic>
      <p:sp>
        <p:nvSpPr>
          <p:cNvPr id="4775" name="Google Shape;4775;p249"/>
          <p:cNvSpPr txBox="1">
            <a:spLocks noGrp="1"/>
          </p:cNvSpPr>
          <p:nvPr>
            <p:ph type="body" idx="1"/>
          </p:nvPr>
        </p:nvSpPr>
        <p:spPr>
          <a:xfrm>
            <a:off x="3275138"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32 yo, wealth: 42,000</a:t>
            </a:r>
            <a:endParaRPr sz="1200"/>
          </a:p>
        </p:txBody>
      </p:sp>
      <p:pic>
        <p:nvPicPr>
          <p:cNvPr id="4776" name="Google Shape;4776;p249"/>
          <p:cNvPicPr preferRelativeResize="0"/>
          <p:nvPr/>
        </p:nvPicPr>
        <p:blipFill rotWithShape="1">
          <a:blip r:embed="rId3">
            <a:alphaModFix/>
          </a:blip>
          <a:srcRect/>
          <a:stretch/>
        </p:blipFill>
        <p:spPr>
          <a:xfrm>
            <a:off x="4039011" y="2023525"/>
            <a:ext cx="1030926" cy="1455349"/>
          </a:xfrm>
          <a:prstGeom prst="rect">
            <a:avLst/>
          </a:prstGeom>
          <a:noFill/>
          <a:ln>
            <a:noFill/>
          </a:ln>
        </p:spPr>
      </p:pic>
      <p:sp>
        <p:nvSpPr>
          <p:cNvPr id="4777" name="Google Shape;4777;p249"/>
          <p:cNvSpPr txBox="1">
            <a:spLocks noGrp="1"/>
          </p:cNvSpPr>
          <p:nvPr>
            <p:ph type="body" idx="1"/>
          </p:nvPr>
        </p:nvSpPr>
        <p:spPr>
          <a:xfrm>
            <a:off x="50325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78 yo, wealth: 151,000</a:t>
            </a:r>
            <a:endParaRPr sz="1200"/>
          </a:p>
        </p:txBody>
      </p:sp>
      <p:pic>
        <p:nvPicPr>
          <p:cNvPr id="4778" name="Google Shape;4778;p249"/>
          <p:cNvPicPr preferRelativeResize="0"/>
          <p:nvPr/>
        </p:nvPicPr>
        <p:blipFill rotWithShape="1">
          <a:blip r:embed="rId3">
            <a:alphaModFix/>
          </a:blip>
          <a:srcRect/>
          <a:stretch/>
        </p:blipFill>
        <p:spPr>
          <a:xfrm>
            <a:off x="5796398" y="2023525"/>
            <a:ext cx="1030926" cy="1455349"/>
          </a:xfrm>
          <a:prstGeom prst="rect">
            <a:avLst/>
          </a:prstGeom>
          <a:noFill/>
          <a:ln>
            <a:noFill/>
          </a:ln>
        </p:spPr>
      </p:pic>
      <p:sp>
        <p:nvSpPr>
          <p:cNvPr id="4779" name="Google Shape;4779;p249"/>
          <p:cNvSpPr txBox="1">
            <a:spLocks noGrp="1"/>
          </p:cNvSpPr>
          <p:nvPr>
            <p:ph type="body" idx="1"/>
          </p:nvPr>
        </p:nvSpPr>
        <p:spPr>
          <a:xfrm>
            <a:off x="68273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60 yo, wealth: 109,000</a:t>
            </a:r>
            <a:endParaRPr sz="1200"/>
          </a:p>
        </p:txBody>
      </p:sp>
      <p:pic>
        <p:nvPicPr>
          <p:cNvPr id="4780" name="Google Shape;4780;p249"/>
          <p:cNvPicPr preferRelativeResize="0"/>
          <p:nvPr/>
        </p:nvPicPr>
        <p:blipFill rotWithShape="1">
          <a:blip r:embed="rId3">
            <a:alphaModFix/>
          </a:blip>
          <a:srcRect/>
          <a:stretch/>
        </p:blipFill>
        <p:spPr>
          <a:xfrm>
            <a:off x="7591198" y="2023525"/>
            <a:ext cx="1030926" cy="1455349"/>
          </a:xfrm>
          <a:prstGeom prst="rect">
            <a:avLst/>
          </a:prstGeom>
          <a:noFill/>
          <a:ln>
            <a:noFill/>
          </a:ln>
        </p:spPr>
      </p:pic>
      <p:sp>
        <p:nvSpPr>
          <p:cNvPr id="4781" name="Google Shape;4781;p249"/>
          <p:cNvSpPr/>
          <p:nvPr/>
        </p:nvSpPr>
        <p:spPr>
          <a:xfrm>
            <a:off x="3751200" y="1940225"/>
            <a:ext cx="1761600" cy="213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2" name="Google Shape;4782;p249"/>
          <p:cNvSpPr txBox="1">
            <a:spLocks noGrp="1"/>
          </p:cNvSpPr>
          <p:nvPr>
            <p:ph type="body" idx="1"/>
          </p:nvPr>
        </p:nvSpPr>
        <p:spPr>
          <a:xfrm>
            <a:off x="3751200" y="4169550"/>
            <a:ext cx="17616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400">
                <a:solidFill>
                  <a:srgbClr val="595959"/>
                </a:solidFill>
              </a:rPr>
              <a:t>This is the median</a:t>
            </a:r>
            <a:endParaRPr sz="1400">
              <a:solidFill>
                <a:srgbClr val="595959"/>
              </a:solidFill>
            </a:endParaRPr>
          </a:p>
        </p:txBody>
      </p:sp>
      <p:sp>
        <p:nvSpPr>
          <p:cNvPr id="4783" name="Google Shape;4783;p249"/>
          <p:cNvSpPr txBox="1">
            <a:spLocks noGrp="1"/>
          </p:cNvSpPr>
          <p:nvPr>
            <p:ph type="body" idx="1"/>
          </p:nvPr>
        </p:nvSpPr>
        <p:spPr>
          <a:xfrm>
            <a:off x="584250" y="4169550"/>
            <a:ext cx="17616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400">
                <a:solidFill>
                  <a:srgbClr val="FF0000"/>
                </a:solidFill>
              </a:rPr>
              <a:t>Left sum: 151,000</a:t>
            </a:r>
            <a:endParaRPr sz="1400">
              <a:solidFill>
                <a:srgbClr val="FF0000"/>
              </a:solidFill>
            </a:endParaRPr>
          </a:p>
        </p:txBody>
      </p:sp>
      <p:sp>
        <p:nvSpPr>
          <p:cNvPr id="4784" name="Google Shape;4784;p249"/>
          <p:cNvSpPr txBox="1">
            <a:spLocks noGrp="1"/>
          </p:cNvSpPr>
          <p:nvPr>
            <p:ph type="body" idx="1"/>
          </p:nvPr>
        </p:nvSpPr>
        <p:spPr>
          <a:xfrm>
            <a:off x="6508150" y="4169550"/>
            <a:ext cx="17616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400">
                <a:solidFill>
                  <a:srgbClr val="FF0000"/>
                </a:solidFill>
              </a:rPr>
              <a:t>Right sum: 260,000</a:t>
            </a:r>
            <a:endParaRPr sz="1400">
              <a:solidFill>
                <a:srgbClr val="FF0000"/>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4788"/>
        <p:cNvGrpSpPr/>
        <p:nvPr/>
      </p:nvGrpSpPr>
      <p:grpSpPr>
        <a:xfrm>
          <a:off x="0" y="0"/>
          <a:ext cx="0" cy="0"/>
          <a:chOff x="0" y="0"/>
          <a:chExt cx="0" cy="0"/>
        </a:xfrm>
      </p:grpSpPr>
      <p:sp>
        <p:nvSpPr>
          <p:cNvPr id="4789" name="Google Shape;4789;p2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p:txBody>
      </p:sp>
      <p:sp>
        <p:nvSpPr>
          <p:cNvPr id="4790" name="Google Shape;4790;p250"/>
          <p:cNvSpPr txBox="1">
            <a:spLocks noGrp="1"/>
          </p:cNvSpPr>
          <p:nvPr>
            <p:ph type="body" idx="1"/>
          </p:nvPr>
        </p:nvSpPr>
        <p:spPr>
          <a:xfrm>
            <a:off x="311700" y="1152475"/>
            <a:ext cx="8520600" cy="77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2. Here, there is no need to recurse to the left anymore, since you know the partition is between the 18 and 32 yo.</a:t>
            </a:r>
            <a:endParaRPr/>
          </a:p>
          <a:p>
            <a:pPr marL="0" lvl="0" indent="0" algn="l" rtl="0">
              <a:lnSpc>
                <a:spcPct val="115000"/>
              </a:lnSpc>
              <a:spcBef>
                <a:spcPts val="1600"/>
              </a:spcBef>
              <a:spcAft>
                <a:spcPts val="1600"/>
              </a:spcAft>
              <a:buSzPts val="1800"/>
              <a:buNone/>
            </a:pPr>
            <a:endParaRPr/>
          </a:p>
        </p:txBody>
      </p:sp>
      <p:sp>
        <p:nvSpPr>
          <p:cNvPr id="4791" name="Google Shape;4791;p250"/>
          <p:cNvSpPr txBox="1">
            <a:spLocks noGrp="1"/>
          </p:cNvSpPr>
          <p:nvPr>
            <p:ph type="body" idx="1"/>
          </p:nvPr>
        </p:nvSpPr>
        <p:spPr>
          <a:xfrm>
            <a:off x="-2770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24 yo, wealth: 150,000</a:t>
            </a:r>
            <a:endParaRPr sz="1200"/>
          </a:p>
        </p:txBody>
      </p:sp>
      <p:pic>
        <p:nvPicPr>
          <p:cNvPr id="4792" name="Google Shape;4792;p250"/>
          <p:cNvPicPr preferRelativeResize="0"/>
          <p:nvPr/>
        </p:nvPicPr>
        <p:blipFill rotWithShape="1">
          <a:blip r:embed="rId3">
            <a:alphaModFix/>
          </a:blip>
          <a:srcRect/>
          <a:stretch/>
        </p:blipFill>
        <p:spPr>
          <a:xfrm>
            <a:off x="486823" y="2023525"/>
            <a:ext cx="1030926" cy="1455349"/>
          </a:xfrm>
          <a:prstGeom prst="rect">
            <a:avLst/>
          </a:prstGeom>
          <a:noFill/>
          <a:ln>
            <a:noFill/>
          </a:ln>
        </p:spPr>
      </p:pic>
      <p:sp>
        <p:nvSpPr>
          <p:cNvPr id="4793" name="Google Shape;4793;p250"/>
          <p:cNvSpPr txBox="1">
            <a:spLocks noGrp="1"/>
          </p:cNvSpPr>
          <p:nvPr>
            <p:ph type="body" idx="1"/>
          </p:nvPr>
        </p:nvSpPr>
        <p:spPr>
          <a:xfrm>
            <a:off x="15177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18 yo, wealth: 1,000</a:t>
            </a:r>
            <a:endParaRPr sz="1200"/>
          </a:p>
        </p:txBody>
      </p:sp>
      <p:pic>
        <p:nvPicPr>
          <p:cNvPr id="4794" name="Google Shape;4794;p250"/>
          <p:cNvPicPr preferRelativeResize="0"/>
          <p:nvPr/>
        </p:nvPicPr>
        <p:blipFill rotWithShape="1">
          <a:blip r:embed="rId3">
            <a:alphaModFix/>
          </a:blip>
          <a:srcRect/>
          <a:stretch/>
        </p:blipFill>
        <p:spPr>
          <a:xfrm>
            <a:off x="2281623" y="2023525"/>
            <a:ext cx="1030926" cy="1455349"/>
          </a:xfrm>
          <a:prstGeom prst="rect">
            <a:avLst/>
          </a:prstGeom>
          <a:noFill/>
          <a:ln>
            <a:noFill/>
          </a:ln>
        </p:spPr>
      </p:pic>
      <p:sp>
        <p:nvSpPr>
          <p:cNvPr id="4795" name="Google Shape;4795;p250"/>
          <p:cNvSpPr txBox="1">
            <a:spLocks noGrp="1"/>
          </p:cNvSpPr>
          <p:nvPr>
            <p:ph type="body" idx="1"/>
          </p:nvPr>
        </p:nvSpPr>
        <p:spPr>
          <a:xfrm>
            <a:off x="3275138"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32 yo, wealth: 42,000</a:t>
            </a:r>
            <a:endParaRPr sz="1200"/>
          </a:p>
        </p:txBody>
      </p:sp>
      <p:pic>
        <p:nvPicPr>
          <p:cNvPr id="4796" name="Google Shape;4796;p250"/>
          <p:cNvPicPr preferRelativeResize="0"/>
          <p:nvPr/>
        </p:nvPicPr>
        <p:blipFill rotWithShape="1">
          <a:blip r:embed="rId3">
            <a:alphaModFix/>
          </a:blip>
          <a:srcRect/>
          <a:stretch/>
        </p:blipFill>
        <p:spPr>
          <a:xfrm>
            <a:off x="4039011" y="2023525"/>
            <a:ext cx="1030926" cy="1455349"/>
          </a:xfrm>
          <a:prstGeom prst="rect">
            <a:avLst/>
          </a:prstGeom>
          <a:noFill/>
          <a:ln>
            <a:noFill/>
          </a:ln>
        </p:spPr>
      </p:pic>
      <p:sp>
        <p:nvSpPr>
          <p:cNvPr id="4797" name="Google Shape;4797;p250"/>
          <p:cNvSpPr txBox="1">
            <a:spLocks noGrp="1"/>
          </p:cNvSpPr>
          <p:nvPr>
            <p:ph type="body" idx="1"/>
          </p:nvPr>
        </p:nvSpPr>
        <p:spPr>
          <a:xfrm>
            <a:off x="50325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78 yo, wealth: 151,000</a:t>
            </a:r>
            <a:endParaRPr sz="1200"/>
          </a:p>
        </p:txBody>
      </p:sp>
      <p:pic>
        <p:nvPicPr>
          <p:cNvPr id="4798" name="Google Shape;4798;p250"/>
          <p:cNvPicPr preferRelativeResize="0"/>
          <p:nvPr/>
        </p:nvPicPr>
        <p:blipFill rotWithShape="1">
          <a:blip r:embed="rId3">
            <a:alphaModFix/>
          </a:blip>
          <a:srcRect/>
          <a:stretch/>
        </p:blipFill>
        <p:spPr>
          <a:xfrm>
            <a:off x="5796398" y="2023525"/>
            <a:ext cx="1030926" cy="1455349"/>
          </a:xfrm>
          <a:prstGeom prst="rect">
            <a:avLst/>
          </a:prstGeom>
          <a:noFill/>
          <a:ln>
            <a:noFill/>
          </a:ln>
        </p:spPr>
      </p:pic>
      <p:sp>
        <p:nvSpPr>
          <p:cNvPr id="4799" name="Google Shape;4799;p250"/>
          <p:cNvSpPr txBox="1">
            <a:spLocks noGrp="1"/>
          </p:cNvSpPr>
          <p:nvPr>
            <p:ph type="body" idx="1"/>
          </p:nvPr>
        </p:nvSpPr>
        <p:spPr>
          <a:xfrm>
            <a:off x="68273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60 yo, wealth: 109,000</a:t>
            </a:r>
            <a:endParaRPr sz="1200"/>
          </a:p>
        </p:txBody>
      </p:sp>
      <p:pic>
        <p:nvPicPr>
          <p:cNvPr id="4800" name="Google Shape;4800;p250"/>
          <p:cNvPicPr preferRelativeResize="0"/>
          <p:nvPr/>
        </p:nvPicPr>
        <p:blipFill rotWithShape="1">
          <a:blip r:embed="rId3">
            <a:alphaModFix/>
          </a:blip>
          <a:srcRect/>
          <a:stretch/>
        </p:blipFill>
        <p:spPr>
          <a:xfrm>
            <a:off x="7591198" y="2023525"/>
            <a:ext cx="1030926" cy="1455349"/>
          </a:xfrm>
          <a:prstGeom prst="rect">
            <a:avLst/>
          </a:prstGeom>
          <a:noFill/>
          <a:ln>
            <a:noFill/>
          </a:ln>
        </p:spPr>
      </p:pic>
      <p:sp>
        <p:nvSpPr>
          <p:cNvPr id="4801" name="Google Shape;4801;p250"/>
          <p:cNvSpPr/>
          <p:nvPr/>
        </p:nvSpPr>
        <p:spPr>
          <a:xfrm>
            <a:off x="3751200" y="1940225"/>
            <a:ext cx="1761600" cy="213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2" name="Google Shape;4802;p250"/>
          <p:cNvSpPr txBox="1">
            <a:spLocks noGrp="1"/>
          </p:cNvSpPr>
          <p:nvPr>
            <p:ph type="body" idx="1"/>
          </p:nvPr>
        </p:nvSpPr>
        <p:spPr>
          <a:xfrm>
            <a:off x="3751200" y="4169550"/>
            <a:ext cx="17616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400">
                <a:solidFill>
                  <a:srgbClr val="595959"/>
                </a:solidFill>
              </a:rPr>
              <a:t>This is the median</a:t>
            </a:r>
            <a:endParaRPr sz="1400">
              <a:solidFill>
                <a:srgbClr val="595959"/>
              </a:solidFill>
            </a:endParaRPr>
          </a:p>
        </p:txBody>
      </p:sp>
      <p:sp>
        <p:nvSpPr>
          <p:cNvPr id="4803" name="Google Shape;4803;p250"/>
          <p:cNvSpPr txBox="1">
            <a:spLocks noGrp="1"/>
          </p:cNvSpPr>
          <p:nvPr>
            <p:ph type="body" idx="1"/>
          </p:nvPr>
        </p:nvSpPr>
        <p:spPr>
          <a:xfrm>
            <a:off x="584250" y="4169550"/>
            <a:ext cx="17616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400">
                <a:solidFill>
                  <a:srgbClr val="595959"/>
                </a:solidFill>
              </a:rPr>
              <a:t>Left sum: 151,000</a:t>
            </a:r>
            <a:endParaRPr sz="1400">
              <a:solidFill>
                <a:srgbClr val="595959"/>
              </a:solidFill>
            </a:endParaRPr>
          </a:p>
        </p:txBody>
      </p:sp>
      <p:sp>
        <p:nvSpPr>
          <p:cNvPr id="4804" name="Google Shape;4804;p250"/>
          <p:cNvSpPr txBox="1">
            <a:spLocks noGrp="1"/>
          </p:cNvSpPr>
          <p:nvPr>
            <p:ph type="body" idx="1"/>
          </p:nvPr>
        </p:nvSpPr>
        <p:spPr>
          <a:xfrm>
            <a:off x="6508150" y="4169550"/>
            <a:ext cx="17616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400">
                <a:solidFill>
                  <a:srgbClr val="595959"/>
                </a:solidFill>
              </a:rPr>
              <a:t>Right sum: 260,000</a:t>
            </a:r>
            <a:endParaRPr sz="1400">
              <a:solidFill>
                <a:srgbClr val="595959"/>
              </a:solidFill>
            </a:endParaRPr>
          </a:p>
        </p:txBody>
      </p:sp>
      <p:cxnSp>
        <p:nvCxnSpPr>
          <p:cNvPr id="4805" name="Google Shape;4805;p250"/>
          <p:cNvCxnSpPr/>
          <p:nvPr/>
        </p:nvCxnSpPr>
        <p:spPr>
          <a:xfrm flipH="1">
            <a:off x="3608475" y="1940225"/>
            <a:ext cx="9900" cy="2485500"/>
          </a:xfrm>
          <a:prstGeom prst="straightConnector1">
            <a:avLst/>
          </a:prstGeom>
          <a:noFill/>
          <a:ln w="28575" cap="flat" cmpd="sng">
            <a:solidFill>
              <a:srgbClr val="4A86E8"/>
            </a:solidFill>
            <a:prstDash val="solid"/>
            <a:round/>
            <a:headEnd type="none" w="sm" len="sm"/>
            <a:tailEnd type="none" w="sm" len="sm"/>
          </a:ln>
        </p:spPr>
      </p:cxn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4809"/>
        <p:cNvGrpSpPr/>
        <p:nvPr/>
      </p:nvGrpSpPr>
      <p:grpSpPr>
        <a:xfrm>
          <a:off x="0" y="0"/>
          <a:ext cx="0" cy="0"/>
          <a:chOff x="0" y="0"/>
          <a:chExt cx="0" cy="0"/>
        </a:xfrm>
      </p:grpSpPr>
      <p:sp>
        <p:nvSpPr>
          <p:cNvPr id="4810" name="Google Shape;4810;p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p:txBody>
      </p:sp>
      <p:sp>
        <p:nvSpPr>
          <p:cNvPr id="4811" name="Google Shape;4811;p251"/>
          <p:cNvSpPr txBox="1">
            <a:spLocks noGrp="1"/>
          </p:cNvSpPr>
          <p:nvPr>
            <p:ph type="body" idx="1"/>
          </p:nvPr>
        </p:nvSpPr>
        <p:spPr>
          <a:xfrm>
            <a:off x="311700" y="1152475"/>
            <a:ext cx="8520600" cy="77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3. Repeat for the k - 1 targets (2/k, 3/k, … (k-1)/ k</a:t>
            </a:r>
            <a:endParaRPr/>
          </a:p>
          <a:p>
            <a:pPr marL="0" lvl="0" indent="0" algn="l" rtl="0">
              <a:lnSpc>
                <a:spcPct val="115000"/>
              </a:lnSpc>
              <a:spcBef>
                <a:spcPts val="1600"/>
              </a:spcBef>
              <a:spcAft>
                <a:spcPts val="1600"/>
              </a:spcAft>
              <a:buSzPts val="1800"/>
              <a:buNone/>
            </a:pPr>
            <a:endParaRPr/>
          </a:p>
        </p:txBody>
      </p:sp>
      <p:sp>
        <p:nvSpPr>
          <p:cNvPr id="4812" name="Google Shape;4812;p251"/>
          <p:cNvSpPr txBox="1">
            <a:spLocks noGrp="1"/>
          </p:cNvSpPr>
          <p:nvPr>
            <p:ph type="body" idx="1"/>
          </p:nvPr>
        </p:nvSpPr>
        <p:spPr>
          <a:xfrm>
            <a:off x="-2770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24 yo, wealth: 150,000</a:t>
            </a:r>
            <a:endParaRPr sz="1200"/>
          </a:p>
        </p:txBody>
      </p:sp>
      <p:pic>
        <p:nvPicPr>
          <p:cNvPr id="4813" name="Google Shape;4813;p251"/>
          <p:cNvPicPr preferRelativeResize="0"/>
          <p:nvPr/>
        </p:nvPicPr>
        <p:blipFill rotWithShape="1">
          <a:blip r:embed="rId3">
            <a:alphaModFix/>
          </a:blip>
          <a:srcRect/>
          <a:stretch/>
        </p:blipFill>
        <p:spPr>
          <a:xfrm>
            <a:off x="486823" y="2023525"/>
            <a:ext cx="1030926" cy="1455349"/>
          </a:xfrm>
          <a:prstGeom prst="rect">
            <a:avLst/>
          </a:prstGeom>
          <a:noFill/>
          <a:ln>
            <a:noFill/>
          </a:ln>
        </p:spPr>
      </p:pic>
      <p:sp>
        <p:nvSpPr>
          <p:cNvPr id="4814" name="Google Shape;4814;p251"/>
          <p:cNvSpPr txBox="1">
            <a:spLocks noGrp="1"/>
          </p:cNvSpPr>
          <p:nvPr>
            <p:ph type="body" idx="1"/>
          </p:nvPr>
        </p:nvSpPr>
        <p:spPr>
          <a:xfrm>
            <a:off x="1517750"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18 yo, wealth: 1,000</a:t>
            </a:r>
            <a:endParaRPr sz="1200"/>
          </a:p>
        </p:txBody>
      </p:sp>
      <p:pic>
        <p:nvPicPr>
          <p:cNvPr id="4815" name="Google Shape;4815;p251"/>
          <p:cNvPicPr preferRelativeResize="0"/>
          <p:nvPr/>
        </p:nvPicPr>
        <p:blipFill rotWithShape="1">
          <a:blip r:embed="rId3">
            <a:alphaModFix/>
          </a:blip>
          <a:srcRect/>
          <a:stretch/>
        </p:blipFill>
        <p:spPr>
          <a:xfrm>
            <a:off x="2281623" y="2023525"/>
            <a:ext cx="1030926" cy="1455349"/>
          </a:xfrm>
          <a:prstGeom prst="rect">
            <a:avLst/>
          </a:prstGeom>
          <a:noFill/>
          <a:ln>
            <a:noFill/>
          </a:ln>
        </p:spPr>
      </p:pic>
      <p:sp>
        <p:nvSpPr>
          <p:cNvPr id="4816" name="Google Shape;4816;p251"/>
          <p:cNvSpPr txBox="1">
            <a:spLocks noGrp="1"/>
          </p:cNvSpPr>
          <p:nvPr>
            <p:ph type="body" idx="1"/>
          </p:nvPr>
        </p:nvSpPr>
        <p:spPr>
          <a:xfrm>
            <a:off x="3275138"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32 yo, wealth: 42,000</a:t>
            </a:r>
            <a:endParaRPr sz="1200"/>
          </a:p>
        </p:txBody>
      </p:sp>
      <p:pic>
        <p:nvPicPr>
          <p:cNvPr id="4817" name="Google Shape;4817;p251"/>
          <p:cNvPicPr preferRelativeResize="0"/>
          <p:nvPr/>
        </p:nvPicPr>
        <p:blipFill rotWithShape="1">
          <a:blip r:embed="rId3">
            <a:alphaModFix/>
          </a:blip>
          <a:srcRect/>
          <a:stretch/>
        </p:blipFill>
        <p:spPr>
          <a:xfrm>
            <a:off x="4039011" y="2023525"/>
            <a:ext cx="1030926" cy="1455349"/>
          </a:xfrm>
          <a:prstGeom prst="rect">
            <a:avLst/>
          </a:prstGeom>
          <a:noFill/>
          <a:ln>
            <a:noFill/>
          </a:ln>
        </p:spPr>
      </p:pic>
      <p:sp>
        <p:nvSpPr>
          <p:cNvPr id="4818" name="Google Shape;4818;p251"/>
          <p:cNvSpPr txBox="1">
            <a:spLocks noGrp="1"/>
          </p:cNvSpPr>
          <p:nvPr>
            <p:ph type="body" idx="1"/>
          </p:nvPr>
        </p:nvSpPr>
        <p:spPr>
          <a:xfrm>
            <a:off x="50325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78 yo, wealth: 151,000</a:t>
            </a:r>
            <a:endParaRPr sz="1200"/>
          </a:p>
        </p:txBody>
      </p:sp>
      <p:pic>
        <p:nvPicPr>
          <p:cNvPr id="4819" name="Google Shape;4819;p251"/>
          <p:cNvPicPr preferRelativeResize="0"/>
          <p:nvPr/>
        </p:nvPicPr>
        <p:blipFill rotWithShape="1">
          <a:blip r:embed="rId3">
            <a:alphaModFix/>
          </a:blip>
          <a:srcRect/>
          <a:stretch/>
        </p:blipFill>
        <p:spPr>
          <a:xfrm>
            <a:off x="5796398" y="2023525"/>
            <a:ext cx="1030926" cy="1455349"/>
          </a:xfrm>
          <a:prstGeom prst="rect">
            <a:avLst/>
          </a:prstGeom>
          <a:noFill/>
          <a:ln>
            <a:noFill/>
          </a:ln>
        </p:spPr>
      </p:pic>
      <p:sp>
        <p:nvSpPr>
          <p:cNvPr id="4820" name="Google Shape;4820;p251"/>
          <p:cNvSpPr txBox="1">
            <a:spLocks noGrp="1"/>
          </p:cNvSpPr>
          <p:nvPr>
            <p:ph type="body" idx="1"/>
          </p:nvPr>
        </p:nvSpPr>
        <p:spPr>
          <a:xfrm>
            <a:off x="6827325" y="3478875"/>
            <a:ext cx="26985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t>60 yo, wealth: 109,000</a:t>
            </a:r>
            <a:endParaRPr sz="1200"/>
          </a:p>
        </p:txBody>
      </p:sp>
      <p:pic>
        <p:nvPicPr>
          <p:cNvPr id="4821" name="Google Shape;4821;p251"/>
          <p:cNvPicPr preferRelativeResize="0"/>
          <p:nvPr/>
        </p:nvPicPr>
        <p:blipFill rotWithShape="1">
          <a:blip r:embed="rId3">
            <a:alphaModFix/>
          </a:blip>
          <a:srcRect/>
          <a:stretch/>
        </p:blipFill>
        <p:spPr>
          <a:xfrm>
            <a:off x="7591198" y="2023525"/>
            <a:ext cx="1030926" cy="1455349"/>
          </a:xfrm>
          <a:prstGeom prst="rect">
            <a:avLst/>
          </a:prstGeom>
          <a:noFill/>
          <a:ln>
            <a:noFill/>
          </a:ln>
        </p:spPr>
      </p:pic>
      <p:sp>
        <p:nvSpPr>
          <p:cNvPr id="4822" name="Google Shape;4822;p251"/>
          <p:cNvSpPr/>
          <p:nvPr/>
        </p:nvSpPr>
        <p:spPr>
          <a:xfrm>
            <a:off x="3751200" y="1940225"/>
            <a:ext cx="1761600" cy="213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3" name="Google Shape;4823;p251"/>
          <p:cNvSpPr txBox="1">
            <a:spLocks noGrp="1"/>
          </p:cNvSpPr>
          <p:nvPr>
            <p:ph type="body" idx="1"/>
          </p:nvPr>
        </p:nvSpPr>
        <p:spPr>
          <a:xfrm>
            <a:off x="3751200" y="4169550"/>
            <a:ext cx="17616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400">
                <a:solidFill>
                  <a:srgbClr val="595959"/>
                </a:solidFill>
              </a:rPr>
              <a:t>This is the median</a:t>
            </a:r>
            <a:endParaRPr sz="1400">
              <a:solidFill>
                <a:srgbClr val="595959"/>
              </a:solidFill>
            </a:endParaRPr>
          </a:p>
        </p:txBody>
      </p:sp>
      <p:sp>
        <p:nvSpPr>
          <p:cNvPr id="4824" name="Google Shape;4824;p251"/>
          <p:cNvSpPr txBox="1">
            <a:spLocks noGrp="1"/>
          </p:cNvSpPr>
          <p:nvPr>
            <p:ph type="body" idx="1"/>
          </p:nvPr>
        </p:nvSpPr>
        <p:spPr>
          <a:xfrm>
            <a:off x="584250" y="4169550"/>
            <a:ext cx="17616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400">
                <a:solidFill>
                  <a:srgbClr val="595959"/>
                </a:solidFill>
              </a:rPr>
              <a:t>Left sum: 151,000</a:t>
            </a:r>
            <a:endParaRPr sz="1400">
              <a:solidFill>
                <a:srgbClr val="595959"/>
              </a:solidFill>
            </a:endParaRPr>
          </a:p>
        </p:txBody>
      </p:sp>
      <p:sp>
        <p:nvSpPr>
          <p:cNvPr id="4825" name="Google Shape;4825;p251"/>
          <p:cNvSpPr txBox="1">
            <a:spLocks noGrp="1"/>
          </p:cNvSpPr>
          <p:nvPr>
            <p:ph type="body" idx="1"/>
          </p:nvPr>
        </p:nvSpPr>
        <p:spPr>
          <a:xfrm>
            <a:off x="6508150" y="4169550"/>
            <a:ext cx="17616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400">
                <a:solidFill>
                  <a:srgbClr val="595959"/>
                </a:solidFill>
              </a:rPr>
              <a:t>Right sum: 260,000</a:t>
            </a:r>
            <a:endParaRPr sz="1400">
              <a:solidFill>
                <a:srgbClr val="595959"/>
              </a:solidFill>
            </a:endParaRPr>
          </a:p>
        </p:txBody>
      </p:sp>
      <p:cxnSp>
        <p:nvCxnSpPr>
          <p:cNvPr id="4826" name="Google Shape;4826;p251"/>
          <p:cNvCxnSpPr/>
          <p:nvPr/>
        </p:nvCxnSpPr>
        <p:spPr>
          <a:xfrm flipH="1">
            <a:off x="3608475" y="1940225"/>
            <a:ext cx="9900" cy="2485500"/>
          </a:xfrm>
          <a:prstGeom prst="straightConnector1">
            <a:avLst/>
          </a:prstGeom>
          <a:noFill/>
          <a:ln w="28575" cap="flat" cmpd="sng">
            <a:solidFill>
              <a:srgbClr val="4A86E8"/>
            </a:solidFill>
            <a:prstDash val="solid"/>
            <a:round/>
            <a:headEnd type="none" w="sm" len="sm"/>
            <a:tailEnd type="none" w="sm" len="sm"/>
          </a:ln>
        </p:spPr>
      </p:cxn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4830"/>
        <p:cNvGrpSpPr/>
        <p:nvPr/>
      </p:nvGrpSpPr>
      <p:grpSpPr>
        <a:xfrm>
          <a:off x="0" y="0"/>
          <a:ext cx="0" cy="0"/>
          <a:chOff x="0" y="0"/>
          <a:chExt cx="0" cy="0"/>
        </a:xfrm>
      </p:grpSpPr>
      <p:sp>
        <p:nvSpPr>
          <p:cNvPr id="4831" name="Google Shape;4831;p2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p:txBody>
      </p:sp>
      <p:sp>
        <p:nvSpPr>
          <p:cNvPr id="4832" name="Google Shape;4832;p2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Each QuickSelect: O(n) </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4836"/>
        <p:cNvGrpSpPr/>
        <p:nvPr/>
      </p:nvGrpSpPr>
      <p:grpSpPr>
        <a:xfrm>
          <a:off x="0" y="0"/>
          <a:ext cx="0" cy="0"/>
          <a:chOff x="0" y="0"/>
          <a:chExt cx="0" cy="0"/>
        </a:xfrm>
      </p:grpSpPr>
      <p:sp>
        <p:nvSpPr>
          <p:cNvPr id="4837" name="Google Shape;4837;p2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p:txBody>
      </p:sp>
      <p:sp>
        <p:nvSpPr>
          <p:cNvPr id="4838" name="Google Shape;4838;p2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Each QuickSelect: O(n) </a:t>
            </a:r>
            <a:endParaRPr/>
          </a:p>
          <a:p>
            <a:pPr marL="0" lvl="0" indent="0" algn="l" rtl="0">
              <a:lnSpc>
                <a:spcPct val="115000"/>
              </a:lnSpc>
              <a:spcBef>
                <a:spcPts val="1600"/>
              </a:spcBef>
              <a:spcAft>
                <a:spcPts val="1600"/>
              </a:spcAft>
              <a:buSzPts val="1800"/>
              <a:buNone/>
            </a:pPr>
            <a:r>
              <a:rPr lang="en"/>
              <a:t>Total time taken for k targets: O(nk)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4842"/>
        <p:cNvGrpSpPr/>
        <p:nvPr/>
      </p:nvGrpSpPr>
      <p:grpSpPr>
        <a:xfrm>
          <a:off x="0" y="0"/>
          <a:ext cx="0" cy="0"/>
          <a:chOff x="0" y="0"/>
          <a:chExt cx="0" cy="0"/>
        </a:xfrm>
      </p:grpSpPr>
      <p:sp>
        <p:nvSpPr>
          <p:cNvPr id="4843" name="Google Shape;4843;p2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844" name="Google Shape;4844;p2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Modifications?</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4848"/>
        <p:cNvGrpSpPr/>
        <p:nvPr/>
      </p:nvGrpSpPr>
      <p:grpSpPr>
        <a:xfrm>
          <a:off x="0" y="0"/>
          <a:ext cx="0" cy="0"/>
          <a:chOff x="0" y="0"/>
          <a:chExt cx="0" cy="0"/>
        </a:xfrm>
      </p:grpSpPr>
      <p:sp>
        <p:nvSpPr>
          <p:cNvPr id="4849" name="Google Shape;4849;p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850" name="Google Shape;4850;p25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Modifications</a:t>
            </a:r>
            <a:endParaRPr/>
          </a:p>
          <a:p>
            <a:pPr marL="457200" lvl="0" indent="-342900" algn="l" rtl="0">
              <a:lnSpc>
                <a:spcPct val="115000"/>
              </a:lnSpc>
              <a:spcBef>
                <a:spcPts val="1600"/>
              </a:spcBef>
              <a:spcAft>
                <a:spcPts val="0"/>
              </a:spcAft>
              <a:buSzPts val="1800"/>
              <a:buChar char="●"/>
            </a:pPr>
            <a:r>
              <a:rPr lang="en"/>
              <a:t>Can use random pivot instead of median</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4854"/>
        <p:cNvGrpSpPr/>
        <p:nvPr/>
      </p:nvGrpSpPr>
      <p:grpSpPr>
        <a:xfrm>
          <a:off x="0" y="0"/>
          <a:ext cx="0" cy="0"/>
          <a:chOff x="0" y="0"/>
          <a:chExt cx="0" cy="0"/>
        </a:xfrm>
      </p:grpSpPr>
      <p:sp>
        <p:nvSpPr>
          <p:cNvPr id="4855" name="Google Shape;4855;p2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856" name="Google Shape;4856;p25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Modifications</a:t>
            </a:r>
            <a:endParaRPr/>
          </a:p>
          <a:p>
            <a:pPr marL="457200" lvl="0" indent="-342900" algn="l" rtl="0">
              <a:lnSpc>
                <a:spcPct val="115000"/>
              </a:lnSpc>
              <a:spcBef>
                <a:spcPts val="1600"/>
              </a:spcBef>
              <a:spcAft>
                <a:spcPts val="0"/>
              </a:spcAft>
              <a:buSzPts val="1800"/>
              <a:buChar char="●"/>
            </a:pPr>
            <a:r>
              <a:rPr lang="en"/>
              <a:t>Can use random pivot instead of median</a:t>
            </a:r>
            <a:endParaRPr/>
          </a:p>
          <a:p>
            <a:pPr marL="457200" lvl="0" indent="-342900" algn="l" rtl="0">
              <a:lnSpc>
                <a:spcPct val="115000"/>
              </a:lnSpc>
              <a:spcBef>
                <a:spcPts val="0"/>
              </a:spcBef>
              <a:spcAft>
                <a:spcPts val="0"/>
              </a:spcAft>
              <a:buSzPts val="1800"/>
              <a:buChar char="●"/>
            </a:pPr>
            <a:r>
              <a:rPr lang="en"/>
              <a:t>Can find all k “breakpoints” at once → less repeated work done partitioning the array</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4861" name="Google Shape;4861;p2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862" name="Google Shape;4862;p2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Modifications</a:t>
            </a:r>
            <a:endParaRPr/>
          </a:p>
          <a:p>
            <a:pPr marL="457200" lvl="0" indent="-342900" algn="l" rtl="0">
              <a:lnSpc>
                <a:spcPct val="115000"/>
              </a:lnSpc>
              <a:spcBef>
                <a:spcPts val="1600"/>
              </a:spcBef>
              <a:spcAft>
                <a:spcPts val="0"/>
              </a:spcAft>
              <a:buSzPts val="1800"/>
              <a:buChar char="●"/>
            </a:pPr>
            <a:r>
              <a:rPr lang="en"/>
              <a:t>Can use random pivot instead of median</a:t>
            </a:r>
            <a:endParaRPr/>
          </a:p>
          <a:p>
            <a:pPr marL="457200" lvl="0" indent="-342900" algn="l" rtl="0">
              <a:lnSpc>
                <a:spcPct val="115000"/>
              </a:lnSpc>
              <a:spcBef>
                <a:spcPts val="0"/>
              </a:spcBef>
              <a:spcAft>
                <a:spcPts val="0"/>
              </a:spcAft>
              <a:buSzPts val="1800"/>
              <a:buChar char="●"/>
            </a:pPr>
            <a:r>
              <a:rPr lang="en"/>
              <a:t>Can find all k “breakpoints” at once → less repeated work done partitioning the array</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en"/>
              <a:t>Runtime?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Height of a node</a:t>
            </a:r>
            <a:endParaRPr/>
          </a:p>
        </p:txBody>
      </p:sp>
      <p:sp>
        <p:nvSpPr>
          <p:cNvPr id="633" name="Google Shape;633;p26"/>
          <p:cNvSpPr txBox="1">
            <a:spLocks noGrp="1"/>
          </p:cNvSpPr>
          <p:nvPr>
            <p:ph type="body" idx="1"/>
          </p:nvPr>
        </p:nvSpPr>
        <p:spPr>
          <a:xfrm>
            <a:off x="311700" y="1152475"/>
            <a:ext cx="8520600" cy="47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on the </a:t>
            </a:r>
            <a:r>
              <a:rPr lang="en" i="1"/>
              <a:t>longest path</a:t>
            </a:r>
            <a:r>
              <a:rPr lang="en"/>
              <a:t> from from node to leaf</a:t>
            </a:r>
            <a:endParaRPr/>
          </a:p>
        </p:txBody>
      </p:sp>
      <p:grpSp>
        <p:nvGrpSpPr>
          <p:cNvPr id="634" name="Google Shape;634;p26"/>
          <p:cNvGrpSpPr/>
          <p:nvPr/>
        </p:nvGrpSpPr>
        <p:grpSpPr>
          <a:xfrm>
            <a:off x="3107050" y="2033275"/>
            <a:ext cx="2929911" cy="2535607"/>
            <a:chOff x="2401125" y="1958975"/>
            <a:chExt cx="2929911" cy="2535607"/>
          </a:xfrm>
        </p:grpSpPr>
        <p:cxnSp>
          <p:nvCxnSpPr>
            <p:cNvPr id="635" name="Google Shape;635;p26"/>
            <p:cNvCxnSpPr>
              <a:stCxn id="636" idx="4"/>
              <a:endCxn id="637" idx="0"/>
            </p:cNvCxnSpPr>
            <p:nvPr/>
          </p:nvCxnSpPr>
          <p:spPr>
            <a:xfrm>
              <a:off x="3866084" y="23969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638" name="Google Shape;638;p26"/>
            <p:cNvSpPr/>
            <p:nvPr/>
          </p:nvSpPr>
          <p:spPr>
            <a:xfrm>
              <a:off x="2401125"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639" name="Google Shape;639;p26"/>
            <p:cNvSpPr/>
            <p:nvPr/>
          </p:nvSpPr>
          <p:spPr>
            <a:xfrm>
              <a:off x="3647068"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640" name="Google Shape;640;p26"/>
            <p:cNvSpPr/>
            <p:nvPr/>
          </p:nvSpPr>
          <p:spPr>
            <a:xfrm>
              <a:off x="3008634"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641" name="Google Shape;641;p26"/>
            <p:cNvCxnSpPr>
              <a:stCxn id="640" idx="4"/>
              <a:endCxn id="638" idx="0"/>
            </p:cNvCxnSpPr>
            <p:nvPr/>
          </p:nvCxnSpPr>
          <p:spPr>
            <a:xfrm flipH="1">
              <a:off x="2620134" y="3275245"/>
              <a:ext cx="607500" cy="171600"/>
            </a:xfrm>
            <a:prstGeom prst="straightConnector1">
              <a:avLst/>
            </a:prstGeom>
            <a:noFill/>
            <a:ln w="28575" cap="flat" cmpd="sng">
              <a:solidFill>
                <a:srgbClr val="6AA84F"/>
              </a:solidFill>
              <a:prstDash val="solid"/>
              <a:round/>
              <a:headEnd type="none" w="sm" len="sm"/>
              <a:tailEnd type="triangle" w="med" len="med"/>
            </a:ln>
          </p:spPr>
        </p:cxnSp>
        <p:cxnSp>
          <p:nvCxnSpPr>
            <p:cNvPr id="642" name="Google Shape;642;p26"/>
            <p:cNvCxnSpPr>
              <a:stCxn id="640" idx="4"/>
              <a:endCxn id="639" idx="0"/>
            </p:cNvCxnSpPr>
            <p:nvPr/>
          </p:nvCxnSpPr>
          <p:spPr>
            <a:xfrm>
              <a:off x="3227634" y="3275245"/>
              <a:ext cx="638400" cy="171600"/>
            </a:xfrm>
            <a:prstGeom prst="straightConnector1">
              <a:avLst/>
            </a:prstGeom>
            <a:noFill/>
            <a:ln w="28575" cap="flat" cmpd="sng">
              <a:solidFill>
                <a:srgbClr val="980000"/>
              </a:solidFill>
              <a:prstDash val="solid"/>
              <a:round/>
              <a:headEnd type="none" w="sm" len="sm"/>
              <a:tailEnd type="triangle" w="med" len="med"/>
            </a:ln>
          </p:spPr>
        </p:cxnSp>
        <p:sp>
          <p:nvSpPr>
            <p:cNvPr id="637" name="Google Shape;637;p26"/>
            <p:cNvSpPr/>
            <p:nvPr/>
          </p:nvSpPr>
          <p:spPr>
            <a:xfrm>
              <a:off x="4280455"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643" name="Google Shape;643;p26"/>
            <p:cNvSpPr/>
            <p:nvPr/>
          </p:nvSpPr>
          <p:spPr>
            <a:xfrm>
              <a:off x="4893036"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644" name="Google Shape;644;p26"/>
            <p:cNvCxnSpPr>
              <a:stCxn id="637" idx="4"/>
              <a:endCxn id="643" idx="0"/>
            </p:cNvCxnSpPr>
            <p:nvPr/>
          </p:nvCxnSpPr>
          <p:spPr>
            <a:xfrm>
              <a:off x="4499455" y="32752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636" name="Google Shape;636;p26"/>
            <p:cNvSpPr/>
            <p:nvPr/>
          </p:nvSpPr>
          <p:spPr>
            <a:xfrm>
              <a:off x="3647084" y="19589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645" name="Google Shape;645;p26"/>
            <p:cNvCxnSpPr>
              <a:stCxn id="636" idx="4"/>
              <a:endCxn id="640" idx="0"/>
            </p:cNvCxnSpPr>
            <p:nvPr/>
          </p:nvCxnSpPr>
          <p:spPr>
            <a:xfrm flipH="1">
              <a:off x="3227684" y="23969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646" name="Google Shape;646;p26"/>
            <p:cNvSpPr/>
            <p:nvPr/>
          </p:nvSpPr>
          <p:spPr>
            <a:xfrm>
              <a:off x="4280450" y="40565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647" name="Google Shape;647;p26"/>
            <p:cNvCxnSpPr>
              <a:stCxn id="643" idx="4"/>
              <a:endCxn id="646" idx="0"/>
            </p:cNvCxnSpPr>
            <p:nvPr/>
          </p:nvCxnSpPr>
          <p:spPr>
            <a:xfrm flipH="1">
              <a:off x="4499436" y="3884807"/>
              <a:ext cx="612600" cy="171900"/>
            </a:xfrm>
            <a:prstGeom prst="straightConnector1">
              <a:avLst/>
            </a:prstGeom>
            <a:noFill/>
            <a:ln w="28575" cap="flat" cmpd="sng">
              <a:solidFill>
                <a:srgbClr val="6AA84F"/>
              </a:solidFill>
              <a:prstDash val="solid"/>
              <a:round/>
              <a:headEnd type="none" w="sm" len="sm"/>
              <a:tailEnd type="triangle" w="med" len="med"/>
            </a:ln>
          </p:spPr>
        </p:cxnSp>
      </p:grpSp>
      <p:sp>
        <p:nvSpPr>
          <p:cNvPr id="648" name="Google Shape;648;p26"/>
          <p:cNvSpPr txBox="1"/>
          <p:nvPr/>
        </p:nvSpPr>
        <p:spPr>
          <a:xfrm>
            <a:off x="1227150" y="2002000"/>
            <a:ext cx="2117700" cy="60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What’s the height of this 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6"/>
          <p:cNvSpPr/>
          <p:nvPr/>
        </p:nvSpPr>
        <p:spPr>
          <a:xfrm>
            <a:off x="4158275" y="3452375"/>
            <a:ext cx="834600" cy="59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4866"/>
        <p:cNvGrpSpPr/>
        <p:nvPr/>
      </p:nvGrpSpPr>
      <p:grpSpPr>
        <a:xfrm>
          <a:off x="0" y="0"/>
          <a:ext cx="0" cy="0"/>
          <a:chOff x="0" y="0"/>
          <a:chExt cx="0" cy="0"/>
        </a:xfrm>
      </p:grpSpPr>
      <p:sp>
        <p:nvSpPr>
          <p:cNvPr id="4867" name="Google Shape;4867;p2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dirty="0"/>
              <a:t>Problem 3: Economic Research</a:t>
            </a:r>
            <a:endParaRPr dirty="0"/>
          </a:p>
          <a:p>
            <a:pPr marL="0" lvl="0" indent="0" algn="l" rtl="0">
              <a:lnSpc>
                <a:spcPct val="100000"/>
              </a:lnSpc>
              <a:spcBef>
                <a:spcPts val="0"/>
              </a:spcBef>
              <a:spcAft>
                <a:spcPts val="0"/>
              </a:spcAft>
              <a:buSzPts val="2800"/>
              <a:buNone/>
            </a:pPr>
            <a:endParaRPr dirty="0"/>
          </a:p>
        </p:txBody>
      </p:sp>
      <p:sp>
        <p:nvSpPr>
          <p:cNvPr id="4868" name="Google Shape;4868;p2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err="1"/>
              <a:t>Analysing</a:t>
            </a:r>
            <a:r>
              <a:rPr lang="en" dirty="0"/>
              <a:t> runtime of more efficient method:</a:t>
            </a:r>
            <a:endParaRPr dirty="0"/>
          </a:p>
          <a:p>
            <a:pPr marL="0" lvl="0" indent="0" algn="l" rtl="0">
              <a:lnSpc>
                <a:spcPct val="115000"/>
              </a:lnSpc>
              <a:spcBef>
                <a:spcPts val="1600"/>
              </a:spcBef>
              <a:spcAft>
                <a:spcPts val="0"/>
              </a:spcAft>
              <a:buSzPts val="1800"/>
              <a:buNone/>
            </a:pPr>
            <a:endParaRPr dirty="0"/>
          </a:p>
          <a:p>
            <a:pPr marL="0" lvl="0" indent="0" algn="l" rtl="0">
              <a:lnSpc>
                <a:spcPct val="115000"/>
              </a:lnSpc>
              <a:spcBef>
                <a:spcPts val="1600"/>
              </a:spcBef>
              <a:spcAft>
                <a:spcPts val="0"/>
              </a:spcAft>
              <a:buSzPts val="1800"/>
              <a:buNone/>
            </a:pPr>
            <a:r>
              <a:rPr lang="en" dirty="0"/>
              <a:t>1. First divide the array up into k equal sized parts (in terms of the number of elements) by running </a:t>
            </a:r>
            <a:r>
              <a:rPr lang="en" u="sng" dirty="0" err="1"/>
              <a:t>QuickSort</a:t>
            </a:r>
            <a:r>
              <a:rPr lang="en" dirty="0"/>
              <a:t> for log(k) levels of recursion.</a:t>
            </a:r>
            <a:endParaRPr dirty="0"/>
          </a:p>
          <a:p>
            <a:pPr marL="0" lvl="0" indent="0" algn="l" rtl="0">
              <a:lnSpc>
                <a:spcPct val="115000"/>
              </a:lnSpc>
              <a:spcBef>
                <a:spcPts val="1600"/>
              </a:spcBef>
              <a:spcAft>
                <a:spcPts val="0"/>
              </a:spcAft>
              <a:buSzPts val="1800"/>
              <a:buNone/>
            </a:pPr>
            <a:endParaRPr dirty="0"/>
          </a:p>
          <a:p>
            <a:pPr marL="0" lvl="0" indent="0" algn="l" rtl="0">
              <a:lnSpc>
                <a:spcPct val="115000"/>
              </a:lnSpc>
              <a:spcBef>
                <a:spcPts val="1600"/>
              </a:spcBef>
              <a:spcAft>
                <a:spcPts val="1600"/>
              </a:spcAft>
              <a:buSzPts val="1800"/>
              <a:buNone/>
            </a:pPr>
            <a:r>
              <a:rPr lang="en" dirty="0"/>
              <a:t>Each level divides the array in half, so at this point, you have </a:t>
            </a:r>
            <a:r>
              <a:rPr lang="en" u="sng" dirty="0"/>
              <a:t>k different equal sized pieces </a:t>
            </a:r>
            <a:r>
              <a:rPr lang="en" dirty="0"/>
              <a:t>→ O(n log k) time</a:t>
            </a:r>
            <a:endParaRPr dirty="0"/>
          </a:p>
        </p:txBody>
      </p:sp>
      <p:grpSp>
        <p:nvGrpSpPr>
          <p:cNvPr id="4869" name="Google Shape;4869;p258"/>
          <p:cNvGrpSpPr/>
          <p:nvPr/>
        </p:nvGrpSpPr>
        <p:grpSpPr>
          <a:xfrm>
            <a:off x="2399000" y="3056775"/>
            <a:ext cx="4142050" cy="400200"/>
            <a:chOff x="2442500" y="4394300"/>
            <a:chExt cx="4142050" cy="400200"/>
          </a:xfrm>
        </p:grpSpPr>
        <p:sp>
          <p:nvSpPr>
            <p:cNvPr id="4870" name="Google Shape;4870;p258"/>
            <p:cNvSpPr txBox="1"/>
            <p:nvPr/>
          </p:nvSpPr>
          <p:spPr>
            <a:xfrm>
              <a:off x="2442500" y="4394300"/>
              <a:ext cx="12336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 … n/k</a:t>
              </a:r>
              <a:endParaRPr sz="1400" b="0" i="0" u="none" strike="noStrike" cap="none">
                <a:solidFill>
                  <a:srgbClr val="000000"/>
                </a:solidFill>
                <a:latin typeface="Arial"/>
                <a:ea typeface="Arial"/>
                <a:cs typeface="Arial"/>
                <a:sym typeface="Arial"/>
              </a:endParaRPr>
            </a:p>
          </p:txBody>
        </p:sp>
        <p:sp>
          <p:nvSpPr>
            <p:cNvPr id="4871" name="Google Shape;4871;p258"/>
            <p:cNvSpPr txBox="1"/>
            <p:nvPr/>
          </p:nvSpPr>
          <p:spPr>
            <a:xfrm>
              <a:off x="3676100" y="4394300"/>
              <a:ext cx="12336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n/k+1…2n/k</a:t>
              </a:r>
              <a:endParaRPr sz="1400" b="0" i="0" u="none" strike="noStrike" cap="none">
                <a:solidFill>
                  <a:srgbClr val="000000"/>
                </a:solidFill>
                <a:latin typeface="Arial"/>
                <a:ea typeface="Arial"/>
                <a:cs typeface="Arial"/>
                <a:sym typeface="Arial"/>
              </a:endParaRPr>
            </a:p>
          </p:txBody>
        </p:sp>
        <p:sp>
          <p:nvSpPr>
            <p:cNvPr id="4872" name="Google Shape;4872;p258"/>
            <p:cNvSpPr txBox="1"/>
            <p:nvPr/>
          </p:nvSpPr>
          <p:spPr>
            <a:xfrm>
              <a:off x="4909706" y="4394300"/>
              <a:ext cx="4413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873" name="Google Shape;4873;p258"/>
            <p:cNvSpPr txBox="1"/>
            <p:nvPr/>
          </p:nvSpPr>
          <p:spPr>
            <a:xfrm>
              <a:off x="5350950" y="4394300"/>
              <a:ext cx="12336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 - k…n</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4877"/>
        <p:cNvGrpSpPr/>
        <p:nvPr/>
      </p:nvGrpSpPr>
      <p:grpSpPr>
        <a:xfrm>
          <a:off x="0" y="0"/>
          <a:ext cx="0" cy="0"/>
          <a:chOff x="0" y="0"/>
          <a:chExt cx="0" cy="0"/>
        </a:xfrm>
      </p:grpSpPr>
      <p:sp>
        <p:nvSpPr>
          <p:cNvPr id="4878" name="Google Shape;4878;p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879" name="Google Shape;4879;p259"/>
          <p:cNvSpPr txBox="1">
            <a:spLocks noGrp="1"/>
          </p:cNvSpPr>
          <p:nvPr>
            <p:ph type="body" idx="1"/>
          </p:nvPr>
        </p:nvSpPr>
        <p:spPr>
          <a:xfrm>
            <a:off x="311700" y="1152475"/>
            <a:ext cx="8520600" cy="267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Analysing runtime of more efficient method:</a:t>
            </a:r>
            <a:endParaRPr/>
          </a:p>
          <a:p>
            <a:pPr marL="0" lvl="0" indent="0" algn="l" rtl="0">
              <a:lnSpc>
                <a:spcPct val="115000"/>
              </a:lnSpc>
              <a:spcBef>
                <a:spcPts val="1600"/>
              </a:spcBef>
              <a:spcAft>
                <a:spcPts val="0"/>
              </a:spcAft>
              <a:buSzPts val="1800"/>
              <a:buNone/>
            </a:pPr>
            <a:r>
              <a:rPr lang="en"/>
              <a:t>2. For each of the k targets, figure out which piece it is in by:</a:t>
            </a:r>
            <a:endParaRPr/>
          </a:p>
          <a:p>
            <a:pPr marL="457200" lvl="0" indent="0" algn="l" rtl="0">
              <a:lnSpc>
                <a:spcPct val="115000"/>
              </a:lnSpc>
              <a:spcBef>
                <a:spcPts val="1600"/>
              </a:spcBef>
              <a:spcAft>
                <a:spcPts val="0"/>
              </a:spcAft>
              <a:buSzPts val="1800"/>
              <a:buNone/>
            </a:pPr>
            <a:r>
              <a:rPr lang="en"/>
              <a:t>1. summing the wealth in each equally sized part → O(n) </a:t>
            </a:r>
            <a:endParaRPr/>
          </a:p>
          <a:p>
            <a:pPr marL="457200" lvl="0" indent="0" algn="l" rtl="0">
              <a:lnSpc>
                <a:spcPct val="115000"/>
              </a:lnSpc>
              <a:spcBef>
                <a:spcPts val="1600"/>
              </a:spcBef>
              <a:spcAft>
                <a:spcPts val="0"/>
              </a:spcAft>
              <a:buSzPts val="1800"/>
              <a:buNone/>
            </a:pPr>
            <a:r>
              <a:rPr lang="en"/>
              <a:t>2. binary search k times for which of the k pieces it belongs to → O(k log k)</a:t>
            </a:r>
            <a:endParaRPr/>
          </a:p>
          <a:p>
            <a:pPr marL="0" lvl="0" indent="0" algn="l" rtl="0">
              <a:lnSpc>
                <a:spcPct val="115000"/>
              </a:lnSpc>
              <a:spcBef>
                <a:spcPts val="1600"/>
              </a:spcBef>
              <a:spcAft>
                <a:spcPts val="1600"/>
              </a:spcAft>
              <a:buSzPts val="1800"/>
              <a:buNone/>
            </a:pPr>
            <a:endParaRPr/>
          </a:p>
        </p:txBody>
      </p:sp>
      <p:grpSp>
        <p:nvGrpSpPr>
          <p:cNvPr id="4880" name="Google Shape;4880;p259"/>
          <p:cNvGrpSpPr/>
          <p:nvPr/>
        </p:nvGrpSpPr>
        <p:grpSpPr>
          <a:xfrm>
            <a:off x="2208175" y="3442275"/>
            <a:ext cx="4343750" cy="1244025"/>
            <a:chOff x="2208175" y="3899475"/>
            <a:chExt cx="4343750" cy="1244025"/>
          </a:xfrm>
        </p:grpSpPr>
        <p:grpSp>
          <p:nvGrpSpPr>
            <p:cNvPr id="4881" name="Google Shape;4881;p259"/>
            <p:cNvGrpSpPr/>
            <p:nvPr/>
          </p:nvGrpSpPr>
          <p:grpSpPr>
            <a:xfrm>
              <a:off x="2409875" y="3899475"/>
              <a:ext cx="4142050" cy="400200"/>
              <a:chOff x="2442500" y="4394300"/>
              <a:chExt cx="4142050" cy="400200"/>
            </a:xfrm>
          </p:grpSpPr>
          <p:sp>
            <p:nvSpPr>
              <p:cNvPr id="4882" name="Google Shape;4882;p259"/>
              <p:cNvSpPr txBox="1"/>
              <p:nvPr/>
            </p:nvSpPr>
            <p:spPr>
              <a:xfrm>
                <a:off x="2442500" y="4394300"/>
                <a:ext cx="12336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 … n/k</a:t>
                </a:r>
                <a:endParaRPr sz="1400" b="0" i="0" u="none" strike="noStrike" cap="none">
                  <a:solidFill>
                    <a:srgbClr val="000000"/>
                  </a:solidFill>
                  <a:latin typeface="Arial"/>
                  <a:ea typeface="Arial"/>
                  <a:cs typeface="Arial"/>
                  <a:sym typeface="Arial"/>
                </a:endParaRPr>
              </a:p>
            </p:txBody>
          </p:sp>
          <p:sp>
            <p:nvSpPr>
              <p:cNvPr id="4883" name="Google Shape;4883;p259"/>
              <p:cNvSpPr txBox="1"/>
              <p:nvPr/>
            </p:nvSpPr>
            <p:spPr>
              <a:xfrm>
                <a:off x="3676100" y="4394300"/>
                <a:ext cx="12336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n/k+1…2n/k</a:t>
                </a:r>
                <a:endParaRPr sz="1400" b="0" i="0" u="none" strike="noStrike" cap="none">
                  <a:solidFill>
                    <a:srgbClr val="000000"/>
                  </a:solidFill>
                  <a:latin typeface="Arial"/>
                  <a:ea typeface="Arial"/>
                  <a:cs typeface="Arial"/>
                  <a:sym typeface="Arial"/>
                </a:endParaRPr>
              </a:p>
            </p:txBody>
          </p:sp>
          <p:sp>
            <p:nvSpPr>
              <p:cNvPr id="4884" name="Google Shape;4884;p259"/>
              <p:cNvSpPr txBox="1"/>
              <p:nvPr/>
            </p:nvSpPr>
            <p:spPr>
              <a:xfrm>
                <a:off x="4909706" y="4394300"/>
                <a:ext cx="4413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885" name="Google Shape;4885;p259"/>
              <p:cNvSpPr txBox="1"/>
              <p:nvPr/>
            </p:nvSpPr>
            <p:spPr>
              <a:xfrm>
                <a:off x="5350950" y="4394300"/>
                <a:ext cx="12336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 - k…n</a:t>
                </a:r>
                <a:endParaRPr sz="1400" b="0" i="0" u="none" strike="noStrike" cap="none">
                  <a:solidFill>
                    <a:srgbClr val="000000"/>
                  </a:solidFill>
                  <a:latin typeface="Arial"/>
                  <a:ea typeface="Arial"/>
                  <a:cs typeface="Arial"/>
                  <a:sym typeface="Arial"/>
                </a:endParaRPr>
              </a:p>
            </p:txBody>
          </p:sp>
        </p:grpSp>
        <p:grpSp>
          <p:nvGrpSpPr>
            <p:cNvPr id="4886" name="Google Shape;4886;p259"/>
            <p:cNvGrpSpPr/>
            <p:nvPr/>
          </p:nvGrpSpPr>
          <p:grpSpPr>
            <a:xfrm>
              <a:off x="2208175" y="4299675"/>
              <a:ext cx="1728900" cy="767750"/>
              <a:chOff x="2208175" y="4299675"/>
              <a:chExt cx="1728900" cy="767750"/>
            </a:xfrm>
          </p:grpSpPr>
          <p:cxnSp>
            <p:nvCxnSpPr>
              <p:cNvPr id="4887" name="Google Shape;4887;p259"/>
              <p:cNvCxnSpPr>
                <a:endCxn id="4882" idx="2"/>
              </p:cNvCxnSpPr>
              <p:nvPr/>
            </p:nvCxnSpPr>
            <p:spPr>
              <a:xfrm rot="10800000">
                <a:off x="3026675" y="4299675"/>
                <a:ext cx="7800" cy="421800"/>
              </a:xfrm>
              <a:prstGeom prst="straightConnector1">
                <a:avLst/>
              </a:prstGeom>
              <a:noFill/>
              <a:ln w="9525" cap="flat" cmpd="sng">
                <a:solidFill>
                  <a:schemeClr val="dk2"/>
                </a:solidFill>
                <a:prstDash val="solid"/>
                <a:round/>
                <a:headEnd type="none" w="sm" len="sm"/>
                <a:tailEnd type="triangle" w="med" len="med"/>
              </a:ln>
            </p:spPr>
          </p:cxnSp>
          <p:sp>
            <p:nvSpPr>
              <p:cNvPr id="4888" name="Google Shape;4888;p259"/>
              <p:cNvSpPr txBox="1"/>
              <p:nvPr/>
            </p:nvSpPr>
            <p:spPr>
              <a:xfrm>
                <a:off x="2208175" y="4667225"/>
                <a:ext cx="1728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1st target is inside</a:t>
                </a:r>
                <a:endParaRPr sz="1400" b="0" i="0" u="none" strike="noStrike" cap="none">
                  <a:solidFill>
                    <a:srgbClr val="000000"/>
                  </a:solidFill>
                  <a:latin typeface="Arial"/>
                  <a:ea typeface="Arial"/>
                  <a:cs typeface="Arial"/>
                  <a:sym typeface="Arial"/>
                </a:endParaRPr>
              </a:p>
            </p:txBody>
          </p:sp>
        </p:grpSp>
        <p:grpSp>
          <p:nvGrpSpPr>
            <p:cNvPr id="4889" name="Google Shape;4889;p259"/>
            <p:cNvGrpSpPr/>
            <p:nvPr/>
          </p:nvGrpSpPr>
          <p:grpSpPr>
            <a:xfrm>
              <a:off x="3786475" y="4299675"/>
              <a:ext cx="2765400" cy="843825"/>
              <a:chOff x="3786475" y="4299675"/>
              <a:chExt cx="2765400" cy="843825"/>
            </a:xfrm>
          </p:grpSpPr>
          <p:cxnSp>
            <p:nvCxnSpPr>
              <p:cNvPr id="4890" name="Google Shape;4890;p259"/>
              <p:cNvCxnSpPr/>
              <p:nvPr/>
            </p:nvCxnSpPr>
            <p:spPr>
              <a:xfrm rot="10800000">
                <a:off x="4244725" y="4299675"/>
                <a:ext cx="7800" cy="421800"/>
              </a:xfrm>
              <a:prstGeom prst="straightConnector1">
                <a:avLst/>
              </a:prstGeom>
              <a:noFill/>
              <a:ln w="9525" cap="flat" cmpd="sng">
                <a:solidFill>
                  <a:schemeClr val="dk2"/>
                </a:solidFill>
                <a:prstDash val="solid"/>
                <a:round/>
                <a:headEnd type="none" w="sm" len="sm"/>
                <a:tailEnd type="triangle" w="med" len="med"/>
              </a:ln>
            </p:spPr>
          </p:cxnSp>
          <p:sp>
            <p:nvSpPr>
              <p:cNvPr id="4891" name="Google Shape;4891;p259"/>
              <p:cNvSpPr txBox="1"/>
              <p:nvPr/>
            </p:nvSpPr>
            <p:spPr>
              <a:xfrm>
                <a:off x="3786475" y="4743300"/>
                <a:ext cx="2765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2nd &amp; 3rd target in inside</a:t>
                </a: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4896" name="Google Shape;4896;p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897" name="Google Shape;4897;p260"/>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Analysing runtime of more efficient method:</a:t>
            </a:r>
            <a:endParaRPr/>
          </a:p>
          <a:p>
            <a:pPr marL="0" lvl="0" indent="0" algn="l" rtl="0">
              <a:lnSpc>
                <a:spcPct val="115000"/>
              </a:lnSpc>
              <a:spcBef>
                <a:spcPts val="1600"/>
              </a:spcBef>
              <a:spcAft>
                <a:spcPts val="0"/>
              </a:spcAft>
              <a:buSzPts val="1800"/>
              <a:buNone/>
            </a:pPr>
            <a:r>
              <a:rPr lang="en"/>
              <a:t>3.Now run the initial algorithm for each target on the correct subarray of size O(n/k), which takes O(n/k) time each. Since there are k targets, the total time will be O(n).</a:t>
            </a:r>
            <a:endParaRPr/>
          </a:p>
          <a:p>
            <a:pPr marL="0" lvl="0" indent="0" algn="l" rtl="0">
              <a:lnSpc>
                <a:spcPct val="115000"/>
              </a:lnSpc>
              <a:spcBef>
                <a:spcPts val="1600"/>
              </a:spcBef>
              <a:spcAft>
                <a:spcPts val="0"/>
              </a:spcAft>
              <a:buSzPts val="1800"/>
              <a:buNone/>
            </a:pPr>
            <a:endParaRPr/>
          </a:p>
          <a:p>
            <a:pPr marL="0" lvl="0" indent="0" algn="l" rtl="0">
              <a:lnSpc>
                <a:spcPct val="100000"/>
              </a:lnSpc>
              <a:spcBef>
                <a:spcPts val="1600"/>
              </a:spcBef>
              <a:spcAft>
                <a:spcPts val="0"/>
              </a:spcAft>
              <a:buSzPts val="1800"/>
              <a:buNone/>
            </a:pPr>
            <a:r>
              <a:rPr lang="en" sz="1500"/>
              <a:t>Initial algorithm: </a:t>
            </a:r>
            <a:endParaRPr sz="1500"/>
          </a:p>
          <a:p>
            <a:pPr marL="0" lvl="0" indent="0" algn="l" rtl="0">
              <a:lnSpc>
                <a:spcPct val="100000"/>
              </a:lnSpc>
              <a:spcBef>
                <a:spcPts val="0"/>
              </a:spcBef>
              <a:spcAft>
                <a:spcPts val="0"/>
              </a:spcAft>
              <a:buSzPts val="1800"/>
              <a:buNone/>
            </a:pPr>
            <a:r>
              <a:rPr lang="en" sz="1500"/>
              <a:t>Use QuickSelect to find the median based on age, and then partition around the median.</a:t>
            </a:r>
            <a:endParaRPr sz="1500"/>
          </a:p>
          <a:p>
            <a:pPr marL="0" lvl="0" indent="0" algn="l" rtl="0">
              <a:lnSpc>
                <a:spcPct val="100000"/>
              </a:lnSpc>
              <a:spcBef>
                <a:spcPts val="0"/>
              </a:spcBef>
              <a:spcAft>
                <a:spcPts val="0"/>
              </a:spcAft>
              <a:buSzPts val="1800"/>
              <a:buNone/>
            </a:pPr>
            <a:r>
              <a:rPr lang="en" sz="1500"/>
              <a:t>Sum the totals on the left and right halves, and decide on which side to recurse on. </a:t>
            </a:r>
            <a:endParaRPr sz="1500"/>
          </a:p>
          <a:p>
            <a:pPr marL="0" lvl="0" indent="0" algn="l" rtl="0">
              <a:lnSpc>
                <a:spcPct val="100000"/>
              </a:lnSpc>
              <a:spcBef>
                <a:spcPts val="0"/>
              </a:spcBef>
              <a:spcAft>
                <a:spcPts val="0"/>
              </a:spcAft>
              <a:buSzPts val="1800"/>
              <a:buNone/>
            </a:pPr>
            <a:r>
              <a:rPr lang="en" sz="1500"/>
              <a:t>If target is on the left, simply recurse on the left. </a:t>
            </a:r>
            <a:endParaRPr sz="1500"/>
          </a:p>
          <a:p>
            <a:pPr marL="0" lvl="0" indent="0" algn="l" rtl="0">
              <a:lnSpc>
                <a:spcPct val="100000"/>
              </a:lnSpc>
              <a:spcBef>
                <a:spcPts val="0"/>
              </a:spcBef>
              <a:spcAft>
                <a:spcPts val="0"/>
              </a:spcAft>
              <a:buSzPts val="1800"/>
              <a:buNone/>
            </a:pPr>
            <a:r>
              <a:rPr lang="en" sz="1500"/>
              <a:t>If your target is on the right, then subtract from your target the total wealth of the left half. </a:t>
            </a:r>
            <a:endParaRPr sz="1500"/>
          </a:p>
        </p:txBody>
      </p:sp>
      <p:grpSp>
        <p:nvGrpSpPr>
          <p:cNvPr id="4898" name="Google Shape;4898;p260"/>
          <p:cNvGrpSpPr/>
          <p:nvPr/>
        </p:nvGrpSpPr>
        <p:grpSpPr>
          <a:xfrm>
            <a:off x="2431625" y="2751825"/>
            <a:ext cx="4142050" cy="400200"/>
            <a:chOff x="2442500" y="4394300"/>
            <a:chExt cx="4142050" cy="400200"/>
          </a:xfrm>
        </p:grpSpPr>
        <p:sp>
          <p:nvSpPr>
            <p:cNvPr id="4899" name="Google Shape;4899;p260"/>
            <p:cNvSpPr txBox="1"/>
            <p:nvPr/>
          </p:nvSpPr>
          <p:spPr>
            <a:xfrm>
              <a:off x="2442500" y="4394300"/>
              <a:ext cx="12336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 … n/k</a:t>
              </a:r>
              <a:endParaRPr sz="1400" b="0" i="0" u="none" strike="noStrike" cap="none">
                <a:solidFill>
                  <a:srgbClr val="000000"/>
                </a:solidFill>
                <a:latin typeface="Arial"/>
                <a:ea typeface="Arial"/>
                <a:cs typeface="Arial"/>
                <a:sym typeface="Arial"/>
              </a:endParaRPr>
            </a:p>
          </p:txBody>
        </p:sp>
        <p:sp>
          <p:nvSpPr>
            <p:cNvPr id="4900" name="Google Shape;4900;p260"/>
            <p:cNvSpPr txBox="1"/>
            <p:nvPr/>
          </p:nvSpPr>
          <p:spPr>
            <a:xfrm>
              <a:off x="3676100" y="4394300"/>
              <a:ext cx="12336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n/k+1…2n/k</a:t>
              </a:r>
              <a:endParaRPr sz="1400" b="0" i="0" u="none" strike="noStrike" cap="none">
                <a:solidFill>
                  <a:srgbClr val="000000"/>
                </a:solidFill>
                <a:latin typeface="Arial"/>
                <a:ea typeface="Arial"/>
                <a:cs typeface="Arial"/>
                <a:sym typeface="Arial"/>
              </a:endParaRPr>
            </a:p>
          </p:txBody>
        </p:sp>
        <p:sp>
          <p:nvSpPr>
            <p:cNvPr id="4901" name="Google Shape;4901;p260"/>
            <p:cNvSpPr txBox="1"/>
            <p:nvPr/>
          </p:nvSpPr>
          <p:spPr>
            <a:xfrm>
              <a:off x="4909706" y="4394300"/>
              <a:ext cx="4413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902" name="Google Shape;4902;p260"/>
            <p:cNvSpPr txBox="1"/>
            <p:nvPr/>
          </p:nvSpPr>
          <p:spPr>
            <a:xfrm>
              <a:off x="5350950" y="4394300"/>
              <a:ext cx="12336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 - k…n</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Shape 4906"/>
        <p:cNvGrpSpPr/>
        <p:nvPr/>
      </p:nvGrpSpPr>
      <p:grpSpPr>
        <a:xfrm>
          <a:off x="0" y="0"/>
          <a:ext cx="0" cy="0"/>
          <a:chOff x="0" y="0"/>
          <a:chExt cx="0" cy="0"/>
        </a:xfrm>
      </p:grpSpPr>
      <p:sp>
        <p:nvSpPr>
          <p:cNvPr id="4907" name="Google Shape;4907;p2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3: Economic Research</a:t>
            </a:r>
            <a:endParaRPr/>
          </a:p>
          <a:p>
            <a:pPr marL="0" lvl="0" indent="0" algn="l" rtl="0">
              <a:lnSpc>
                <a:spcPct val="100000"/>
              </a:lnSpc>
              <a:spcBef>
                <a:spcPts val="0"/>
              </a:spcBef>
              <a:spcAft>
                <a:spcPts val="0"/>
              </a:spcAft>
              <a:buSzPts val="2800"/>
              <a:buNone/>
            </a:pPr>
            <a:endParaRPr/>
          </a:p>
        </p:txBody>
      </p:sp>
      <p:sp>
        <p:nvSpPr>
          <p:cNvPr id="4908" name="Google Shape;4908;p261"/>
          <p:cNvSpPr txBox="1">
            <a:spLocks noGrp="1"/>
          </p:cNvSpPr>
          <p:nvPr>
            <p:ph type="body" idx="1"/>
          </p:nvPr>
        </p:nvSpPr>
        <p:spPr>
          <a:xfrm>
            <a:off x="311700" y="1000075"/>
            <a:ext cx="8520600" cy="407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Analysing runtime of more efficient method:</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a:t>Recurrence Relation:</a:t>
            </a:r>
            <a:endParaRPr/>
          </a:p>
          <a:p>
            <a:pPr marL="0" lvl="0" indent="0" algn="l" rtl="0">
              <a:lnSpc>
                <a:spcPct val="115000"/>
              </a:lnSpc>
              <a:spcBef>
                <a:spcPts val="1600"/>
              </a:spcBef>
              <a:spcAft>
                <a:spcPts val="0"/>
              </a:spcAft>
              <a:buSzPts val="1800"/>
              <a:buNone/>
            </a:pPr>
            <a:r>
              <a:rPr lang="en"/>
              <a:t>T(n, k) = O(n) + O(k) + T(n/2, k</a:t>
            </a:r>
            <a:r>
              <a:rPr lang="en" baseline="-25000"/>
              <a:t>1</a:t>
            </a:r>
            <a:r>
              <a:rPr lang="en"/>
              <a:t>) + T(n/2, k</a:t>
            </a:r>
            <a:r>
              <a:rPr lang="en" baseline="-25000"/>
              <a:t>2</a:t>
            </a:r>
            <a:r>
              <a:rPr lang="en"/>
              <a:t>) where k</a:t>
            </a:r>
            <a:r>
              <a:rPr lang="en" baseline="-25000"/>
              <a:t>1</a:t>
            </a:r>
            <a:r>
              <a:rPr lang="en"/>
              <a:t> + k</a:t>
            </a:r>
            <a:r>
              <a:rPr lang="en" baseline="-25000"/>
              <a:t>2</a:t>
            </a:r>
            <a:r>
              <a:rPr lang="en"/>
              <a:t> = k</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0"/>
              </a:spcBef>
              <a:spcAft>
                <a:spcPts val="0"/>
              </a:spcAft>
              <a:buSzPts val="1800"/>
              <a:buNone/>
            </a:pPr>
            <a:r>
              <a:rPr lang="en"/>
              <a:t>At each level:</a:t>
            </a:r>
            <a:endParaRPr/>
          </a:p>
          <a:p>
            <a:pPr marL="0" lvl="0" indent="0" algn="l" rtl="0">
              <a:lnSpc>
                <a:spcPct val="115000"/>
              </a:lnSpc>
              <a:spcBef>
                <a:spcPts val="0"/>
              </a:spcBef>
              <a:spcAft>
                <a:spcPts val="0"/>
              </a:spcAft>
              <a:buSzPts val="1800"/>
              <a:buNone/>
            </a:pPr>
            <a:r>
              <a:rPr lang="en"/>
              <a:t>O(n) to partition the array into left and right using a pivot (QuickSelect)</a:t>
            </a:r>
            <a:endParaRPr/>
          </a:p>
          <a:p>
            <a:pPr marL="0" lvl="0" indent="0" algn="l" rtl="0">
              <a:lnSpc>
                <a:spcPct val="115000"/>
              </a:lnSpc>
              <a:spcBef>
                <a:spcPts val="0"/>
              </a:spcBef>
              <a:spcAft>
                <a:spcPts val="0"/>
              </a:spcAft>
              <a:buSzPts val="1800"/>
              <a:buNone/>
            </a:pPr>
            <a:r>
              <a:rPr lang="en"/>
              <a:t>O(k) to decide for each target if it is in the left and right halves</a:t>
            </a:r>
            <a:endParaRPr/>
          </a:p>
          <a:p>
            <a:pPr marL="0" lvl="0" indent="0" algn="l" rtl="0">
              <a:lnSpc>
                <a:spcPct val="115000"/>
              </a:lnSpc>
              <a:spcBef>
                <a:spcPts val="0"/>
              </a:spcBef>
              <a:spcAft>
                <a:spcPts val="0"/>
              </a:spcAft>
              <a:buSzPts val="1800"/>
              <a:buNone/>
            </a:pPr>
            <a:r>
              <a:rPr lang="en"/>
              <a:t>T(...) parts are for the two recursive calls</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4912"/>
        <p:cNvGrpSpPr/>
        <p:nvPr/>
      </p:nvGrpSpPr>
      <p:grpSpPr>
        <a:xfrm>
          <a:off x="0" y="0"/>
          <a:ext cx="0" cy="0"/>
          <a:chOff x="0" y="0"/>
          <a:chExt cx="0" cy="0"/>
        </a:xfrm>
      </p:grpSpPr>
      <p:sp>
        <p:nvSpPr>
          <p:cNvPr id="4913" name="Google Shape;4913;p2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dirty="0"/>
              <a:t>Problem 3: Economic Research</a:t>
            </a:r>
            <a:endParaRPr dirty="0"/>
          </a:p>
          <a:p>
            <a:pPr marL="0" lvl="0" indent="0" algn="l" rtl="0">
              <a:lnSpc>
                <a:spcPct val="100000"/>
              </a:lnSpc>
              <a:spcBef>
                <a:spcPts val="0"/>
              </a:spcBef>
              <a:spcAft>
                <a:spcPts val="0"/>
              </a:spcAft>
              <a:buSzPts val="2800"/>
              <a:buNone/>
            </a:pPr>
            <a:endParaRPr dirty="0"/>
          </a:p>
        </p:txBody>
      </p:sp>
      <p:sp>
        <p:nvSpPr>
          <p:cNvPr id="4914" name="Google Shape;4914;p262"/>
          <p:cNvSpPr txBox="1">
            <a:spLocks noGrp="1"/>
          </p:cNvSpPr>
          <p:nvPr>
            <p:ph type="body" idx="1"/>
          </p:nvPr>
        </p:nvSpPr>
        <p:spPr>
          <a:xfrm>
            <a:off x="311700" y="1145200"/>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Modifications</a:t>
            </a:r>
            <a:endParaRPr/>
          </a:p>
          <a:p>
            <a:pPr marL="457200" lvl="0" indent="-342900" algn="l" rtl="0">
              <a:lnSpc>
                <a:spcPct val="115000"/>
              </a:lnSpc>
              <a:spcBef>
                <a:spcPts val="1600"/>
              </a:spcBef>
              <a:spcAft>
                <a:spcPts val="0"/>
              </a:spcAft>
              <a:buSzPts val="1800"/>
              <a:buChar char="●"/>
            </a:pPr>
            <a:r>
              <a:rPr lang="en"/>
              <a:t>Can use random pivot instead of median</a:t>
            </a:r>
            <a:endParaRPr/>
          </a:p>
          <a:p>
            <a:pPr marL="457200" lvl="0" indent="-342900" algn="l" rtl="0">
              <a:lnSpc>
                <a:spcPct val="115000"/>
              </a:lnSpc>
              <a:spcBef>
                <a:spcPts val="0"/>
              </a:spcBef>
              <a:spcAft>
                <a:spcPts val="0"/>
              </a:spcAft>
              <a:buSzPts val="1800"/>
              <a:buChar char="●"/>
            </a:pPr>
            <a:r>
              <a:rPr lang="en"/>
              <a:t>Can find all k “breakpoints” at once → less repeated work done partitioning the array</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en"/>
              <a:t>Runtime? O(n log k) </a:t>
            </a:r>
            <a:endParaRPr>
              <a:solidFill>
                <a:srgbClr val="9E9E9E"/>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327A-B3D3-7788-032A-FCDE8F918E8D}"/>
              </a:ext>
            </a:extLst>
          </p:cNvPr>
          <p:cNvSpPr>
            <a:spLocks noGrp="1"/>
          </p:cNvSpPr>
          <p:nvPr>
            <p:ph type="title"/>
          </p:nvPr>
        </p:nvSpPr>
        <p:spPr>
          <a:xfrm>
            <a:off x="311700" y="239081"/>
            <a:ext cx="8520600" cy="1014994"/>
          </a:xfrm>
        </p:spPr>
        <p:txBody>
          <a:bodyPr/>
          <a:lstStyle/>
          <a:p>
            <a:pPr algn="l"/>
            <a:r>
              <a:rPr lang="en-US" sz="2800" dirty="0"/>
              <a:t>Problem 5: Height of Binary Tree after Subtree removal queries</a:t>
            </a:r>
          </a:p>
        </p:txBody>
      </p:sp>
      <p:sp>
        <p:nvSpPr>
          <p:cNvPr id="5" name="TextBox 4">
            <a:extLst>
              <a:ext uri="{FF2B5EF4-FFF2-40B4-BE49-F238E27FC236}">
                <a16:creationId xmlns:a16="http://schemas.microsoft.com/office/drawing/2014/main" id="{8602994C-9187-F599-4BD2-0A42DEA6B38C}"/>
              </a:ext>
            </a:extLst>
          </p:cNvPr>
          <p:cNvSpPr txBox="1"/>
          <p:nvPr/>
        </p:nvSpPr>
        <p:spPr>
          <a:xfrm>
            <a:off x="311699" y="1254075"/>
            <a:ext cx="8117523" cy="738664"/>
          </a:xfrm>
          <a:prstGeom prst="rect">
            <a:avLst/>
          </a:prstGeom>
          <a:noFill/>
        </p:spPr>
        <p:txBody>
          <a:bodyPr wrap="square" rtlCol="0">
            <a:spAutoFit/>
          </a:bodyPr>
          <a:lstStyle/>
          <a:p>
            <a:r>
              <a:rPr lang="en-US" dirty="0"/>
              <a:t>You are given the root of a binary tree with n nodes. Each node is assigned a unique value from 1 to n. You are also given an array of queries of size m. </a:t>
            </a:r>
          </a:p>
          <a:p>
            <a:endParaRPr lang="en-US" dirty="0"/>
          </a:p>
        </p:txBody>
      </p:sp>
      <p:pic>
        <p:nvPicPr>
          <p:cNvPr id="7" name="Picture 6" descr="Shape, arrow&#10;&#10;Description automatically generated">
            <a:extLst>
              <a:ext uri="{FF2B5EF4-FFF2-40B4-BE49-F238E27FC236}">
                <a16:creationId xmlns:a16="http://schemas.microsoft.com/office/drawing/2014/main" id="{176CCC6A-2403-FD82-BE6F-4010CBE44F1A}"/>
              </a:ext>
            </a:extLst>
          </p:cNvPr>
          <p:cNvPicPr>
            <a:picLocks noChangeAspect="1"/>
          </p:cNvPicPr>
          <p:nvPr/>
        </p:nvPicPr>
        <p:blipFill>
          <a:blip r:embed="rId2"/>
          <a:stretch>
            <a:fillRect/>
          </a:stretch>
        </p:blipFill>
        <p:spPr>
          <a:xfrm>
            <a:off x="6117464" y="1689748"/>
            <a:ext cx="2466304" cy="2440613"/>
          </a:xfrm>
          <a:prstGeom prst="rect">
            <a:avLst/>
          </a:prstGeom>
        </p:spPr>
      </p:pic>
      <p:sp>
        <p:nvSpPr>
          <p:cNvPr id="8" name="TextBox 7">
            <a:extLst>
              <a:ext uri="{FF2B5EF4-FFF2-40B4-BE49-F238E27FC236}">
                <a16:creationId xmlns:a16="http://schemas.microsoft.com/office/drawing/2014/main" id="{9CF26D39-0A95-965D-F516-8C4834F664EB}"/>
              </a:ext>
            </a:extLst>
          </p:cNvPr>
          <p:cNvSpPr txBox="1"/>
          <p:nvPr/>
        </p:nvSpPr>
        <p:spPr>
          <a:xfrm>
            <a:off x="311698" y="1863950"/>
            <a:ext cx="5093593" cy="523220"/>
          </a:xfrm>
          <a:prstGeom prst="rect">
            <a:avLst/>
          </a:prstGeom>
          <a:noFill/>
        </p:spPr>
        <p:txBody>
          <a:bodyPr wrap="square" rtlCol="0">
            <a:spAutoFit/>
          </a:bodyPr>
          <a:lstStyle/>
          <a:p>
            <a:r>
              <a:rPr lang="en-US" dirty="0"/>
              <a:t>Remove the subtree rooted at queries[</a:t>
            </a:r>
            <a:r>
              <a:rPr lang="en-US" dirty="0" err="1"/>
              <a:t>i</a:t>
            </a:r>
            <a:r>
              <a:rPr lang="en-US" dirty="0"/>
              <a:t>] and return the height of the tree in answer[</a:t>
            </a:r>
            <a:r>
              <a:rPr lang="en-US" dirty="0" err="1"/>
              <a:t>i</a:t>
            </a:r>
            <a:r>
              <a:rPr lang="en-US" dirty="0"/>
              <a:t>].</a:t>
            </a:r>
          </a:p>
        </p:txBody>
      </p:sp>
      <p:sp>
        <p:nvSpPr>
          <p:cNvPr id="9" name="TextBox 8">
            <a:extLst>
              <a:ext uri="{FF2B5EF4-FFF2-40B4-BE49-F238E27FC236}">
                <a16:creationId xmlns:a16="http://schemas.microsoft.com/office/drawing/2014/main" id="{816797CD-F285-FBD2-5152-2CA5BB487565}"/>
              </a:ext>
            </a:extLst>
          </p:cNvPr>
          <p:cNvSpPr txBox="1"/>
          <p:nvPr/>
        </p:nvSpPr>
        <p:spPr>
          <a:xfrm>
            <a:off x="311698" y="2540722"/>
            <a:ext cx="4169731" cy="1169551"/>
          </a:xfrm>
          <a:prstGeom prst="rect">
            <a:avLst/>
          </a:prstGeom>
          <a:noFill/>
        </p:spPr>
        <p:txBody>
          <a:bodyPr wrap="none" rtlCol="0">
            <a:spAutoFit/>
          </a:bodyPr>
          <a:lstStyle/>
          <a:p>
            <a:r>
              <a:rPr lang="en-US" dirty="0"/>
              <a:t>Example</a:t>
            </a:r>
          </a:p>
          <a:p>
            <a:r>
              <a:rPr lang="en-US" dirty="0"/>
              <a:t>Input: root = [5,8,9,2,1,3,7,4,6], queries = [3,2,4,8] </a:t>
            </a:r>
          </a:p>
          <a:p>
            <a:r>
              <a:rPr lang="en-US" dirty="0"/>
              <a:t>Output: [3,2,3,2]</a:t>
            </a:r>
            <a:br>
              <a:rPr lang="en-US" dirty="0"/>
            </a:br>
            <a:endParaRPr lang="en-US" dirty="0"/>
          </a:p>
          <a:p>
            <a:endParaRPr lang="en-US" dirty="0"/>
          </a:p>
        </p:txBody>
      </p:sp>
    </p:spTree>
    <p:extLst>
      <p:ext uri="{BB962C8B-B14F-4D97-AF65-F5344CB8AC3E}">
        <p14:creationId xmlns:p14="http://schemas.microsoft.com/office/powerpoint/2010/main" val="415313888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327A-B3D3-7788-032A-FCDE8F918E8D}"/>
              </a:ext>
            </a:extLst>
          </p:cNvPr>
          <p:cNvSpPr>
            <a:spLocks noGrp="1"/>
          </p:cNvSpPr>
          <p:nvPr>
            <p:ph type="title"/>
          </p:nvPr>
        </p:nvSpPr>
        <p:spPr>
          <a:xfrm>
            <a:off x="311700" y="239081"/>
            <a:ext cx="8520600" cy="1014994"/>
          </a:xfrm>
        </p:spPr>
        <p:txBody>
          <a:bodyPr/>
          <a:lstStyle/>
          <a:p>
            <a:pPr algn="l"/>
            <a:r>
              <a:rPr lang="en-US" sz="2800" dirty="0"/>
              <a:t>Problem 5: Height of Binary Tree after Subtree removal queries</a:t>
            </a:r>
          </a:p>
        </p:txBody>
      </p:sp>
      <p:sp>
        <p:nvSpPr>
          <p:cNvPr id="3" name="TextBox 2">
            <a:extLst>
              <a:ext uri="{FF2B5EF4-FFF2-40B4-BE49-F238E27FC236}">
                <a16:creationId xmlns:a16="http://schemas.microsoft.com/office/drawing/2014/main" id="{AC60E167-3A78-E3C1-014F-DA7E08E363B4}"/>
              </a:ext>
            </a:extLst>
          </p:cNvPr>
          <p:cNvSpPr txBox="1"/>
          <p:nvPr/>
        </p:nvSpPr>
        <p:spPr>
          <a:xfrm>
            <a:off x="311700" y="1474631"/>
            <a:ext cx="3884397" cy="738664"/>
          </a:xfrm>
          <a:prstGeom prst="rect">
            <a:avLst/>
          </a:prstGeom>
          <a:noFill/>
        </p:spPr>
        <p:txBody>
          <a:bodyPr wrap="none" rtlCol="0">
            <a:spAutoFit/>
          </a:bodyPr>
          <a:lstStyle/>
          <a:p>
            <a:r>
              <a:rPr lang="en-US" dirty="0"/>
              <a:t>Before answering the question, define 2 terms:</a:t>
            </a:r>
          </a:p>
          <a:p>
            <a:pPr marL="285750" indent="-285750">
              <a:buFont typeface="Arial" panose="020B0604020202020204" pitchFamily="34" charset="0"/>
              <a:buChar char="•"/>
            </a:pPr>
            <a:r>
              <a:rPr lang="en-US" dirty="0"/>
              <a:t>Depth</a:t>
            </a:r>
          </a:p>
          <a:p>
            <a:pPr marL="285750" indent="-285750">
              <a:buFont typeface="Arial" panose="020B0604020202020204" pitchFamily="34" charset="0"/>
              <a:buChar char="•"/>
            </a:pPr>
            <a:r>
              <a:rPr lang="en-US" dirty="0"/>
              <a:t>Height</a:t>
            </a:r>
          </a:p>
        </p:txBody>
      </p:sp>
      <p:sp>
        <p:nvSpPr>
          <p:cNvPr id="4" name="TextBox 3">
            <a:extLst>
              <a:ext uri="{FF2B5EF4-FFF2-40B4-BE49-F238E27FC236}">
                <a16:creationId xmlns:a16="http://schemas.microsoft.com/office/drawing/2014/main" id="{84218084-7682-2DC2-0A59-6DBF84AD4B0A}"/>
              </a:ext>
            </a:extLst>
          </p:cNvPr>
          <p:cNvSpPr txBox="1"/>
          <p:nvPr/>
        </p:nvSpPr>
        <p:spPr>
          <a:xfrm>
            <a:off x="311700" y="2302377"/>
            <a:ext cx="4463081" cy="307777"/>
          </a:xfrm>
          <a:prstGeom prst="rect">
            <a:avLst/>
          </a:prstGeom>
          <a:noFill/>
        </p:spPr>
        <p:txBody>
          <a:bodyPr wrap="none" rtlCol="0">
            <a:spAutoFit/>
          </a:bodyPr>
          <a:lstStyle/>
          <a:p>
            <a:r>
              <a:rPr lang="en-US" dirty="0"/>
              <a:t>Depth of a node = number of edges from root to node</a:t>
            </a:r>
          </a:p>
        </p:txBody>
      </p:sp>
      <p:sp>
        <p:nvSpPr>
          <p:cNvPr id="6" name="TextBox 5">
            <a:extLst>
              <a:ext uri="{FF2B5EF4-FFF2-40B4-BE49-F238E27FC236}">
                <a16:creationId xmlns:a16="http://schemas.microsoft.com/office/drawing/2014/main" id="{CAA94F88-8CF1-4282-8B3A-A5E23C6A902D}"/>
              </a:ext>
            </a:extLst>
          </p:cNvPr>
          <p:cNvSpPr txBox="1"/>
          <p:nvPr/>
        </p:nvSpPr>
        <p:spPr>
          <a:xfrm>
            <a:off x="311700" y="2699235"/>
            <a:ext cx="4260300" cy="738664"/>
          </a:xfrm>
          <a:prstGeom prst="rect">
            <a:avLst/>
          </a:prstGeom>
          <a:noFill/>
        </p:spPr>
        <p:txBody>
          <a:bodyPr wrap="square" rtlCol="0">
            <a:spAutoFit/>
          </a:bodyPr>
          <a:lstStyle/>
          <a:p>
            <a:r>
              <a:rPr lang="en-US" dirty="0"/>
              <a:t>Height of a node = number of edges in the longest path from the given node to some node(leaf) in the subtree rooted at that node.</a:t>
            </a:r>
          </a:p>
        </p:txBody>
      </p:sp>
      <p:pic>
        <p:nvPicPr>
          <p:cNvPr id="11" name="Picture 10" descr="Shape&#10;&#10;Description automatically generated">
            <a:extLst>
              <a:ext uri="{FF2B5EF4-FFF2-40B4-BE49-F238E27FC236}">
                <a16:creationId xmlns:a16="http://schemas.microsoft.com/office/drawing/2014/main" id="{829F416D-0051-3800-CDF0-BC4891A5E36D}"/>
              </a:ext>
            </a:extLst>
          </p:cNvPr>
          <p:cNvPicPr>
            <a:picLocks noChangeAspect="1"/>
          </p:cNvPicPr>
          <p:nvPr/>
        </p:nvPicPr>
        <p:blipFill>
          <a:blip r:embed="rId2"/>
          <a:stretch>
            <a:fillRect/>
          </a:stretch>
        </p:blipFill>
        <p:spPr>
          <a:xfrm>
            <a:off x="4774781" y="1127205"/>
            <a:ext cx="4126110" cy="2965897"/>
          </a:xfrm>
          <a:prstGeom prst="rect">
            <a:avLst/>
          </a:prstGeom>
        </p:spPr>
      </p:pic>
    </p:spTree>
    <p:extLst>
      <p:ext uri="{BB962C8B-B14F-4D97-AF65-F5344CB8AC3E}">
        <p14:creationId xmlns:p14="http://schemas.microsoft.com/office/powerpoint/2010/main" val="557929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327A-B3D3-7788-032A-FCDE8F918E8D}"/>
              </a:ext>
            </a:extLst>
          </p:cNvPr>
          <p:cNvSpPr>
            <a:spLocks noGrp="1"/>
          </p:cNvSpPr>
          <p:nvPr>
            <p:ph type="title"/>
          </p:nvPr>
        </p:nvSpPr>
        <p:spPr>
          <a:xfrm>
            <a:off x="311700" y="239081"/>
            <a:ext cx="8520600" cy="1014994"/>
          </a:xfrm>
        </p:spPr>
        <p:txBody>
          <a:bodyPr/>
          <a:lstStyle/>
          <a:p>
            <a:pPr algn="l"/>
            <a:r>
              <a:rPr lang="en-US" sz="2800" dirty="0"/>
              <a:t>Problem 5: Height of Binary Tree after Subtree removal queries</a:t>
            </a:r>
          </a:p>
        </p:txBody>
      </p:sp>
      <p:sp>
        <p:nvSpPr>
          <p:cNvPr id="6" name="TextBox 5">
            <a:extLst>
              <a:ext uri="{FF2B5EF4-FFF2-40B4-BE49-F238E27FC236}">
                <a16:creationId xmlns:a16="http://schemas.microsoft.com/office/drawing/2014/main" id="{DE83EFCC-55FE-BB00-32C5-AE7E5EDFCD0A}"/>
              </a:ext>
            </a:extLst>
          </p:cNvPr>
          <p:cNvSpPr txBox="1"/>
          <p:nvPr/>
        </p:nvSpPr>
        <p:spPr>
          <a:xfrm>
            <a:off x="311700" y="1435994"/>
            <a:ext cx="8046689" cy="1600438"/>
          </a:xfrm>
          <a:prstGeom prst="rect">
            <a:avLst/>
          </a:prstGeom>
          <a:noFill/>
        </p:spPr>
        <p:txBody>
          <a:bodyPr wrap="square" rtlCol="0">
            <a:spAutoFit/>
          </a:bodyPr>
          <a:lstStyle/>
          <a:p>
            <a:r>
              <a:rPr lang="en-US" dirty="0"/>
              <a:t>Solution: Preprocess the tree to find the remaining height after subtree removal of each node and store it in the node.</a:t>
            </a:r>
          </a:p>
          <a:p>
            <a:r>
              <a:rPr lang="en-US" dirty="0"/>
              <a:t>Compute the height and depth of each node.</a:t>
            </a:r>
          </a:p>
          <a:p>
            <a:r>
              <a:rPr lang="en-US" dirty="0"/>
              <a:t>Height -&gt; in-order traversal</a:t>
            </a:r>
          </a:p>
          <a:p>
            <a:r>
              <a:rPr lang="en-US" dirty="0"/>
              <a:t>Depth -&gt; DFS</a:t>
            </a:r>
          </a:p>
          <a:p>
            <a:endParaRPr lang="en-US" dirty="0"/>
          </a:p>
          <a:p>
            <a:r>
              <a:rPr lang="en-US" dirty="0"/>
              <a:t>Time complexity ?</a:t>
            </a:r>
          </a:p>
        </p:txBody>
      </p:sp>
    </p:spTree>
    <p:extLst>
      <p:ext uri="{BB962C8B-B14F-4D97-AF65-F5344CB8AC3E}">
        <p14:creationId xmlns:p14="http://schemas.microsoft.com/office/powerpoint/2010/main" val="105299024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327A-B3D3-7788-032A-FCDE8F918E8D}"/>
              </a:ext>
            </a:extLst>
          </p:cNvPr>
          <p:cNvSpPr>
            <a:spLocks noGrp="1"/>
          </p:cNvSpPr>
          <p:nvPr>
            <p:ph type="title"/>
          </p:nvPr>
        </p:nvSpPr>
        <p:spPr>
          <a:xfrm>
            <a:off x="311700" y="239081"/>
            <a:ext cx="8520600" cy="1014994"/>
          </a:xfrm>
        </p:spPr>
        <p:txBody>
          <a:bodyPr/>
          <a:lstStyle/>
          <a:p>
            <a:pPr algn="l"/>
            <a:r>
              <a:rPr lang="en-US" sz="2800" dirty="0"/>
              <a:t>Problem 5: Height of Binary Tree after Subtree removal queries</a:t>
            </a:r>
          </a:p>
        </p:txBody>
      </p:sp>
      <p:sp>
        <p:nvSpPr>
          <p:cNvPr id="6" name="TextBox 5">
            <a:extLst>
              <a:ext uri="{FF2B5EF4-FFF2-40B4-BE49-F238E27FC236}">
                <a16:creationId xmlns:a16="http://schemas.microsoft.com/office/drawing/2014/main" id="{DE83EFCC-55FE-BB00-32C5-AE7E5EDFCD0A}"/>
              </a:ext>
            </a:extLst>
          </p:cNvPr>
          <p:cNvSpPr txBox="1"/>
          <p:nvPr/>
        </p:nvSpPr>
        <p:spPr>
          <a:xfrm>
            <a:off x="311700" y="1435994"/>
            <a:ext cx="8046689" cy="1600438"/>
          </a:xfrm>
          <a:prstGeom prst="rect">
            <a:avLst/>
          </a:prstGeom>
          <a:noFill/>
        </p:spPr>
        <p:txBody>
          <a:bodyPr wrap="square" rtlCol="0">
            <a:spAutoFit/>
          </a:bodyPr>
          <a:lstStyle/>
          <a:p>
            <a:r>
              <a:rPr lang="en-US" dirty="0"/>
              <a:t>Solution: Preprocess the tree to find the remaining height after subtree removal of each node and store it in the node.</a:t>
            </a:r>
          </a:p>
          <a:p>
            <a:r>
              <a:rPr lang="en-US" dirty="0"/>
              <a:t>Compute the height and depth of each node.</a:t>
            </a:r>
          </a:p>
          <a:p>
            <a:r>
              <a:rPr lang="en-US" dirty="0"/>
              <a:t>Height -&gt; in-order traversal</a:t>
            </a:r>
          </a:p>
          <a:p>
            <a:r>
              <a:rPr lang="en-US" dirty="0"/>
              <a:t>Depth -&gt; DFS</a:t>
            </a:r>
          </a:p>
          <a:p>
            <a:endParaRPr lang="en-US" dirty="0"/>
          </a:p>
          <a:p>
            <a:r>
              <a:rPr lang="en-US" dirty="0"/>
              <a:t>Time complexity ? O(n) for both operations</a:t>
            </a:r>
          </a:p>
        </p:txBody>
      </p:sp>
    </p:spTree>
    <p:extLst>
      <p:ext uri="{BB962C8B-B14F-4D97-AF65-F5344CB8AC3E}">
        <p14:creationId xmlns:p14="http://schemas.microsoft.com/office/powerpoint/2010/main" val="17775781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327A-B3D3-7788-032A-FCDE8F918E8D}"/>
              </a:ext>
            </a:extLst>
          </p:cNvPr>
          <p:cNvSpPr>
            <a:spLocks noGrp="1"/>
          </p:cNvSpPr>
          <p:nvPr>
            <p:ph type="title"/>
          </p:nvPr>
        </p:nvSpPr>
        <p:spPr>
          <a:xfrm>
            <a:off x="311700" y="239081"/>
            <a:ext cx="8520600" cy="1014994"/>
          </a:xfrm>
        </p:spPr>
        <p:txBody>
          <a:bodyPr/>
          <a:lstStyle/>
          <a:p>
            <a:pPr algn="l"/>
            <a:r>
              <a:rPr lang="en-US" sz="2800" dirty="0"/>
              <a:t>Problem 5: Height of Binary Tree after Subtree removal queries</a:t>
            </a:r>
          </a:p>
        </p:txBody>
      </p:sp>
      <p:sp>
        <p:nvSpPr>
          <p:cNvPr id="3" name="TextBox 2">
            <a:extLst>
              <a:ext uri="{FF2B5EF4-FFF2-40B4-BE49-F238E27FC236}">
                <a16:creationId xmlns:a16="http://schemas.microsoft.com/office/drawing/2014/main" id="{F992CCE1-C6FE-18A3-9C4A-498F95D874CA}"/>
              </a:ext>
            </a:extLst>
          </p:cNvPr>
          <p:cNvSpPr txBox="1"/>
          <p:nvPr/>
        </p:nvSpPr>
        <p:spPr>
          <a:xfrm>
            <a:off x="311700" y="1468191"/>
            <a:ext cx="8040249" cy="2031325"/>
          </a:xfrm>
          <a:prstGeom prst="rect">
            <a:avLst/>
          </a:prstGeom>
          <a:noFill/>
        </p:spPr>
        <p:txBody>
          <a:bodyPr wrap="square" rtlCol="0">
            <a:spAutoFit/>
          </a:bodyPr>
          <a:lstStyle/>
          <a:p>
            <a:r>
              <a:rPr lang="en-US" dirty="0"/>
              <a:t>When removing a subtree rooted at node D, look at all other nodes with same depth, </a:t>
            </a:r>
            <a:r>
              <a:rPr lang="en-US" i="1" dirty="0"/>
              <a:t>d</a:t>
            </a:r>
            <a:r>
              <a:rPr lang="en-US" i="1" baseline="-25000" dirty="0"/>
              <a:t>0</a:t>
            </a:r>
            <a:r>
              <a:rPr lang="en-US" dirty="0"/>
              <a:t> </a:t>
            </a:r>
          </a:p>
          <a:p>
            <a:r>
              <a:rPr lang="en-US" dirty="0"/>
              <a:t>as D. Find the maximum height </a:t>
            </a:r>
            <a:r>
              <a:rPr lang="en-US" i="1" dirty="0"/>
              <a:t>h</a:t>
            </a:r>
            <a:r>
              <a:rPr lang="en-US" i="1" baseline="-25000" dirty="0"/>
              <a:t>0</a:t>
            </a:r>
            <a:r>
              <a:rPr lang="en-US" dirty="0"/>
              <a:t> of all other remaining nodes and sum with </a:t>
            </a:r>
            <a:r>
              <a:rPr lang="en-US" i="1" dirty="0"/>
              <a:t>d</a:t>
            </a:r>
            <a:r>
              <a:rPr lang="en-US" i="1" baseline="-25000" dirty="0"/>
              <a:t>0</a:t>
            </a:r>
            <a:r>
              <a:rPr lang="en-US" dirty="0"/>
              <a:t> to get final result.</a:t>
            </a:r>
          </a:p>
          <a:p>
            <a:endParaRPr lang="en-US" dirty="0"/>
          </a:p>
          <a:p>
            <a:r>
              <a:rPr lang="en-US" dirty="0"/>
              <a:t>Iterating the nodes in in-order traversal, we can group all the nodes by their depth (O(</a:t>
            </a:r>
            <a:r>
              <a:rPr lang="en-US" dirty="0" err="1"/>
              <a:t>logn</a:t>
            </a:r>
            <a:r>
              <a:rPr lang="en-US" dirty="0"/>
              <a:t>) each)</a:t>
            </a:r>
          </a:p>
          <a:p>
            <a:r>
              <a:rPr lang="en-US" dirty="0"/>
              <a:t>And find the 2 nodes with maximum height among each group.(Why?)</a:t>
            </a:r>
          </a:p>
          <a:p>
            <a:endParaRPr lang="en-US" dirty="0"/>
          </a:p>
          <a:p>
            <a:r>
              <a:rPr lang="en-US" dirty="0"/>
              <a:t>Because we are only interested in maximum height after subtree removal, it is either maximum height or 2</a:t>
            </a:r>
            <a:r>
              <a:rPr lang="en-US" baseline="30000" dirty="0"/>
              <a:t>nd</a:t>
            </a:r>
            <a:r>
              <a:rPr lang="en-US" dirty="0"/>
              <a:t> maximum height.</a:t>
            </a:r>
          </a:p>
          <a:p>
            <a:r>
              <a:rPr lang="en-US" dirty="0"/>
              <a:t>This </a:t>
            </a:r>
            <a:r>
              <a:rPr lang="en-US" dirty="0" err="1"/>
              <a:t>process:O</a:t>
            </a:r>
            <a:r>
              <a:rPr lang="en-US" dirty="0"/>
              <a:t>(n log n)</a:t>
            </a:r>
          </a:p>
        </p:txBody>
      </p:sp>
    </p:spTree>
    <p:extLst>
      <p:ext uri="{BB962C8B-B14F-4D97-AF65-F5344CB8AC3E}">
        <p14:creationId xmlns:p14="http://schemas.microsoft.com/office/powerpoint/2010/main" val="3298157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Depth of a node</a:t>
            </a:r>
            <a:endParaRPr/>
          </a:p>
        </p:txBody>
      </p:sp>
      <p:sp>
        <p:nvSpPr>
          <p:cNvPr id="655" name="Google Shape;655;p27"/>
          <p:cNvSpPr txBox="1">
            <a:spLocks noGrp="1"/>
          </p:cNvSpPr>
          <p:nvPr>
            <p:ph type="body" idx="1"/>
          </p:nvPr>
        </p:nvSpPr>
        <p:spPr>
          <a:xfrm>
            <a:off x="311700" y="1152475"/>
            <a:ext cx="8520600" cy="46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to the root</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327A-B3D3-7788-032A-FCDE8F918E8D}"/>
              </a:ext>
            </a:extLst>
          </p:cNvPr>
          <p:cNvSpPr>
            <a:spLocks noGrp="1"/>
          </p:cNvSpPr>
          <p:nvPr>
            <p:ph type="title"/>
          </p:nvPr>
        </p:nvSpPr>
        <p:spPr>
          <a:xfrm>
            <a:off x="311700" y="239081"/>
            <a:ext cx="8520600" cy="1014994"/>
          </a:xfrm>
        </p:spPr>
        <p:txBody>
          <a:bodyPr/>
          <a:lstStyle/>
          <a:p>
            <a:pPr algn="l"/>
            <a:r>
              <a:rPr lang="en-US" sz="2800" dirty="0"/>
              <a:t>Problem 5: Height of Binary Tree after Subtree removal queries</a:t>
            </a:r>
          </a:p>
        </p:txBody>
      </p:sp>
      <p:sp>
        <p:nvSpPr>
          <p:cNvPr id="4" name="TextBox 3">
            <a:extLst>
              <a:ext uri="{FF2B5EF4-FFF2-40B4-BE49-F238E27FC236}">
                <a16:creationId xmlns:a16="http://schemas.microsoft.com/office/drawing/2014/main" id="{7D5A9E00-E488-2E01-B31C-569E1AE14FF0}"/>
              </a:ext>
            </a:extLst>
          </p:cNvPr>
          <p:cNvSpPr txBox="1"/>
          <p:nvPr/>
        </p:nvSpPr>
        <p:spPr>
          <a:xfrm>
            <a:off x="311700" y="1545465"/>
            <a:ext cx="8330024" cy="1384995"/>
          </a:xfrm>
          <a:prstGeom prst="rect">
            <a:avLst/>
          </a:prstGeom>
          <a:noFill/>
        </p:spPr>
        <p:txBody>
          <a:bodyPr wrap="square" rtlCol="0">
            <a:spAutoFit/>
          </a:bodyPr>
          <a:lstStyle/>
          <a:p>
            <a:r>
              <a:rPr lang="en-US" dirty="0"/>
              <a:t>Then, construct a tree with key being original index and value being the result(height after removing that node)</a:t>
            </a:r>
          </a:p>
          <a:p>
            <a:r>
              <a:rPr lang="en-US" dirty="0"/>
              <a:t>O(n log n) to create such a tree.</a:t>
            </a:r>
          </a:p>
          <a:p>
            <a:r>
              <a:rPr lang="en-US" dirty="0"/>
              <a:t>Then, to answer each query, O(m log n)</a:t>
            </a:r>
          </a:p>
          <a:p>
            <a:endParaRPr lang="en-US" dirty="0"/>
          </a:p>
          <a:p>
            <a:r>
              <a:rPr lang="en-US" dirty="0"/>
              <a:t>Total time complexity: O(n log n + m log n)</a:t>
            </a:r>
          </a:p>
        </p:txBody>
      </p:sp>
    </p:spTree>
    <p:extLst>
      <p:ext uri="{BB962C8B-B14F-4D97-AF65-F5344CB8AC3E}">
        <p14:creationId xmlns:p14="http://schemas.microsoft.com/office/powerpoint/2010/main" val="417609225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Shape 4918"/>
        <p:cNvGrpSpPr/>
        <p:nvPr/>
      </p:nvGrpSpPr>
      <p:grpSpPr>
        <a:xfrm>
          <a:off x="0" y="0"/>
          <a:ext cx="0" cy="0"/>
          <a:chOff x="0" y="0"/>
          <a:chExt cx="0" cy="0"/>
        </a:xfrm>
      </p:grpSpPr>
      <p:sp>
        <p:nvSpPr>
          <p:cNvPr id="4919" name="Google Shape;4919;p2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20" name="Google Shape;4920;p2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Design a data structure for Order Maintenance. The goal here is to maintain a total order over some arbitrary objects. The data structure supports two operations:</a:t>
            </a:r>
            <a:endParaRPr/>
          </a:p>
          <a:p>
            <a:pPr marL="457200" lvl="0" indent="-342900" algn="l" rtl="0">
              <a:lnSpc>
                <a:spcPct val="115000"/>
              </a:lnSpc>
              <a:spcBef>
                <a:spcPts val="1600"/>
              </a:spcBef>
              <a:spcAft>
                <a:spcPts val="0"/>
              </a:spcAft>
              <a:buSzPts val="1800"/>
              <a:buAutoNum type="arabicPeriod"/>
            </a:pPr>
            <a:r>
              <a:rPr lang="en"/>
              <a:t>InsertBefore(A, B): insert B immediately before A</a:t>
            </a:r>
            <a:endParaRPr/>
          </a:p>
          <a:p>
            <a:pPr marL="457200" lvl="0" indent="-342900" algn="l" rtl="0">
              <a:lnSpc>
                <a:spcPct val="115000"/>
              </a:lnSpc>
              <a:spcBef>
                <a:spcPts val="0"/>
              </a:spcBef>
              <a:spcAft>
                <a:spcPts val="0"/>
              </a:spcAft>
              <a:buSzPts val="1800"/>
              <a:buAutoNum type="arabicPeriod"/>
            </a:pPr>
            <a:r>
              <a:rPr lang="en"/>
              <a:t>InsertAfter(A, B): insert B immediately after A.</a:t>
            </a:r>
            <a:endParaRPr/>
          </a:p>
          <a:p>
            <a:pPr marL="457200" lvl="0" indent="-342900" algn="l" rtl="0">
              <a:lnSpc>
                <a:spcPct val="115000"/>
              </a:lnSpc>
              <a:spcBef>
                <a:spcPts val="0"/>
              </a:spcBef>
              <a:spcAft>
                <a:spcPts val="0"/>
              </a:spcAft>
              <a:buSzPts val="1800"/>
              <a:buAutoNum type="arabicPeriod"/>
            </a:pPr>
            <a:r>
              <a:rPr lang="en"/>
              <a:t>IsAfter(A, B): is B after A in the total order?</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a:t>Note: InsertAfter(A, B) adds B immediately after A, while the query operation IsAfter(A, B) asks whether B is anywhere after A in the total order</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Shape 4924"/>
        <p:cNvGrpSpPr/>
        <p:nvPr/>
      </p:nvGrpSpPr>
      <p:grpSpPr>
        <a:xfrm>
          <a:off x="0" y="0"/>
          <a:ext cx="0" cy="0"/>
          <a:chOff x="0" y="0"/>
          <a:chExt cx="0" cy="0"/>
        </a:xfrm>
      </p:grpSpPr>
      <p:sp>
        <p:nvSpPr>
          <p:cNvPr id="4925" name="Google Shape;4925;p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26" name="Google Shape;4926;p26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Expected time complexity of each operation is O(log n), where n is the number of items in the data structure.</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Shape 4930"/>
        <p:cNvGrpSpPr/>
        <p:nvPr/>
      </p:nvGrpSpPr>
      <p:grpSpPr>
        <a:xfrm>
          <a:off x="0" y="0"/>
          <a:ext cx="0" cy="0"/>
          <a:chOff x="0" y="0"/>
          <a:chExt cx="0" cy="0"/>
        </a:xfrm>
      </p:grpSpPr>
      <p:sp>
        <p:nvSpPr>
          <p:cNvPr id="4931" name="Google Shape;4931;p2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32" name="Google Shape;4932;p2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Expected time complexity of each operation is O(log n), where n is the number of items in the data structure.</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en"/>
              <a:t>Hint: Which data structure has a time complexity of O(log n) for each operation?</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Shape 4936"/>
        <p:cNvGrpSpPr/>
        <p:nvPr/>
      </p:nvGrpSpPr>
      <p:grpSpPr>
        <a:xfrm>
          <a:off x="0" y="0"/>
          <a:ext cx="0" cy="0"/>
          <a:chOff x="0" y="0"/>
          <a:chExt cx="0" cy="0"/>
        </a:xfrm>
      </p:grpSpPr>
      <p:sp>
        <p:nvSpPr>
          <p:cNvPr id="4937" name="Google Shape;4937;p2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38" name="Google Shape;4938;p2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AVL Trees!</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Shape 4942"/>
        <p:cNvGrpSpPr/>
        <p:nvPr/>
      </p:nvGrpSpPr>
      <p:grpSpPr>
        <a:xfrm>
          <a:off x="0" y="0"/>
          <a:ext cx="0" cy="0"/>
          <a:chOff x="0" y="0"/>
          <a:chExt cx="0" cy="0"/>
        </a:xfrm>
      </p:grpSpPr>
      <p:sp>
        <p:nvSpPr>
          <p:cNvPr id="4943" name="Google Shape;4943;p2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44" name="Google Shape;4944;p2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InsertAfter(A, B): </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AutoNum type="arabicPeriod"/>
            </a:pPr>
            <a:r>
              <a:rPr lang="en"/>
              <a:t>If A has no right child, then insert B as the right child of A.</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Shape 4948"/>
        <p:cNvGrpSpPr/>
        <p:nvPr/>
      </p:nvGrpSpPr>
      <p:grpSpPr>
        <a:xfrm>
          <a:off x="0" y="0"/>
          <a:ext cx="0" cy="0"/>
          <a:chOff x="0" y="0"/>
          <a:chExt cx="0" cy="0"/>
        </a:xfrm>
      </p:grpSpPr>
      <p:sp>
        <p:nvSpPr>
          <p:cNvPr id="4949" name="Google Shape;4949;p26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50" name="Google Shape;4950;p26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InsertAfter(A, B): </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AutoNum type="arabicPeriod"/>
            </a:pPr>
            <a:r>
              <a:rPr lang="en"/>
              <a:t>If A has no right child, then insert B as the right child of A.</a:t>
            </a:r>
            <a:endParaRPr/>
          </a:p>
          <a:p>
            <a:pPr marL="457200" lvl="0" indent="-342900" algn="l" rtl="0">
              <a:lnSpc>
                <a:spcPct val="115000"/>
              </a:lnSpc>
              <a:spcBef>
                <a:spcPts val="0"/>
              </a:spcBef>
              <a:spcAft>
                <a:spcPts val="0"/>
              </a:spcAft>
              <a:buSzPts val="1800"/>
              <a:buAutoNum type="arabicPeriod"/>
            </a:pPr>
            <a:r>
              <a:rPr lang="en"/>
              <a:t>Otherwise, find the successor of A and insert B as the left child of the successor.</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Shape 4954"/>
        <p:cNvGrpSpPr/>
        <p:nvPr/>
      </p:nvGrpSpPr>
      <p:grpSpPr>
        <a:xfrm>
          <a:off x="0" y="0"/>
          <a:ext cx="0" cy="0"/>
          <a:chOff x="0" y="0"/>
          <a:chExt cx="0" cy="0"/>
        </a:xfrm>
      </p:grpSpPr>
      <p:sp>
        <p:nvSpPr>
          <p:cNvPr id="4955" name="Google Shape;4955;p2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56" name="Google Shape;4956;p269"/>
          <p:cNvSpPr txBox="1">
            <a:spLocks noGrp="1"/>
          </p:cNvSpPr>
          <p:nvPr>
            <p:ph type="body" idx="1"/>
          </p:nvPr>
        </p:nvSpPr>
        <p:spPr>
          <a:xfrm>
            <a:off x="311700" y="1152475"/>
            <a:ext cx="4821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InsertAfter(A, B): </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AutoNum type="arabicPeriod"/>
            </a:pPr>
            <a:r>
              <a:rPr lang="en"/>
              <a:t>If A has no right child, then insert B as the right child of A.</a:t>
            </a:r>
            <a:endParaRPr/>
          </a:p>
          <a:p>
            <a:pPr marL="457200" lvl="0" indent="-342900" algn="l" rtl="0">
              <a:lnSpc>
                <a:spcPct val="115000"/>
              </a:lnSpc>
              <a:spcBef>
                <a:spcPts val="0"/>
              </a:spcBef>
              <a:spcAft>
                <a:spcPts val="0"/>
              </a:spcAft>
              <a:buSzPts val="1800"/>
              <a:buAutoNum type="arabicPeriod"/>
            </a:pPr>
            <a:r>
              <a:rPr lang="en"/>
              <a:t>Otherwise, find the successor of A and insert B as the left child of the successor.</a:t>
            </a:r>
            <a:endParaRPr/>
          </a:p>
        </p:txBody>
      </p:sp>
      <p:pic>
        <p:nvPicPr>
          <p:cNvPr id="4957" name="Google Shape;4957;p269"/>
          <p:cNvPicPr preferRelativeResize="0"/>
          <p:nvPr/>
        </p:nvPicPr>
        <p:blipFill rotWithShape="1">
          <a:blip r:embed="rId3">
            <a:alphaModFix/>
          </a:blip>
          <a:srcRect/>
          <a:stretch/>
        </p:blipFill>
        <p:spPr>
          <a:xfrm>
            <a:off x="5286000" y="1170125"/>
            <a:ext cx="3705599" cy="2975588"/>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Shape 4961"/>
        <p:cNvGrpSpPr/>
        <p:nvPr/>
      </p:nvGrpSpPr>
      <p:grpSpPr>
        <a:xfrm>
          <a:off x="0" y="0"/>
          <a:ext cx="0" cy="0"/>
          <a:chOff x="0" y="0"/>
          <a:chExt cx="0" cy="0"/>
        </a:xfrm>
      </p:grpSpPr>
      <p:sp>
        <p:nvSpPr>
          <p:cNvPr id="4962" name="Google Shape;4962;p2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63" name="Google Shape;4963;p27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InsertBefore(A, B): </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a:t>When inserting B before A, do the same thing in reverse: </a:t>
            </a:r>
            <a:endParaRPr/>
          </a:p>
          <a:p>
            <a:pPr marL="457200" lvl="0" indent="-342900" algn="l" rtl="0">
              <a:lnSpc>
                <a:spcPct val="115000"/>
              </a:lnSpc>
              <a:spcBef>
                <a:spcPts val="1600"/>
              </a:spcBef>
              <a:spcAft>
                <a:spcPts val="0"/>
              </a:spcAft>
              <a:buSzPts val="1800"/>
              <a:buAutoNum type="arabicPeriod"/>
            </a:pPr>
            <a:r>
              <a:rPr lang="en"/>
              <a:t>Insert B as the left child (if none exists)</a:t>
            </a:r>
            <a:endParaRPr/>
          </a:p>
          <a:p>
            <a:pPr marL="457200" lvl="0" indent="-342900" algn="l" rtl="0">
              <a:lnSpc>
                <a:spcPct val="115000"/>
              </a:lnSpc>
              <a:spcBef>
                <a:spcPts val="0"/>
              </a:spcBef>
              <a:spcAft>
                <a:spcPts val="0"/>
              </a:spcAft>
              <a:buSzPts val="1800"/>
              <a:buAutoNum type="arabicPeriod"/>
            </a:pPr>
            <a:r>
              <a:rPr lang="en"/>
              <a:t>Insert B as the right child of the predecessor of A.</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Shape 4967"/>
        <p:cNvGrpSpPr/>
        <p:nvPr/>
      </p:nvGrpSpPr>
      <p:grpSpPr>
        <a:xfrm>
          <a:off x="0" y="0"/>
          <a:ext cx="0" cy="0"/>
          <a:chOff x="0" y="0"/>
          <a:chExt cx="0" cy="0"/>
        </a:xfrm>
      </p:grpSpPr>
      <p:sp>
        <p:nvSpPr>
          <p:cNvPr id="4968" name="Google Shape;4968;p2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69" name="Google Shape;4969;p2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IsAfter(A, B):</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Depth of a node</a:t>
            </a:r>
            <a:endParaRPr/>
          </a:p>
        </p:txBody>
      </p:sp>
      <p:sp>
        <p:nvSpPr>
          <p:cNvPr id="661" name="Google Shape;661;p28"/>
          <p:cNvSpPr txBox="1">
            <a:spLocks noGrp="1"/>
          </p:cNvSpPr>
          <p:nvPr>
            <p:ph type="body" idx="1"/>
          </p:nvPr>
        </p:nvSpPr>
        <p:spPr>
          <a:xfrm>
            <a:off x="311700" y="1152475"/>
            <a:ext cx="8520600" cy="46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to the </a:t>
            </a:r>
            <a:r>
              <a:rPr lang="en">
                <a:highlight>
                  <a:srgbClr val="FFFF00"/>
                </a:highlight>
              </a:rPr>
              <a:t>root</a:t>
            </a:r>
            <a:endParaRPr>
              <a:highlight>
                <a:srgbClr val="FFFF00"/>
              </a:highlight>
            </a:endParaRPr>
          </a:p>
        </p:txBody>
      </p:sp>
      <p:grpSp>
        <p:nvGrpSpPr>
          <p:cNvPr id="662" name="Google Shape;662;p28"/>
          <p:cNvGrpSpPr/>
          <p:nvPr/>
        </p:nvGrpSpPr>
        <p:grpSpPr>
          <a:xfrm>
            <a:off x="3107050" y="2033275"/>
            <a:ext cx="2929911" cy="2535607"/>
            <a:chOff x="2401125" y="1958975"/>
            <a:chExt cx="2929911" cy="2535607"/>
          </a:xfrm>
        </p:grpSpPr>
        <p:cxnSp>
          <p:nvCxnSpPr>
            <p:cNvPr id="663" name="Google Shape;663;p28"/>
            <p:cNvCxnSpPr>
              <a:stCxn id="664" idx="4"/>
              <a:endCxn id="665" idx="0"/>
            </p:cNvCxnSpPr>
            <p:nvPr/>
          </p:nvCxnSpPr>
          <p:spPr>
            <a:xfrm>
              <a:off x="3866084" y="23969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666" name="Google Shape;666;p28"/>
            <p:cNvSpPr/>
            <p:nvPr/>
          </p:nvSpPr>
          <p:spPr>
            <a:xfrm>
              <a:off x="2401125"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667" name="Google Shape;667;p28"/>
            <p:cNvSpPr/>
            <p:nvPr/>
          </p:nvSpPr>
          <p:spPr>
            <a:xfrm>
              <a:off x="3647068"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668" name="Google Shape;668;p28"/>
            <p:cNvSpPr/>
            <p:nvPr/>
          </p:nvSpPr>
          <p:spPr>
            <a:xfrm>
              <a:off x="3008634"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669" name="Google Shape;669;p28"/>
            <p:cNvCxnSpPr>
              <a:stCxn id="668" idx="4"/>
              <a:endCxn id="666" idx="0"/>
            </p:cNvCxnSpPr>
            <p:nvPr/>
          </p:nvCxnSpPr>
          <p:spPr>
            <a:xfrm flipH="1">
              <a:off x="2620134" y="3275245"/>
              <a:ext cx="607500" cy="171600"/>
            </a:xfrm>
            <a:prstGeom prst="straightConnector1">
              <a:avLst/>
            </a:prstGeom>
            <a:noFill/>
            <a:ln w="28575" cap="flat" cmpd="sng">
              <a:solidFill>
                <a:srgbClr val="6AA84F"/>
              </a:solidFill>
              <a:prstDash val="solid"/>
              <a:round/>
              <a:headEnd type="none" w="sm" len="sm"/>
              <a:tailEnd type="triangle" w="med" len="med"/>
            </a:ln>
          </p:spPr>
        </p:cxnSp>
        <p:cxnSp>
          <p:nvCxnSpPr>
            <p:cNvPr id="670" name="Google Shape;670;p28"/>
            <p:cNvCxnSpPr>
              <a:stCxn id="668" idx="4"/>
              <a:endCxn id="667" idx="0"/>
            </p:cNvCxnSpPr>
            <p:nvPr/>
          </p:nvCxnSpPr>
          <p:spPr>
            <a:xfrm>
              <a:off x="3227634" y="3275245"/>
              <a:ext cx="638400" cy="171600"/>
            </a:xfrm>
            <a:prstGeom prst="straightConnector1">
              <a:avLst/>
            </a:prstGeom>
            <a:noFill/>
            <a:ln w="28575" cap="flat" cmpd="sng">
              <a:solidFill>
                <a:srgbClr val="980000"/>
              </a:solidFill>
              <a:prstDash val="solid"/>
              <a:round/>
              <a:headEnd type="none" w="sm" len="sm"/>
              <a:tailEnd type="triangle" w="med" len="med"/>
            </a:ln>
          </p:spPr>
        </p:cxnSp>
        <p:sp>
          <p:nvSpPr>
            <p:cNvPr id="665" name="Google Shape;665;p28"/>
            <p:cNvSpPr/>
            <p:nvPr/>
          </p:nvSpPr>
          <p:spPr>
            <a:xfrm>
              <a:off x="4280455"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671" name="Google Shape;671;p28"/>
            <p:cNvSpPr/>
            <p:nvPr/>
          </p:nvSpPr>
          <p:spPr>
            <a:xfrm>
              <a:off x="4893036"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672" name="Google Shape;672;p28"/>
            <p:cNvCxnSpPr>
              <a:stCxn id="665" idx="4"/>
              <a:endCxn id="671" idx="0"/>
            </p:cNvCxnSpPr>
            <p:nvPr/>
          </p:nvCxnSpPr>
          <p:spPr>
            <a:xfrm>
              <a:off x="4499455" y="32752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664" name="Google Shape;664;p28"/>
            <p:cNvSpPr/>
            <p:nvPr/>
          </p:nvSpPr>
          <p:spPr>
            <a:xfrm>
              <a:off x="3647084" y="1958975"/>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673" name="Google Shape;673;p28"/>
            <p:cNvCxnSpPr>
              <a:stCxn id="664" idx="4"/>
              <a:endCxn id="668" idx="0"/>
            </p:cNvCxnSpPr>
            <p:nvPr/>
          </p:nvCxnSpPr>
          <p:spPr>
            <a:xfrm flipH="1">
              <a:off x="3227684" y="23969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674" name="Google Shape;674;p28"/>
            <p:cNvSpPr/>
            <p:nvPr/>
          </p:nvSpPr>
          <p:spPr>
            <a:xfrm>
              <a:off x="4280450" y="40565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675" name="Google Shape;675;p28"/>
            <p:cNvCxnSpPr>
              <a:stCxn id="671" idx="4"/>
              <a:endCxn id="674" idx="0"/>
            </p:cNvCxnSpPr>
            <p:nvPr/>
          </p:nvCxnSpPr>
          <p:spPr>
            <a:xfrm flipH="1">
              <a:off x="4499436" y="3884807"/>
              <a:ext cx="612600" cy="171900"/>
            </a:xfrm>
            <a:prstGeom prst="straightConnector1">
              <a:avLst/>
            </a:prstGeom>
            <a:noFill/>
            <a:ln w="28575" cap="flat" cmpd="sng">
              <a:solidFill>
                <a:srgbClr val="6AA84F"/>
              </a:solidFill>
              <a:prstDash val="solid"/>
              <a:round/>
              <a:headEnd type="none" w="sm" len="sm"/>
              <a:tailEnd type="triangle" w="med" len="med"/>
            </a:ln>
          </p:spPr>
        </p:cxnSp>
      </p:gr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Shape 4973"/>
        <p:cNvGrpSpPr/>
        <p:nvPr/>
      </p:nvGrpSpPr>
      <p:grpSpPr>
        <a:xfrm>
          <a:off x="0" y="0"/>
          <a:ext cx="0" cy="0"/>
          <a:chOff x="0" y="0"/>
          <a:chExt cx="0" cy="0"/>
        </a:xfrm>
      </p:grpSpPr>
      <p:sp>
        <p:nvSpPr>
          <p:cNvPr id="4974" name="Google Shape;4974;p2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75" name="Google Shape;4975;p27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IsAfter(A, B):</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AutoNum type="arabicPeriod"/>
            </a:pPr>
            <a:r>
              <a:rPr lang="en"/>
              <a:t>Walk up the tree to root from A and B (i.e. when their paths “meet”)</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Shape 4979"/>
        <p:cNvGrpSpPr/>
        <p:nvPr/>
      </p:nvGrpSpPr>
      <p:grpSpPr>
        <a:xfrm>
          <a:off x="0" y="0"/>
          <a:ext cx="0" cy="0"/>
          <a:chOff x="0" y="0"/>
          <a:chExt cx="0" cy="0"/>
        </a:xfrm>
      </p:grpSpPr>
      <p:sp>
        <p:nvSpPr>
          <p:cNvPr id="4980" name="Google Shape;4980;p2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81" name="Google Shape;4981;p27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IsAfter(A, B):</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AutoNum type="arabicPeriod"/>
            </a:pPr>
            <a:r>
              <a:rPr lang="en"/>
              <a:t>Walk up the tree to root from A and B (i.e. when their paths “meet”)</a:t>
            </a:r>
            <a:endParaRPr/>
          </a:p>
          <a:p>
            <a:pPr marL="457200" lvl="0" indent="-342900" algn="l" rtl="0">
              <a:lnSpc>
                <a:spcPct val="115000"/>
              </a:lnSpc>
              <a:spcBef>
                <a:spcPts val="0"/>
              </a:spcBef>
              <a:spcAft>
                <a:spcPts val="0"/>
              </a:spcAft>
              <a:buSzPts val="1800"/>
              <a:buAutoNum type="arabicPeriod"/>
            </a:pPr>
            <a:r>
              <a:rPr lang="en"/>
              <a:t>Will need to store each step along the path (in an array), the key and whether the node was entered from the left or right. </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Shape 4985"/>
        <p:cNvGrpSpPr/>
        <p:nvPr/>
      </p:nvGrpSpPr>
      <p:grpSpPr>
        <a:xfrm>
          <a:off x="0" y="0"/>
          <a:ext cx="0" cy="0"/>
          <a:chOff x="0" y="0"/>
          <a:chExt cx="0" cy="0"/>
        </a:xfrm>
      </p:grpSpPr>
      <p:sp>
        <p:nvSpPr>
          <p:cNvPr id="4986" name="Google Shape;4986;p27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87" name="Google Shape;4987;p27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IsAfter(A, B):</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AutoNum type="arabicPeriod"/>
            </a:pPr>
            <a:r>
              <a:rPr lang="en"/>
              <a:t>Walk up the tree to root from A and B (i.e. when their paths “meet”)</a:t>
            </a:r>
            <a:endParaRPr/>
          </a:p>
          <a:p>
            <a:pPr marL="457200" lvl="0" indent="-342900" algn="l" rtl="0">
              <a:lnSpc>
                <a:spcPct val="115000"/>
              </a:lnSpc>
              <a:spcBef>
                <a:spcPts val="0"/>
              </a:spcBef>
              <a:spcAft>
                <a:spcPts val="0"/>
              </a:spcAft>
              <a:buSzPts val="1800"/>
              <a:buAutoNum type="arabicPeriod"/>
            </a:pPr>
            <a:r>
              <a:rPr lang="en"/>
              <a:t>Will need to store each step along the path (in an array), the key and whether the node was entered from the left or right. </a:t>
            </a:r>
            <a:endParaRPr/>
          </a:p>
          <a:p>
            <a:pPr marL="457200" lvl="0" indent="-342900" algn="l" rtl="0">
              <a:lnSpc>
                <a:spcPct val="115000"/>
              </a:lnSpc>
              <a:spcBef>
                <a:spcPts val="0"/>
              </a:spcBef>
              <a:spcAft>
                <a:spcPts val="0"/>
              </a:spcAft>
              <a:buSzPts val="1800"/>
              <a:buAutoNum type="arabicPeriod"/>
            </a:pPr>
            <a:r>
              <a:rPr lang="en"/>
              <a:t>Compare the two tree walks and find the common ancestor where one path entered from the left and the other from the right.</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Shape 4991"/>
        <p:cNvGrpSpPr/>
        <p:nvPr/>
      </p:nvGrpSpPr>
      <p:grpSpPr>
        <a:xfrm>
          <a:off x="0" y="0"/>
          <a:ext cx="0" cy="0"/>
          <a:chOff x="0" y="0"/>
          <a:chExt cx="0" cy="0"/>
        </a:xfrm>
      </p:grpSpPr>
      <p:sp>
        <p:nvSpPr>
          <p:cNvPr id="4992" name="Google Shape;4992;p2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93" name="Google Shape;4993;p2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Cost of all operations: </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Shape 4997"/>
        <p:cNvGrpSpPr/>
        <p:nvPr/>
      </p:nvGrpSpPr>
      <p:grpSpPr>
        <a:xfrm>
          <a:off x="0" y="0"/>
          <a:ext cx="0" cy="0"/>
          <a:chOff x="0" y="0"/>
          <a:chExt cx="0" cy="0"/>
        </a:xfrm>
      </p:grpSpPr>
      <p:sp>
        <p:nvSpPr>
          <p:cNvPr id="4998" name="Google Shape;4998;p27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4: Order Maintenance</a:t>
            </a:r>
            <a:endParaRPr/>
          </a:p>
          <a:p>
            <a:pPr marL="0" lvl="0" indent="0" algn="l" rtl="0">
              <a:lnSpc>
                <a:spcPct val="100000"/>
              </a:lnSpc>
              <a:spcBef>
                <a:spcPts val="0"/>
              </a:spcBef>
              <a:spcAft>
                <a:spcPts val="0"/>
              </a:spcAft>
              <a:buSzPts val="2800"/>
              <a:buNone/>
            </a:pPr>
            <a:endParaRPr/>
          </a:p>
        </p:txBody>
      </p:sp>
      <p:sp>
        <p:nvSpPr>
          <p:cNvPr id="4999" name="Google Shape;4999;p27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Cost of all operations: O(log n), since the height of an AVL tree of n nodes is at most O(log n)</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Shape 5003"/>
        <p:cNvGrpSpPr/>
        <p:nvPr/>
      </p:nvGrpSpPr>
      <p:grpSpPr>
        <a:xfrm>
          <a:off x="0" y="0"/>
          <a:ext cx="0" cy="0"/>
          <a:chOff x="0" y="0"/>
          <a:chExt cx="0" cy="0"/>
        </a:xfrm>
      </p:grpSpPr>
      <p:sp>
        <p:nvSpPr>
          <p:cNvPr id="5004" name="Google Shape;5004;p2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05" name="Google Shape;5005;p27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Our job is now to simulate a binary tree. Each node has zero, one, or two children, and the tree is of height h. Unfortunately, it is not a balanced tree. By preprocessing the binary tree, design and implement an auxiliary data structure to support the following operations eﬀiciently:</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AutoNum type="arabicPeriod"/>
            </a:pPr>
            <a:r>
              <a:rPr lang="en"/>
              <a:t>InsertLeft(x, y): insert y as a left child of x in the binary tree.</a:t>
            </a:r>
            <a:endParaRPr/>
          </a:p>
          <a:p>
            <a:pPr marL="457200" lvl="0" indent="-342900" algn="l" rtl="0">
              <a:lnSpc>
                <a:spcPct val="115000"/>
              </a:lnSpc>
              <a:spcBef>
                <a:spcPts val="0"/>
              </a:spcBef>
              <a:spcAft>
                <a:spcPts val="0"/>
              </a:spcAft>
              <a:buSzPts val="1800"/>
              <a:buAutoNum type="arabicPeriod"/>
            </a:pPr>
            <a:r>
              <a:rPr lang="en"/>
              <a:t>InsertRight(x, y): insert y as a right child of x in the binary tree.</a:t>
            </a:r>
            <a:endParaRPr/>
          </a:p>
          <a:p>
            <a:pPr marL="457200" lvl="0" indent="-342900" algn="l" rtl="0">
              <a:lnSpc>
                <a:spcPct val="115000"/>
              </a:lnSpc>
              <a:spcBef>
                <a:spcPts val="0"/>
              </a:spcBef>
              <a:spcAft>
                <a:spcPts val="0"/>
              </a:spcAft>
              <a:buSzPts val="1800"/>
              <a:buAutoNum type="arabicPeriod"/>
            </a:pPr>
            <a:r>
              <a:rPr lang="en"/>
              <a:t>IsAncestor(x, y): is x an ancestor of y in the binary tree that contains them?</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Shape 5009"/>
        <p:cNvGrpSpPr/>
        <p:nvPr/>
      </p:nvGrpSpPr>
      <p:grpSpPr>
        <a:xfrm>
          <a:off x="0" y="0"/>
          <a:ext cx="0" cy="0"/>
          <a:chOff x="0" y="0"/>
          <a:chExt cx="0" cy="0"/>
        </a:xfrm>
      </p:grpSpPr>
      <p:sp>
        <p:nvSpPr>
          <p:cNvPr id="5010" name="Google Shape;5010;p27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11" name="Google Shape;5011;p27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Hint: Think about how you answer the IsAncestor(x, y) query without the extra data structure. What would the cost of that operation be? How can you improve this?</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Shape 5015"/>
        <p:cNvGrpSpPr/>
        <p:nvPr/>
      </p:nvGrpSpPr>
      <p:grpSpPr>
        <a:xfrm>
          <a:off x="0" y="0"/>
          <a:ext cx="0" cy="0"/>
          <a:chOff x="0" y="0"/>
          <a:chExt cx="0" cy="0"/>
        </a:xfrm>
      </p:grpSpPr>
      <p:sp>
        <p:nvSpPr>
          <p:cNvPr id="5016" name="Google Shape;5016;p27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17" name="Google Shape;5017;p27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Change way of traversal?</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Shape 5021"/>
        <p:cNvGrpSpPr/>
        <p:nvPr/>
      </p:nvGrpSpPr>
      <p:grpSpPr>
        <a:xfrm>
          <a:off x="0" y="0"/>
          <a:ext cx="0" cy="0"/>
          <a:chOff x="0" y="0"/>
          <a:chExt cx="0" cy="0"/>
        </a:xfrm>
      </p:grpSpPr>
      <p:sp>
        <p:nvSpPr>
          <p:cNvPr id="5022" name="Google Shape;5022;p2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23" name="Google Shape;5023;p28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New type of traversal in which each node in the tree appears twice: </a:t>
            </a:r>
            <a:endParaRPr/>
          </a:p>
          <a:p>
            <a:pPr marL="0" lvl="0" indent="0" algn="l" rtl="0">
              <a:lnSpc>
                <a:spcPct val="115000"/>
              </a:lnSpc>
              <a:spcBef>
                <a:spcPts val="1600"/>
              </a:spcBef>
              <a:spcAft>
                <a:spcPts val="0"/>
              </a:spcAft>
              <a:buSzPts val="1800"/>
              <a:buNone/>
            </a:pPr>
            <a:r>
              <a:rPr lang="en"/>
              <a:t>Once before all of its children and once after all of its children. </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a:t>For a node v with children y and z, we define traverse(v) recursively as follows:</a:t>
            </a:r>
            <a:endParaRPr/>
          </a:p>
          <a:p>
            <a:pPr marL="0" lvl="0" indent="0" algn="ctr" rtl="0">
              <a:lnSpc>
                <a:spcPct val="115000"/>
              </a:lnSpc>
              <a:spcBef>
                <a:spcPts val="1600"/>
              </a:spcBef>
              <a:spcAft>
                <a:spcPts val="0"/>
              </a:spcAft>
              <a:buClr>
                <a:schemeClr val="dk1"/>
              </a:buClr>
              <a:buSzPts val="1100"/>
              <a:buFont typeface="Arial"/>
              <a:buNone/>
            </a:pPr>
            <a:r>
              <a:rPr lang="en"/>
              <a:t>print(v) traverse(y) traverse(z) print(v)</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Shape 5027"/>
        <p:cNvGrpSpPr/>
        <p:nvPr/>
      </p:nvGrpSpPr>
      <p:grpSpPr>
        <a:xfrm>
          <a:off x="0" y="0"/>
          <a:ext cx="0" cy="0"/>
          <a:chOff x="0" y="0"/>
          <a:chExt cx="0" cy="0"/>
        </a:xfrm>
      </p:grpSpPr>
      <p:sp>
        <p:nvSpPr>
          <p:cNvPr id="5028" name="Google Shape;5028;p2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29" name="Google Shape;5029;p281"/>
          <p:cNvSpPr txBox="1">
            <a:spLocks noGrp="1"/>
          </p:cNvSpPr>
          <p:nvPr>
            <p:ph type="body" idx="1"/>
          </p:nvPr>
        </p:nvSpPr>
        <p:spPr>
          <a:xfrm>
            <a:off x="311700" y="1152475"/>
            <a:ext cx="446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For a node v with children y and z, we define traverse(v) recursively as follows:</a:t>
            </a:r>
            <a:endParaRPr/>
          </a:p>
          <a:p>
            <a:pPr marL="0" lvl="0" indent="0" algn="ctr" rtl="0">
              <a:lnSpc>
                <a:spcPct val="115000"/>
              </a:lnSpc>
              <a:spcBef>
                <a:spcPts val="1600"/>
              </a:spcBef>
              <a:spcAft>
                <a:spcPts val="0"/>
              </a:spcAft>
              <a:buSzPts val="1800"/>
              <a:buNone/>
            </a:pPr>
            <a:r>
              <a:rPr lang="en"/>
              <a:t>print(v) traverse(y) traverse(z) print(v)</a:t>
            </a:r>
            <a:endParaRPr/>
          </a:p>
          <a:p>
            <a:pPr marL="0" lvl="0" indent="0" algn="l" rtl="0">
              <a:lnSpc>
                <a:spcPct val="115000"/>
              </a:lnSpc>
              <a:spcBef>
                <a:spcPts val="1600"/>
              </a:spcBef>
              <a:spcAft>
                <a:spcPts val="1600"/>
              </a:spcAft>
              <a:buSzPts val="1800"/>
              <a:buNone/>
            </a:pPr>
            <a:endParaRPr/>
          </a:p>
        </p:txBody>
      </p:sp>
      <p:pic>
        <p:nvPicPr>
          <p:cNvPr id="5030" name="Google Shape;5030;p281"/>
          <p:cNvPicPr preferRelativeResize="0"/>
          <p:nvPr/>
        </p:nvPicPr>
        <p:blipFill rotWithShape="1">
          <a:blip r:embed="rId3">
            <a:alphaModFix/>
          </a:blip>
          <a:srcRect/>
          <a:stretch/>
        </p:blipFill>
        <p:spPr>
          <a:xfrm>
            <a:off x="4857425" y="1568850"/>
            <a:ext cx="4064399" cy="29398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Depth of a node</a:t>
            </a:r>
            <a:endParaRPr/>
          </a:p>
        </p:txBody>
      </p:sp>
      <p:sp>
        <p:nvSpPr>
          <p:cNvPr id="681" name="Google Shape;681;p29"/>
          <p:cNvSpPr txBox="1">
            <a:spLocks noGrp="1"/>
          </p:cNvSpPr>
          <p:nvPr>
            <p:ph type="body" idx="1"/>
          </p:nvPr>
        </p:nvSpPr>
        <p:spPr>
          <a:xfrm>
            <a:off x="311700" y="1152475"/>
            <a:ext cx="8520600" cy="46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to the </a:t>
            </a:r>
            <a:r>
              <a:rPr lang="en">
                <a:highlight>
                  <a:srgbClr val="FFFF00"/>
                </a:highlight>
              </a:rPr>
              <a:t>root</a:t>
            </a:r>
            <a:endParaRPr>
              <a:highlight>
                <a:srgbClr val="FFFF00"/>
              </a:highlight>
            </a:endParaRPr>
          </a:p>
        </p:txBody>
      </p:sp>
      <p:grpSp>
        <p:nvGrpSpPr>
          <p:cNvPr id="682" name="Google Shape;682;p29"/>
          <p:cNvGrpSpPr/>
          <p:nvPr/>
        </p:nvGrpSpPr>
        <p:grpSpPr>
          <a:xfrm>
            <a:off x="3107050" y="2033275"/>
            <a:ext cx="2929911" cy="2535607"/>
            <a:chOff x="2401125" y="1958975"/>
            <a:chExt cx="2929911" cy="2535607"/>
          </a:xfrm>
        </p:grpSpPr>
        <p:cxnSp>
          <p:nvCxnSpPr>
            <p:cNvPr id="683" name="Google Shape;683;p29"/>
            <p:cNvCxnSpPr>
              <a:stCxn id="684" idx="4"/>
              <a:endCxn id="685" idx="0"/>
            </p:cNvCxnSpPr>
            <p:nvPr/>
          </p:nvCxnSpPr>
          <p:spPr>
            <a:xfrm>
              <a:off x="3866084" y="23969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686" name="Google Shape;686;p29"/>
            <p:cNvSpPr/>
            <p:nvPr/>
          </p:nvSpPr>
          <p:spPr>
            <a:xfrm>
              <a:off x="2401125"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687" name="Google Shape;687;p29"/>
            <p:cNvSpPr/>
            <p:nvPr/>
          </p:nvSpPr>
          <p:spPr>
            <a:xfrm>
              <a:off x="3647068"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688" name="Google Shape;688;p29"/>
            <p:cNvSpPr/>
            <p:nvPr/>
          </p:nvSpPr>
          <p:spPr>
            <a:xfrm>
              <a:off x="3008634"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689" name="Google Shape;689;p29"/>
            <p:cNvCxnSpPr>
              <a:stCxn id="688" idx="4"/>
              <a:endCxn id="686" idx="0"/>
            </p:cNvCxnSpPr>
            <p:nvPr/>
          </p:nvCxnSpPr>
          <p:spPr>
            <a:xfrm flipH="1">
              <a:off x="2620134" y="3275245"/>
              <a:ext cx="607500" cy="171600"/>
            </a:xfrm>
            <a:prstGeom prst="straightConnector1">
              <a:avLst/>
            </a:prstGeom>
            <a:noFill/>
            <a:ln w="28575" cap="flat" cmpd="sng">
              <a:solidFill>
                <a:srgbClr val="6AA84F"/>
              </a:solidFill>
              <a:prstDash val="solid"/>
              <a:round/>
              <a:headEnd type="none" w="sm" len="sm"/>
              <a:tailEnd type="triangle" w="med" len="med"/>
            </a:ln>
          </p:spPr>
        </p:cxnSp>
        <p:cxnSp>
          <p:nvCxnSpPr>
            <p:cNvPr id="690" name="Google Shape;690;p29"/>
            <p:cNvCxnSpPr>
              <a:stCxn id="688" idx="4"/>
              <a:endCxn id="687" idx="0"/>
            </p:cNvCxnSpPr>
            <p:nvPr/>
          </p:nvCxnSpPr>
          <p:spPr>
            <a:xfrm>
              <a:off x="3227634" y="3275245"/>
              <a:ext cx="638400" cy="171600"/>
            </a:xfrm>
            <a:prstGeom prst="straightConnector1">
              <a:avLst/>
            </a:prstGeom>
            <a:noFill/>
            <a:ln w="28575" cap="flat" cmpd="sng">
              <a:solidFill>
                <a:srgbClr val="980000"/>
              </a:solidFill>
              <a:prstDash val="solid"/>
              <a:round/>
              <a:headEnd type="none" w="sm" len="sm"/>
              <a:tailEnd type="triangle" w="med" len="med"/>
            </a:ln>
          </p:spPr>
        </p:cxnSp>
        <p:sp>
          <p:nvSpPr>
            <p:cNvPr id="685" name="Google Shape;685;p29"/>
            <p:cNvSpPr/>
            <p:nvPr/>
          </p:nvSpPr>
          <p:spPr>
            <a:xfrm>
              <a:off x="4280455"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691" name="Google Shape;691;p29"/>
            <p:cNvSpPr/>
            <p:nvPr/>
          </p:nvSpPr>
          <p:spPr>
            <a:xfrm>
              <a:off x="4893036"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692" name="Google Shape;692;p29"/>
            <p:cNvCxnSpPr>
              <a:stCxn id="685" idx="4"/>
              <a:endCxn id="691" idx="0"/>
            </p:cNvCxnSpPr>
            <p:nvPr/>
          </p:nvCxnSpPr>
          <p:spPr>
            <a:xfrm>
              <a:off x="4499455" y="32752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684" name="Google Shape;684;p29"/>
            <p:cNvSpPr/>
            <p:nvPr/>
          </p:nvSpPr>
          <p:spPr>
            <a:xfrm>
              <a:off x="3647084" y="1958975"/>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693" name="Google Shape;693;p29"/>
            <p:cNvCxnSpPr>
              <a:stCxn id="684" idx="4"/>
              <a:endCxn id="688" idx="0"/>
            </p:cNvCxnSpPr>
            <p:nvPr/>
          </p:nvCxnSpPr>
          <p:spPr>
            <a:xfrm flipH="1">
              <a:off x="3227684" y="23969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694" name="Google Shape;694;p29"/>
            <p:cNvSpPr/>
            <p:nvPr/>
          </p:nvSpPr>
          <p:spPr>
            <a:xfrm>
              <a:off x="4280450" y="40565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695" name="Google Shape;695;p29"/>
            <p:cNvCxnSpPr>
              <a:stCxn id="691" idx="4"/>
              <a:endCxn id="694" idx="0"/>
            </p:cNvCxnSpPr>
            <p:nvPr/>
          </p:nvCxnSpPr>
          <p:spPr>
            <a:xfrm flipH="1">
              <a:off x="4499436" y="3884807"/>
              <a:ext cx="612600" cy="171900"/>
            </a:xfrm>
            <a:prstGeom prst="straightConnector1">
              <a:avLst/>
            </a:prstGeom>
            <a:noFill/>
            <a:ln w="28575" cap="flat" cmpd="sng">
              <a:solidFill>
                <a:srgbClr val="6AA84F"/>
              </a:solidFill>
              <a:prstDash val="solid"/>
              <a:round/>
              <a:headEnd type="none" w="sm" len="sm"/>
              <a:tailEnd type="triangle" w="med" len="med"/>
            </a:ln>
          </p:spPr>
        </p:cxnSp>
      </p:grpSp>
      <p:sp>
        <p:nvSpPr>
          <p:cNvPr id="696" name="Google Shape;696;p29"/>
          <p:cNvSpPr/>
          <p:nvPr/>
        </p:nvSpPr>
        <p:spPr>
          <a:xfrm>
            <a:off x="4858875" y="4091425"/>
            <a:ext cx="693000" cy="516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9"/>
          <p:cNvSpPr txBox="1"/>
          <p:nvPr/>
        </p:nvSpPr>
        <p:spPr>
          <a:xfrm>
            <a:off x="1227150" y="2002000"/>
            <a:ext cx="2117700" cy="105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this node, how many edges are needed to go up to the root?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Shape 5034"/>
        <p:cNvGrpSpPr/>
        <p:nvPr/>
      </p:nvGrpSpPr>
      <p:grpSpPr>
        <a:xfrm>
          <a:off x="0" y="0"/>
          <a:ext cx="0" cy="0"/>
          <a:chOff x="0" y="0"/>
          <a:chExt cx="0" cy="0"/>
        </a:xfrm>
      </p:grpSpPr>
      <p:sp>
        <p:nvSpPr>
          <p:cNvPr id="5035" name="Google Shape;5035;p2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36" name="Google Shape;5036;p282"/>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For a node v with children y and z, we define traverse(v) recursively as follows:</a:t>
            </a:r>
            <a:endParaRPr/>
          </a:p>
          <a:p>
            <a:pPr marL="0" lvl="0" indent="0" algn="ctr" rtl="0">
              <a:lnSpc>
                <a:spcPct val="115000"/>
              </a:lnSpc>
              <a:spcBef>
                <a:spcPts val="1600"/>
              </a:spcBef>
              <a:spcAft>
                <a:spcPts val="0"/>
              </a:spcAft>
              <a:buSzPts val="1800"/>
              <a:buNone/>
            </a:pPr>
            <a:r>
              <a:rPr lang="en"/>
              <a:t>print(v) traverse(y) traverse(z) print(v)</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a:t>If v has no children, then its traversal consists of just two elements: v v.</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Shape 5040"/>
        <p:cNvGrpSpPr/>
        <p:nvPr/>
      </p:nvGrpSpPr>
      <p:grpSpPr>
        <a:xfrm>
          <a:off x="0" y="0"/>
          <a:ext cx="0" cy="0"/>
          <a:chOff x="0" y="0"/>
          <a:chExt cx="0" cy="0"/>
        </a:xfrm>
      </p:grpSpPr>
      <p:sp>
        <p:nvSpPr>
          <p:cNvPr id="5041" name="Google Shape;5041;p2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42" name="Google Shape;5042;p284"/>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Let’s consider the sequence that we obtain out of this traversal. We’ll call the first time a node is printed as start(v), and the second time end(v).</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Shape 5046"/>
        <p:cNvGrpSpPr/>
        <p:nvPr/>
      </p:nvGrpSpPr>
      <p:grpSpPr>
        <a:xfrm>
          <a:off x="0" y="0"/>
          <a:ext cx="0" cy="0"/>
          <a:chOff x="0" y="0"/>
          <a:chExt cx="0" cy="0"/>
        </a:xfrm>
      </p:grpSpPr>
      <p:sp>
        <p:nvSpPr>
          <p:cNvPr id="5047" name="Google Shape;5047;p2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48" name="Google Shape;5048;p285"/>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Let’s consider the sequence that we obtain out of this traversal. We’ll call the first time a node is printed as start(v), and the second time end(v).</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a:t>Focusing only on the first printings: resulting total order is exactly a pre-order traversal </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en"/>
              <a:t>Focusing only on the second printings, resulting total order is exactly a post-order traversal</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Shape 5052"/>
        <p:cNvGrpSpPr/>
        <p:nvPr/>
      </p:nvGrpSpPr>
      <p:grpSpPr>
        <a:xfrm>
          <a:off x="0" y="0"/>
          <a:ext cx="0" cy="0"/>
          <a:chOff x="0" y="0"/>
          <a:chExt cx="0" cy="0"/>
        </a:xfrm>
      </p:grpSpPr>
      <p:sp>
        <p:nvSpPr>
          <p:cNvPr id="5053" name="Google Shape;5053;p2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54" name="Google Shape;5054;p286"/>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Given two nodes v and w, we observe that v comes before w in a pre-order traversal of the original (unbalanced) tree if start(v) comes before start(w) in the traversal. </a:t>
            </a:r>
            <a:endParaRPr/>
          </a:p>
          <a:p>
            <a:pPr marL="0" lvl="0" indent="0" algn="l" rtl="0">
              <a:lnSpc>
                <a:spcPct val="115000"/>
              </a:lnSpc>
              <a:spcBef>
                <a:spcPts val="1600"/>
              </a:spcBef>
              <a:spcAft>
                <a:spcPts val="0"/>
              </a:spcAft>
              <a:buClr>
                <a:schemeClr val="dk1"/>
              </a:buClr>
              <a:buSzPts val="1100"/>
              <a:buFont typeface="Arial"/>
              <a:buNone/>
            </a:pPr>
            <a:r>
              <a:rPr lang="en"/>
              <a:t>Similarly, v comes before w in a post-order traversal of the original (unbalanced) tree if end(v) comes before end(w) in the traversal.</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Shape 5058"/>
        <p:cNvGrpSpPr/>
        <p:nvPr/>
      </p:nvGrpSpPr>
      <p:grpSpPr>
        <a:xfrm>
          <a:off x="0" y="0"/>
          <a:ext cx="0" cy="0"/>
          <a:chOff x="0" y="0"/>
          <a:chExt cx="0" cy="0"/>
        </a:xfrm>
      </p:grpSpPr>
      <p:sp>
        <p:nvSpPr>
          <p:cNvPr id="5059" name="Google Shape;5059;p2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60" name="Google Shape;5060;p287"/>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IsAncestor(x,y):</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Char char="●"/>
            </a:pPr>
            <a:r>
              <a:rPr lang="en"/>
              <a:t>Check whether x precedes y in the pre-order traversal and whether y precedes x in the post-order traversal.</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Shape 5064"/>
        <p:cNvGrpSpPr/>
        <p:nvPr/>
      </p:nvGrpSpPr>
      <p:grpSpPr>
        <a:xfrm>
          <a:off x="0" y="0"/>
          <a:ext cx="0" cy="0"/>
          <a:chOff x="0" y="0"/>
          <a:chExt cx="0" cy="0"/>
        </a:xfrm>
      </p:grpSpPr>
      <p:sp>
        <p:nvSpPr>
          <p:cNvPr id="5065" name="Google Shape;5065;p2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66" name="Google Shape;5066;p288"/>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IsAncestor(x,y):</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Char char="●"/>
            </a:pPr>
            <a:r>
              <a:rPr lang="en"/>
              <a:t>Check whether x precedes y in the pre-order traversal and whether y precedes x in the post-order traversal.</a:t>
            </a:r>
            <a:endParaRPr/>
          </a:p>
          <a:p>
            <a:pPr marL="0" lvl="0" indent="0" algn="l" rtl="0">
              <a:lnSpc>
                <a:spcPct val="115000"/>
              </a:lnSpc>
              <a:spcBef>
                <a:spcPts val="1600"/>
              </a:spcBef>
              <a:spcAft>
                <a:spcPts val="0"/>
              </a:spcAft>
              <a:buSzPts val="1800"/>
              <a:buNone/>
            </a:pPr>
            <a:r>
              <a:rPr lang="en"/>
              <a:t>Lemma: </a:t>
            </a:r>
            <a:endParaRPr/>
          </a:p>
          <a:p>
            <a:pPr marL="0" lvl="0" indent="0" algn="l" rtl="0">
              <a:lnSpc>
                <a:spcPct val="115000"/>
              </a:lnSpc>
              <a:spcBef>
                <a:spcPts val="1600"/>
              </a:spcBef>
              <a:spcAft>
                <a:spcPts val="0"/>
              </a:spcAft>
              <a:buClr>
                <a:schemeClr val="dk1"/>
              </a:buClr>
              <a:buSzPts val="1100"/>
              <a:buFont typeface="Arial"/>
              <a:buNone/>
            </a:pPr>
            <a:r>
              <a:rPr lang="en"/>
              <a:t>Node x is an ancestor of y if and only if x comes before y in a pre-order traversal and x comes after y in a post-order traversal.</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Shape 5070"/>
        <p:cNvGrpSpPr/>
        <p:nvPr/>
      </p:nvGrpSpPr>
      <p:grpSpPr>
        <a:xfrm>
          <a:off x="0" y="0"/>
          <a:ext cx="0" cy="0"/>
          <a:chOff x="0" y="0"/>
          <a:chExt cx="0" cy="0"/>
        </a:xfrm>
      </p:grpSpPr>
      <p:sp>
        <p:nvSpPr>
          <p:cNvPr id="5071" name="Google Shape;5071;p2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72" name="Google Shape;5072;p289"/>
          <p:cNvSpPr txBox="1">
            <a:spLocks noGrp="1"/>
          </p:cNvSpPr>
          <p:nvPr>
            <p:ph type="body" idx="1"/>
          </p:nvPr>
        </p:nvSpPr>
        <p:spPr>
          <a:xfrm>
            <a:off x="311700" y="1152475"/>
            <a:ext cx="4545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Lemma: </a:t>
            </a:r>
            <a:endParaRPr/>
          </a:p>
          <a:p>
            <a:pPr marL="0" lvl="0" indent="0" algn="l" rtl="0">
              <a:lnSpc>
                <a:spcPct val="115000"/>
              </a:lnSpc>
              <a:spcBef>
                <a:spcPts val="1600"/>
              </a:spcBef>
              <a:spcAft>
                <a:spcPts val="0"/>
              </a:spcAft>
              <a:buSzPts val="1800"/>
              <a:buNone/>
            </a:pPr>
            <a:r>
              <a:rPr lang="en"/>
              <a:t>Node x is an ancestor of y if and only if x comes before y in a pre-order traversal and x comes after y in a post-order traversal.</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a:t>Looking at BDDB here, B is an ancestor of D</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pic>
        <p:nvPicPr>
          <p:cNvPr id="5073" name="Google Shape;5073;p289"/>
          <p:cNvPicPr preferRelativeResize="0"/>
          <p:nvPr/>
        </p:nvPicPr>
        <p:blipFill rotWithShape="1">
          <a:blip r:embed="rId3">
            <a:alphaModFix/>
          </a:blip>
          <a:srcRect/>
          <a:stretch/>
        </p:blipFill>
        <p:spPr>
          <a:xfrm>
            <a:off x="4857425" y="1568850"/>
            <a:ext cx="4064399" cy="2939862"/>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Shape 5077"/>
        <p:cNvGrpSpPr/>
        <p:nvPr/>
      </p:nvGrpSpPr>
      <p:grpSpPr>
        <a:xfrm>
          <a:off x="0" y="0"/>
          <a:ext cx="0" cy="0"/>
          <a:chOff x="0" y="0"/>
          <a:chExt cx="0" cy="0"/>
        </a:xfrm>
      </p:grpSpPr>
      <p:sp>
        <p:nvSpPr>
          <p:cNvPr id="5078" name="Google Shape;5078;p2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79" name="Google Shape;5079;p290"/>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Insertions:</a:t>
            </a:r>
            <a:endParaRPr/>
          </a:p>
          <a:p>
            <a:pPr marL="0" lvl="0" indent="0" algn="l" rtl="0">
              <a:lnSpc>
                <a:spcPct val="115000"/>
              </a:lnSpc>
              <a:spcBef>
                <a:spcPts val="1600"/>
              </a:spcBef>
              <a:spcAft>
                <a:spcPts val="0"/>
              </a:spcAft>
              <a:buSzPts val="1800"/>
              <a:buNone/>
            </a:pPr>
            <a:r>
              <a:rPr lang="en"/>
              <a:t>To insert a new node w as a child of x, we need to insert start(w) and end(w)</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Shape 5083"/>
        <p:cNvGrpSpPr/>
        <p:nvPr/>
      </p:nvGrpSpPr>
      <p:grpSpPr>
        <a:xfrm>
          <a:off x="0" y="0"/>
          <a:ext cx="0" cy="0"/>
          <a:chOff x="0" y="0"/>
          <a:chExt cx="0" cy="0"/>
        </a:xfrm>
      </p:grpSpPr>
      <p:sp>
        <p:nvSpPr>
          <p:cNvPr id="5084" name="Google Shape;5084;p29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85" name="Google Shape;5085;p291"/>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Insertions:</a:t>
            </a:r>
            <a:endParaRPr/>
          </a:p>
          <a:p>
            <a:pPr marL="0" lvl="0" indent="0" algn="l" rtl="0">
              <a:lnSpc>
                <a:spcPct val="115000"/>
              </a:lnSpc>
              <a:spcBef>
                <a:spcPts val="1600"/>
              </a:spcBef>
              <a:spcAft>
                <a:spcPts val="0"/>
              </a:spcAft>
              <a:buSzPts val="1800"/>
              <a:buNone/>
            </a:pPr>
            <a:r>
              <a:rPr lang="en"/>
              <a:t>To insert a new node w as a child of x, we need to insert start(w) and end(w)</a:t>
            </a:r>
            <a:endParaRPr/>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0"/>
              </a:spcAft>
              <a:buSzPts val="1800"/>
              <a:buNone/>
            </a:pPr>
            <a:r>
              <a:rPr lang="en"/>
              <a:t>If w is the only child of x, or w is the left child of x, then we insert start(w) after x and end(w) after start(w). </a:t>
            </a:r>
            <a:endParaRPr/>
          </a:p>
          <a:p>
            <a:pPr marL="0" lvl="0" indent="0" algn="l" rtl="0">
              <a:lnSpc>
                <a:spcPct val="115000"/>
              </a:lnSpc>
              <a:spcBef>
                <a:spcPts val="1600"/>
              </a:spcBef>
              <a:spcAft>
                <a:spcPts val="0"/>
              </a:spcAft>
              <a:buClr>
                <a:schemeClr val="dk1"/>
              </a:buClr>
              <a:buSzPts val="1100"/>
              <a:buFont typeface="Arial"/>
              <a:buNone/>
            </a:pPr>
            <a:r>
              <a:rPr lang="en"/>
              <a:t>Otherwise, if w is the right child of x, then we insert end(w) immediately before end(x) and we insert start(w) immediately before end(w).</a:t>
            </a:r>
            <a:endParaRPr/>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Shape 5089"/>
        <p:cNvGrpSpPr/>
        <p:nvPr/>
      </p:nvGrpSpPr>
      <p:grpSpPr>
        <a:xfrm>
          <a:off x="0" y="0"/>
          <a:ext cx="0" cy="0"/>
          <a:chOff x="0" y="0"/>
          <a:chExt cx="0" cy="0"/>
        </a:xfrm>
      </p:grpSpPr>
      <p:sp>
        <p:nvSpPr>
          <p:cNvPr id="5090" name="Google Shape;5090;p2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91" name="Google Shape;5091;p292"/>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So what kind of operations we need to support?</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45856"/>
              <a:buNone/>
            </a:pPr>
            <a:r>
              <a:rPr lang="en"/>
              <a:t>Recap</a:t>
            </a:r>
            <a:r>
              <a:rPr lang="en" sz="2133">
                <a:solidFill>
                  <a:srgbClr val="999999"/>
                </a:solidFill>
              </a:rPr>
              <a:t> (adapted from Christian's Slides)</a:t>
            </a:r>
            <a:endParaRPr sz="2133">
              <a:solidFill>
                <a:srgbClr val="999999"/>
              </a:solidFill>
            </a:endParaRPr>
          </a:p>
        </p:txBody>
      </p:sp>
      <p:sp>
        <p:nvSpPr>
          <p:cNvPr id="118" name="Google Shape;118;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Trees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Depth of a node</a:t>
            </a:r>
            <a:endParaRPr/>
          </a:p>
        </p:txBody>
      </p:sp>
      <p:sp>
        <p:nvSpPr>
          <p:cNvPr id="703" name="Google Shape;703;p30"/>
          <p:cNvSpPr txBox="1">
            <a:spLocks noGrp="1"/>
          </p:cNvSpPr>
          <p:nvPr>
            <p:ph type="body" idx="1"/>
          </p:nvPr>
        </p:nvSpPr>
        <p:spPr>
          <a:xfrm>
            <a:off x="311700" y="1152475"/>
            <a:ext cx="8520600" cy="46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to the </a:t>
            </a:r>
            <a:r>
              <a:rPr lang="en">
                <a:highlight>
                  <a:srgbClr val="FFFF00"/>
                </a:highlight>
              </a:rPr>
              <a:t>root</a:t>
            </a:r>
            <a:endParaRPr>
              <a:highlight>
                <a:srgbClr val="FFFF00"/>
              </a:highlight>
            </a:endParaRPr>
          </a:p>
        </p:txBody>
      </p:sp>
      <p:cxnSp>
        <p:nvCxnSpPr>
          <p:cNvPr id="704" name="Google Shape;704;p30"/>
          <p:cNvCxnSpPr>
            <a:stCxn id="705" idx="4"/>
            <a:endCxn id="706" idx="0"/>
          </p:cNvCxnSpPr>
          <p:nvPr/>
        </p:nvCxnSpPr>
        <p:spPr>
          <a:xfrm>
            <a:off x="4572009" y="2471275"/>
            <a:ext cx="633300" cy="440400"/>
          </a:xfrm>
          <a:prstGeom prst="straightConnector1">
            <a:avLst/>
          </a:prstGeom>
          <a:noFill/>
          <a:ln w="28575" cap="flat" cmpd="sng">
            <a:solidFill>
              <a:srgbClr val="FF0000"/>
            </a:solidFill>
            <a:prstDash val="solid"/>
            <a:round/>
            <a:headEnd type="triangle" w="med" len="med"/>
            <a:tailEnd type="none" w="sm" len="sm"/>
          </a:ln>
        </p:spPr>
      </p:cxnSp>
      <p:sp>
        <p:nvSpPr>
          <p:cNvPr id="707" name="Google Shape;707;p30"/>
          <p:cNvSpPr/>
          <p:nvPr/>
        </p:nvSpPr>
        <p:spPr>
          <a:xfrm>
            <a:off x="3107050"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708" name="Google Shape;708;p30"/>
          <p:cNvSpPr/>
          <p:nvPr/>
        </p:nvSpPr>
        <p:spPr>
          <a:xfrm>
            <a:off x="4352993"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709" name="Google Shape;709;p30"/>
          <p:cNvSpPr/>
          <p:nvPr/>
        </p:nvSpPr>
        <p:spPr>
          <a:xfrm>
            <a:off x="3714559" y="29115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710" name="Google Shape;710;p30"/>
          <p:cNvCxnSpPr>
            <a:stCxn id="709" idx="4"/>
            <a:endCxn id="707" idx="0"/>
          </p:cNvCxnSpPr>
          <p:nvPr/>
        </p:nvCxnSpPr>
        <p:spPr>
          <a:xfrm flipH="1">
            <a:off x="3326059" y="3349545"/>
            <a:ext cx="607500" cy="171600"/>
          </a:xfrm>
          <a:prstGeom prst="straightConnector1">
            <a:avLst/>
          </a:prstGeom>
          <a:noFill/>
          <a:ln w="28575" cap="flat" cmpd="sng">
            <a:solidFill>
              <a:srgbClr val="D9EAD3"/>
            </a:solidFill>
            <a:prstDash val="solid"/>
            <a:round/>
            <a:headEnd type="none" w="sm" len="sm"/>
            <a:tailEnd type="triangle" w="med" len="med"/>
          </a:ln>
        </p:spPr>
      </p:cxnSp>
      <p:cxnSp>
        <p:nvCxnSpPr>
          <p:cNvPr id="711" name="Google Shape;711;p30"/>
          <p:cNvCxnSpPr>
            <a:stCxn id="709" idx="4"/>
            <a:endCxn id="708" idx="0"/>
          </p:cNvCxnSpPr>
          <p:nvPr/>
        </p:nvCxnSpPr>
        <p:spPr>
          <a:xfrm>
            <a:off x="3933559" y="3349545"/>
            <a:ext cx="638400" cy="171600"/>
          </a:xfrm>
          <a:prstGeom prst="straightConnector1">
            <a:avLst/>
          </a:prstGeom>
          <a:noFill/>
          <a:ln w="28575" cap="flat" cmpd="sng">
            <a:solidFill>
              <a:srgbClr val="E6B8AF"/>
            </a:solidFill>
            <a:prstDash val="solid"/>
            <a:round/>
            <a:headEnd type="none" w="sm" len="sm"/>
            <a:tailEnd type="triangle" w="med" len="med"/>
          </a:ln>
        </p:spPr>
      </p:cxnSp>
      <p:sp>
        <p:nvSpPr>
          <p:cNvPr id="706" name="Google Shape;706;p30"/>
          <p:cNvSpPr/>
          <p:nvPr/>
        </p:nvSpPr>
        <p:spPr>
          <a:xfrm>
            <a:off x="4986380" y="29115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712" name="Google Shape;712;p30"/>
          <p:cNvSpPr/>
          <p:nvPr/>
        </p:nvSpPr>
        <p:spPr>
          <a:xfrm>
            <a:off x="5598961" y="352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713" name="Google Shape;713;p30"/>
          <p:cNvCxnSpPr>
            <a:stCxn id="706" idx="4"/>
            <a:endCxn id="712" idx="0"/>
          </p:cNvCxnSpPr>
          <p:nvPr/>
        </p:nvCxnSpPr>
        <p:spPr>
          <a:xfrm>
            <a:off x="5205380" y="3349545"/>
            <a:ext cx="612600" cy="171600"/>
          </a:xfrm>
          <a:prstGeom prst="straightConnector1">
            <a:avLst/>
          </a:prstGeom>
          <a:noFill/>
          <a:ln w="28575" cap="flat" cmpd="sng">
            <a:solidFill>
              <a:srgbClr val="FF0000"/>
            </a:solidFill>
            <a:prstDash val="solid"/>
            <a:round/>
            <a:headEnd type="triangle" w="med" len="med"/>
            <a:tailEnd type="none" w="sm" len="sm"/>
          </a:ln>
        </p:spPr>
      </p:cxnSp>
      <p:sp>
        <p:nvSpPr>
          <p:cNvPr id="705" name="Google Shape;705;p30"/>
          <p:cNvSpPr/>
          <p:nvPr/>
        </p:nvSpPr>
        <p:spPr>
          <a:xfrm>
            <a:off x="4353009" y="2033275"/>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714" name="Google Shape;714;p30"/>
          <p:cNvCxnSpPr>
            <a:stCxn id="705" idx="4"/>
            <a:endCxn id="709" idx="0"/>
          </p:cNvCxnSpPr>
          <p:nvPr/>
        </p:nvCxnSpPr>
        <p:spPr>
          <a:xfrm flipH="1">
            <a:off x="3933609" y="2471275"/>
            <a:ext cx="638400" cy="440400"/>
          </a:xfrm>
          <a:prstGeom prst="straightConnector1">
            <a:avLst/>
          </a:prstGeom>
          <a:noFill/>
          <a:ln w="28575" cap="flat" cmpd="sng">
            <a:solidFill>
              <a:srgbClr val="D9EAD3"/>
            </a:solidFill>
            <a:prstDash val="solid"/>
            <a:round/>
            <a:headEnd type="none" w="sm" len="sm"/>
            <a:tailEnd type="triangle" w="med" len="med"/>
          </a:ln>
        </p:spPr>
      </p:cxnSp>
      <p:sp>
        <p:nvSpPr>
          <p:cNvPr id="715" name="Google Shape;715;p30"/>
          <p:cNvSpPr/>
          <p:nvPr/>
        </p:nvSpPr>
        <p:spPr>
          <a:xfrm>
            <a:off x="4986375" y="41308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716" name="Google Shape;716;p30"/>
          <p:cNvCxnSpPr>
            <a:stCxn id="712" idx="4"/>
            <a:endCxn id="715" idx="0"/>
          </p:cNvCxnSpPr>
          <p:nvPr/>
        </p:nvCxnSpPr>
        <p:spPr>
          <a:xfrm flipH="1">
            <a:off x="5205361" y="3959107"/>
            <a:ext cx="612600" cy="171900"/>
          </a:xfrm>
          <a:prstGeom prst="straightConnector1">
            <a:avLst/>
          </a:prstGeom>
          <a:noFill/>
          <a:ln w="28575" cap="flat" cmpd="sng">
            <a:solidFill>
              <a:srgbClr val="FF0000"/>
            </a:solidFill>
            <a:prstDash val="solid"/>
            <a:round/>
            <a:headEnd type="triangle" w="med" len="med"/>
            <a:tailEnd type="none" w="sm" len="sm"/>
          </a:ln>
        </p:spPr>
      </p:cxnSp>
      <p:sp>
        <p:nvSpPr>
          <p:cNvPr id="717" name="Google Shape;717;p30"/>
          <p:cNvSpPr/>
          <p:nvPr/>
        </p:nvSpPr>
        <p:spPr>
          <a:xfrm>
            <a:off x="4858875" y="4091425"/>
            <a:ext cx="693000" cy="516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30"/>
          <p:cNvSpPr txBox="1"/>
          <p:nvPr/>
        </p:nvSpPr>
        <p:spPr>
          <a:xfrm>
            <a:off x="1227150" y="2002000"/>
            <a:ext cx="2117700" cy="105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this node, how many edges are needed to go up to the root?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3</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Shape 5095"/>
        <p:cNvGrpSpPr/>
        <p:nvPr/>
      </p:nvGrpSpPr>
      <p:grpSpPr>
        <a:xfrm>
          <a:off x="0" y="0"/>
          <a:ext cx="0" cy="0"/>
          <a:chOff x="0" y="0"/>
          <a:chExt cx="0" cy="0"/>
        </a:xfrm>
      </p:grpSpPr>
      <p:sp>
        <p:nvSpPr>
          <p:cNvPr id="5096" name="Google Shape;5096;p29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097" name="Google Shape;5097;p293"/>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So what kind of operations we need to support?</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Clr>
                <a:schemeClr val="dk1"/>
              </a:buClr>
              <a:buSzPts val="1100"/>
              <a:buFont typeface="Arial"/>
              <a:buNone/>
            </a:pPr>
            <a:r>
              <a:rPr lang="en"/>
              <a:t>Given 2 items, we need to be able to check whether one is before the other, and also, we need to be able to insert items as either directly before or directly after them.</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Shape 5101"/>
        <p:cNvGrpSpPr/>
        <p:nvPr/>
      </p:nvGrpSpPr>
      <p:grpSpPr>
        <a:xfrm>
          <a:off x="0" y="0"/>
          <a:ext cx="0" cy="0"/>
          <a:chOff x="0" y="0"/>
          <a:chExt cx="0" cy="0"/>
        </a:xfrm>
      </p:grpSpPr>
      <p:sp>
        <p:nvSpPr>
          <p:cNvPr id="5102" name="Google Shape;5102;p29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103" name="Google Shape;5103;p294"/>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So what kind of operations we need to support?</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a:t>Given 2 items, we need to be able to check whether one is before the other, and also, we need to be able to insert items as either directly before or directly after them.</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a:t>Exactly the previous question! Qn 4: Order Maintenance</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Shape 5107"/>
        <p:cNvGrpSpPr/>
        <p:nvPr/>
      </p:nvGrpSpPr>
      <p:grpSpPr>
        <a:xfrm>
          <a:off x="0" y="0"/>
          <a:ext cx="0" cy="0"/>
          <a:chOff x="0" y="0"/>
          <a:chExt cx="0" cy="0"/>
        </a:xfrm>
      </p:grpSpPr>
      <p:sp>
        <p:nvSpPr>
          <p:cNvPr id="5108" name="Google Shape;5108;p29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Problem 5: Ancestor Queries</a:t>
            </a:r>
            <a:endParaRPr/>
          </a:p>
          <a:p>
            <a:pPr marL="0" lvl="0" indent="0" algn="l" rtl="0">
              <a:lnSpc>
                <a:spcPct val="100000"/>
              </a:lnSpc>
              <a:spcBef>
                <a:spcPts val="0"/>
              </a:spcBef>
              <a:spcAft>
                <a:spcPts val="0"/>
              </a:spcAft>
              <a:buSzPts val="2800"/>
              <a:buNone/>
            </a:pPr>
            <a:endParaRPr/>
          </a:p>
        </p:txBody>
      </p:sp>
      <p:sp>
        <p:nvSpPr>
          <p:cNvPr id="5109" name="Google Shape;5109;p295"/>
          <p:cNvSpPr txBox="1">
            <a:spLocks noGrp="1"/>
          </p:cNvSpPr>
          <p:nvPr>
            <p:ph type="body" idx="1"/>
          </p:nvPr>
        </p:nvSpPr>
        <p:spPr>
          <a:xfrm>
            <a:off x="311700" y="1152475"/>
            <a:ext cx="8241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So what kind of operations we need to support?</a:t>
            </a:r>
            <a:endParaRPr/>
          </a:p>
          <a:p>
            <a:pPr marL="0" lvl="0" indent="0" algn="l" rtl="0">
              <a:lnSpc>
                <a:spcPct val="115000"/>
              </a:lnSpc>
              <a:spcBef>
                <a:spcPts val="1600"/>
              </a:spcBef>
              <a:spcAft>
                <a:spcPts val="0"/>
              </a:spcAft>
              <a:buClr>
                <a:schemeClr val="dk1"/>
              </a:buClr>
              <a:buSzPts val="1100"/>
              <a:buFont typeface="Arial"/>
              <a:buNone/>
            </a:pPr>
            <a:r>
              <a:rPr lang="en"/>
              <a:t>Possibly maintain some additional index structures, e.g., a tree to translate the name of a node to its location in the new traverse data structure, and/or the name of a node to its location in the unbalanced binary tree. This tree would allow us to lookup x, find start(x) and end(x) in the tree, and use them to answer the IsAncestor(x,y) query.</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Depth of a node</a:t>
            </a:r>
            <a:endParaRPr/>
          </a:p>
        </p:txBody>
      </p:sp>
      <p:sp>
        <p:nvSpPr>
          <p:cNvPr id="724" name="Google Shape;724;p31"/>
          <p:cNvSpPr txBox="1">
            <a:spLocks noGrp="1"/>
          </p:cNvSpPr>
          <p:nvPr>
            <p:ph type="body" idx="1"/>
          </p:nvPr>
        </p:nvSpPr>
        <p:spPr>
          <a:xfrm>
            <a:off x="311700" y="1152475"/>
            <a:ext cx="8520600" cy="46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to the </a:t>
            </a:r>
            <a:r>
              <a:rPr lang="en">
                <a:highlight>
                  <a:srgbClr val="FFFF00"/>
                </a:highlight>
              </a:rPr>
              <a:t>root</a:t>
            </a:r>
            <a:endParaRPr>
              <a:highlight>
                <a:srgbClr val="FFFF00"/>
              </a:highlight>
            </a:endParaRPr>
          </a:p>
        </p:txBody>
      </p:sp>
      <p:grpSp>
        <p:nvGrpSpPr>
          <p:cNvPr id="725" name="Google Shape;725;p31"/>
          <p:cNvGrpSpPr/>
          <p:nvPr/>
        </p:nvGrpSpPr>
        <p:grpSpPr>
          <a:xfrm>
            <a:off x="3107050" y="2033275"/>
            <a:ext cx="2929911" cy="2535607"/>
            <a:chOff x="2401125" y="1958975"/>
            <a:chExt cx="2929911" cy="2535607"/>
          </a:xfrm>
        </p:grpSpPr>
        <p:cxnSp>
          <p:nvCxnSpPr>
            <p:cNvPr id="726" name="Google Shape;726;p31"/>
            <p:cNvCxnSpPr>
              <a:stCxn id="727" idx="4"/>
              <a:endCxn id="728" idx="0"/>
            </p:cNvCxnSpPr>
            <p:nvPr/>
          </p:nvCxnSpPr>
          <p:spPr>
            <a:xfrm>
              <a:off x="3866084" y="23969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729" name="Google Shape;729;p31"/>
            <p:cNvSpPr/>
            <p:nvPr/>
          </p:nvSpPr>
          <p:spPr>
            <a:xfrm>
              <a:off x="2401125"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730" name="Google Shape;730;p31"/>
            <p:cNvSpPr/>
            <p:nvPr/>
          </p:nvSpPr>
          <p:spPr>
            <a:xfrm>
              <a:off x="3647068"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731" name="Google Shape;731;p31"/>
            <p:cNvSpPr/>
            <p:nvPr/>
          </p:nvSpPr>
          <p:spPr>
            <a:xfrm>
              <a:off x="3008634"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732" name="Google Shape;732;p31"/>
            <p:cNvCxnSpPr>
              <a:stCxn id="731" idx="4"/>
              <a:endCxn id="729" idx="0"/>
            </p:cNvCxnSpPr>
            <p:nvPr/>
          </p:nvCxnSpPr>
          <p:spPr>
            <a:xfrm flipH="1">
              <a:off x="2620134" y="3275245"/>
              <a:ext cx="607500" cy="171600"/>
            </a:xfrm>
            <a:prstGeom prst="straightConnector1">
              <a:avLst/>
            </a:prstGeom>
            <a:noFill/>
            <a:ln w="28575" cap="flat" cmpd="sng">
              <a:solidFill>
                <a:srgbClr val="6AA84F"/>
              </a:solidFill>
              <a:prstDash val="solid"/>
              <a:round/>
              <a:headEnd type="none" w="sm" len="sm"/>
              <a:tailEnd type="triangle" w="med" len="med"/>
            </a:ln>
          </p:spPr>
        </p:cxnSp>
        <p:cxnSp>
          <p:nvCxnSpPr>
            <p:cNvPr id="733" name="Google Shape;733;p31"/>
            <p:cNvCxnSpPr>
              <a:stCxn id="731" idx="4"/>
              <a:endCxn id="730" idx="0"/>
            </p:cNvCxnSpPr>
            <p:nvPr/>
          </p:nvCxnSpPr>
          <p:spPr>
            <a:xfrm>
              <a:off x="3227634" y="3275245"/>
              <a:ext cx="638400" cy="171600"/>
            </a:xfrm>
            <a:prstGeom prst="straightConnector1">
              <a:avLst/>
            </a:prstGeom>
            <a:noFill/>
            <a:ln w="28575" cap="flat" cmpd="sng">
              <a:solidFill>
                <a:srgbClr val="980000"/>
              </a:solidFill>
              <a:prstDash val="solid"/>
              <a:round/>
              <a:headEnd type="none" w="sm" len="sm"/>
              <a:tailEnd type="triangle" w="med" len="med"/>
            </a:ln>
          </p:spPr>
        </p:cxnSp>
        <p:sp>
          <p:nvSpPr>
            <p:cNvPr id="728" name="Google Shape;728;p31"/>
            <p:cNvSpPr/>
            <p:nvPr/>
          </p:nvSpPr>
          <p:spPr>
            <a:xfrm>
              <a:off x="4280455"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734" name="Google Shape;734;p31"/>
            <p:cNvSpPr/>
            <p:nvPr/>
          </p:nvSpPr>
          <p:spPr>
            <a:xfrm>
              <a:off x="4893036"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735" name="Google Shape;735;p31"/>
            <p:cNvCxnSpPr>
              <a:stCxn id="728" idx="4"/>
              <a:endCxn id="734" idx="0"/>
            </p:cNvCxnSpPr>
            <p:nvPr/>
          </p:nvCxnSpPr>
          <p:spPr>
            <a:xfrm>
              <a:off x="4499455" y="32752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727" name="Google Shape;727;p31"/>
            <p:cNvSpPr/>
            <p:nvPr/>
          </p:nvSpPr>
          <p:spPr>
            <a:xfrm>
              <a:off x="3647084" y="1958975"/>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736" name="Google Shape;736;p31"/>
            <p:cNvCxnSpPr>
              <a:stCxn id="727" idx="4"/>
              <a:endCxn id="731" idx="0"/>
            </p:cNvCxnSpPr>
            <p:nvPr/>
          </p:nvCxnSpPr>
          <p:spPr>
            <a:xfrm flipH="1">
              <a:off x="3227684" y="23969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737" name="Google Shape;737;p31"/>
            <p:cNvSpPr/>
            <p:nvPr/>
          </p:nvSpPr>
          <p:spPr>
            <a:xfrm>
              <a:off x="4280450" y="40565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738" name="Google Shape;738;p31"/>
            <p:cNvCxnSpPr>
              <a:stCxn id="734" idx="4"/>
              <a:endCxn id="737" idx="0"/>
            </p:cNvCxnSpPr>
            <p:nvPr/>
          </p:nvCxnSpPr>
          <p:spPr>
            <a:xfrm flipH="1">
              <a:off x="4499436" y="3884807"/>
              <a:ext cx="612600" cy="171900"/>
            </a:xfrm>
            <a:prstGeom prst="straightConnector1">
              <a:avLst/>
            </a:prstGeom>
            <a:noFill/>
            <a:ln w="28575" cap="flat" cmpd="sng">
              <a:solidFill>
                <a:srgbClr val="6AA84F"/>
              </a:solidFill>
              <a:prstDash val="solid"/>
              <a:round/>
              <a:headEnd type="none" w="sm" len="sm"/>
              <a:tailEnd type="triangle" w="med" len="med"/>
            </a:ln>
          </p:spPr>
        </p:cxnSp>
      </p:grpSp>
      <p:sp>
        <p:nvSpPr>
          <p:cNvPr id="739" name="Google Shape;739;p31"/>
          <p:cNvSpPr/>
          <p:nvPr/>
        </p:nvSpPr>
        <p:spPr>
          <a:xfrm>
            <a:off x="4225500" y="3481350"/>
            <a:ext cx="693000" cy="516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1"/>
          <p:cNvSpPr txBox="1"/>
          <p:nvPr/>
        </p:nvSpPr>
        <p:spPr>
          <a:xfrm>
            <a:off x="1227150" y="2002000"/>
            <a:ext cx="2117700" cy="105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this node, how many edges are needed to go up to the root?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Depth of a node</a:t>
            </a:r>
            <a:endParaRPr/>
          </a:p>
        </p:txBody>
      </p:sp>
      <p:sp>
        <p:nvSpPr>
          <p:cNvPr id="746" name="Google Shape;746;p32"/>
          <p:cNvSpPr txBox="1">
            <a:spLocks noGrp="1"/>
          </p:cNvSpPr>
          <p:nvPr>
            <p:ph type="body" idx="1"/>
          </p:nvPr>
        </p:nvSpPr>
        <p:spPr>
          <a:xfrm>
            <a:off x="311700" y="1152475"/>
            <a:ext cx="8520600" cy="46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Definition: Number of </a:t>
            </a:r>
            <a:r>
              <a:rPr lang="en" b="1"/>
              <a:t>edges</a:t>
            </a:r>
            <a:r>
              <a:rPr lang="en"/>
              <a:t> to the </a:t>
            </a:r>
            <a:r>
              <a:rPr lang="en">
                <a:highlight>
                  <a:srgbClr val="FFFF00"/>
                </a:highlight>
              </a:rPr>
              <a:t>root</a:t>
            </a:r>
            <a:endParaRPr>
              <a:highlight>
                <a:srgbClr val="FFFF00"/>
              </a:highlight>
            </a:endParaRPr>
          </a:p>
        </p:txBody>
      </p:sp>
      <p:grpSp>
        <p:nvGrpSpPr>
          <p:cNvPr id="747" name="Google Shape;747;p32"/>
          <p:cNvGrpSpPr/>
          <p:nvPr/>
        </p:nvGrpSpPr>
        <p:grpSpPr>
          <a:xfrm>
            <a:off x="3107050" y="2033275"/>
            <a:ext cx="2929911" cy="2535607"/>
            <a:chOff x="2401125" y="1958975"/>
            <a:chExt cx="2929911" cy="2535607"/>
          </a:xfrm>
        </p:grpSpPr>
        <p:cxnSp>
          <p:nvCxnSpPr>
            <p:cNvPr id="748" name="Google Shape;748;p32"/>
            <p:cNvCxnSpPr>
              <a:stCxn id="749" idx="4"/>
              <a:endCxn id="750" idx="0"/>
            </p:cNvCxnSpPr>
            <p:nvPr/>
          </p:nvCxnSpPr>
          <p:spPr>
            <a:xfrm>
              <a:off x="3866084" y="23969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751" name="Google Shape;751;p32"/>
            <p:cNvSpPr/>
            <p:nvPr/>
          </p:nvSpPr>
          <p:spPr>
            <a:xfrm>
              <a:off x="2401125"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752" name="Google Shape;752;p32"/>
            <p:cNvSpPr/>
            <p:nvPr/>
          </p:nvSpPr>
          <p:spPr>
            <a:xfrm>
              <a:off x="3647068"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753" name="Google Shape;753;p32"/>
            <p:cNvSpPr/>
            <p:nvPr/>
          </p:nvSpPr>
          <p:spPr>
            <a:xfrm>
              <a:off x="3008634"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754" name="Google Shape;754;p32"/>
            <p:cNvCxnSpPr>
              <a:stCxn id="753" idx="4"/>
              <a:endCxn id="751" idx="0"/>
            </p:cNvCxnSpPr>
            <p:nvPr/>
          </p:nvCxnSpPr>
          <p:spPr>
            <a:xfrm flipH="1">
              <a:off x="2620134" y="3275245"/>
              <a:ext cx="607500" cy="171600"/>
            </a:xfrm>
            <a:prstGeom prst="straightConnector1">
              <a:avLst/>
            </a:prstGeom>
            <a:noFill/>
            <a:ln w="28575" cap="flat" cmpd="sng">
              <a:solidFill>
                <a:srgbClr val="6AA84F"/>
              </a:solidFill>
              <a:prstDash val="solid"/>
              <a:round/>
              <a:headEnd type="none" w="sm" len="sm"/>
              <a:tailEnd type="triangle" w="med" len="med"/>
            </a:ln>
          </p:spPr>
        </p:cxnSp>
        <p:cxnSp>
          <p:nvCxnSpPr>
            <p:cNvPr id="755" name="Google Shape;755;p32"/>
            <p:cNvCxnSpPr>
              <a:stCxn id="753" idx="4"/>
              <a:endCxn id="752" idx="0"/>
            </p:cNvCxnSpPr>
            <p:nvPr/>
          </p:nvCxnSpPr>
          <p:spPr>
            <a:xfrm>
              <a:off x="3227634" y="3275245"/>
              <a:ext cx="638400" cy="171600"/>
            </a:xfrm>
            <a:prstGeom prst="straightConnector1">
              <a:avLst/>
            </a:prstGeom>
            <a:noFill/>
            <a:ln w="28575" cap="flat" cmpd="sng">
              <a:solidFill>
                <a:srgbClr val="980000"/>
              </a:solidFill>
              <a:prstDash val="solid"/>
              <a:round/>
              <a:headEnd type="none" w="sm" len="sm"/>
              <a:tailEnd type="triangle" w="med" len="med"/>
            </a:ln>
          </p:spPr>
        </p:cxnSp>
        <p:sp>
          <p:nvSpPr>
            <p:cNvPr id="750" name="Google Shape;750;p32"/>
            <p:cNvSpPr/>
            <p:nvPr/>
          </p:nvSpPr>
          <p:spPr>
            <a:xfrm>
              <a:off x="4280455" y="28372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756" name="Google Shape;756;p32"/>
            <p:cNvSpPr/>
            <p:nvPr/>
          </p:nvSpPr>
          <p:spPr>
            <a:xfrm>
              <a:off x="4893036" y="3446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757" name="Google Shape;757;p32"/>
            <p:cNvCxnSpPr>
              <a:stCxn id="750" idx="4"/>
              <a:endCxn id="756" idx="0"/>
            </p:cNvCxnSpPr>
            <p:nvPr/>
          </p:nvCxnSpPr>
          <p:spPr>
            <a:xfrm>
              <a:off x="4499455" y="32752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749" name="Google Shape;749;p32"/>
            <p:cNvSpPr/>
            <p:nvPr/>
          </p:nvSpPr>
          <p:spPr>
            <a:xfrm>
              <a:off x="3647084" y="1958975"/>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758" name="Google Shape;758;p32"/>
            <p:cNvCxnSpPr>
              <a:stCxn id="749" idx="4"/>
              <a:endCxn id="753" idx="0"/>
            </p:cNvCxnSpPr>
            <p:nvPr/>
          </p:nvCxnSpPr>
          <p:spPr>
            <a:xfrm flipH="1">
              <a:off x="3227684" y="23969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759" name="Google Shape;759;p32"/>
            <p:cNvSpPr/>
            <p:nvPr/>
          </p:nvSpPr>
          <p:spPr>
            <a:xfrm>
              <a:off x="4280450" y="40565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760" name="Google Shape;760;p32"/>
            <p:cNvCxnSpPr>
              <a:stCxn id="756" idx="4"/>
              <a:endCxn id="759" idx="0"/>
            </p:cNvCxnSpPr>
            <p:nvPr/>
          </p:nvCxnSpPr>
          <p:spPr>
            <a:xfrm flipH="1">
              <a:off x="4499436" y="3884807"/>
              <a:ext cx="612600" cy="171900"/>
            </a:xfrm>
            <a:prstGeom prst="straightConnector1">
              <a:avLst/>
            </a:prstGeom>
            <a:noFill/>
            <a:ln w="28575" cap="flat" cmpd="sng">
              <a:solidFill>
                <a:srgbClr val="6AA84F"/>
              </a:solidFill>
              <a:prstDash val="solid"/>
              <a:round/>
              <a:headEnd type="none" w="sm" len="sm"/>
              <a:tailEnd type="triangle" w="med" len="med"/>
            </a:ln>
          </p:spPr>
        </p:cxnSp>
      </p:grpSp>
      <p:sp>
        <p:nvSpPr>
          <p:cNvPr id="761" name="Google Shape;761;p32"/>
          <p:cNvSpPr/>
          <p:nvPr/>
        </p:nvSpPr>
        <p:spPr>
          <a:xfrm>
            <a:off x="4225500" y="2002000"/>
            <a:ext cx="693000" cy="516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32"/>
          <p:cNvSpPr txBox="1"/>
          <p:nvPr/>
        </p:nvSpPr>
        <p:spPr>
          <a:xfrm>
            <a:off x="1227150" y="2002000"/>
            <a:ext cx="2117700" cy="105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this node, how many edges are needed to go up to the root?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Binary Search Trees (BST)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Binary Search Trees (BST)</a:t>
            </a:r>
            <a:endParaRPr/>
          </a:p>
        </p:txBody>
      </p:sp>
      <p:sp>
        <p:nvSpPr>
          <p:cNvPr id="773" name="Google Shape;773;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It is a binary tree with the following properties:</a:t>
            </a:r>
            <a:endParaRPr/>
          </a:p>
          <a:p>
            <a:pPr marL="457200" lvl="0" indent="-342900" algn="l" rtl="0">
              <a:lnSpc>
                <a:spcPct val="115000"/>
              </a:lnSpc>
              <a:spcBef>
                <a:spcPts val="1600"/>
              </a:spcBef>
              <a:spcAft>
                <a:spcPts val="0"/>
              </a:spcAft>
              <a:buSzPts val="1800"/>
              <a:buChar char="●"/>
            </a:pPr>
            <a:r>
              <a:rPr lang="en"/>
              <a:t>A node’s left </a:t>
            </a:r>
            <a:r>
              <a:rPr lang="en" b="1"/>
              <a:t>subtree</a:t>
            </a:r>
            <a:r>
              <a:rPr lang="en"/>
              <a:t> contains nodes strictly less than the node’s key</a:t>
            </a:r>
            <a:endParaRPr/>
          </a:p>
          <a:p>
            <a:pPr marL="457200" lvl="0" indent="-342900" algn="l" rtl="0">
              <a:lnSpc>
                <a:spcPct val="115000"/>
              </a:lnSpc>
              <a:spcBef>
                <a:spcPts val="0"/>
              </a:spcBef>
              <a:spcAft>
                <a:spcPts val="0"/>
              </a:spcAft>
              <a:buSzPts val="1800"/>
              <a:buChar char="●"/>
            </a:pPr>
            <a:r>
              <a:rPr lang="en"/>
              <a:t>A node’s right </a:t>
            </a:r>
            <a:r>
              <a:rPr lang="en" b="1"/>
              <a:t>subtree</a:t>
            </a:r>
            <a:r>
              <a:rPr lang="en"/>
              <a:t> contains nodes strictly greater than the node’s key</a:t>
            </a:r>
            <a:endParaRPr/>
          </a:p>
          <a:p>
            <a:pPr marL="457200" lvl="0" indent="-342900" algn="l" rtl="0">
              <a:lnSpc>
                <a:spcPct val="115000"/>
              </a:lnSpc>
              <a:spcBef>
                <a:spcPts val="0"/>
              </a:spcBef>
              <a:spcAft>
                <a:spcPts val="0"/>
              </a:spcAft>
              <a:buSzPts val="1800"/>
              <a:buChar char="●"/>
            </a:pPr>
            <a:r>
              <a:rPr lang="en"/>
              <a:t>The left and right subtrees are binary trees</a:t>
            </a:r>
            <a:endParaRPr/>
          </a:p>
          <a:p>
            <a:pPr marL="457200" lvl="0" indent="-342900" algn="l" rtl="0">
              <a:lnSpc>
                <a:spcPct val="115000"/>
              </a:lnSpc>
              <a:spcBef>
                <a:spcPts val="0"/>
              </a:spcBef>
              <a:spcAft>
                <a:spcPts val="0"/>
              </a:spcAft>
              <a:buSzPts val="1800"/>
              <a:buChar char="●"/>
            </a:pPr>
            <a:r>
              <a:rPr lang="en"/>
              <a:t>All keys belong to a total order (no two different keys can be considered equal)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Binary Search Trees (BST)</a:t>
            </a:r>
            <a:endParaRPr/>
          </a:p>
        </p:txBody>
      </p:sp>
      <p:sp>
        <p:nvSpPr>
          <p:cNvPr id="779" name="Google Shape;779;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It is a binary tree with the following properties:</a:t>
            </a:r>
            <a:endParaRPr/>
          </a:p>
          <a:p>
            <a:pPr marL="457200" lvl="0" indent="-342900" algn="l" rtl="0">
              <a:lnSpc>
                <a:spcPct val="115000"/>
              </a:lnSpc>
              <a:spcBef>
                <a:spcPts val="1600"/>
              </a:spcBef>
              <a:spcAft>
                <a:spcPts val="0"/>
              </a:spcAft>
              <a:buSzPts val="1800"/>
              <a:buChar char="●"/>
            </a:pPr>
            <a:r>
              <a:rPr lang="en"/>
              <a:t>A node’s left </a:t>
            </a:r>
            <a:r>
              <a:rPr lang="en" b="1">
                <a:solidFill>
                  <a:srgbClr val="FF0000"/>
                </a:solidFill>
              </a:rPr>
              <a:t>subtree</a:t>
            </a:r>
            <a:r>
              <a:rPr lang="en"/>
              <a:t> contains nodes strictly less than the node’s key</a:t>
            </a:r>
            <a:endParaRPr/>
          </a:p>
          <a:p>
            <a:pPr marL="457200" lvl="0" indent="-342900" algn="l" rtl="0">
              <a:lnSpc>
                <a:spcPct val="115000"/>
              </a:lnSpc>
              <a:spcBef>
                <a:spcPts val="0"/>
              </a:spcBef>
              <a:spcAft>
                <a:spcPts val="0"/>
              </a:spcAft>
              <a:buSzPts val="1800"/>
              <a:buChar char="●"/>
            </a:pPr>
            <a:r>
              <a:rPr lang="en"/>
              <a:t>A node’s right </a:t>
            </a:r>
            <a:r>
              <a:rPr lang="en" b="1">
                <a:solidFill>
                  <a:srgbClr val="FF0000"/>
                </a:solidFill>
              </a:rPr>
              <a:t>subtree</a:t>
            </a:r>
            <a:r>
              <a:rPr lang="en"/>
              <a:t> contains nodes strictly greater than the node’s key</a:t>
            </a:r>
            <a:endParaRPr/>
          </a:p>
          <a:p>
            <a:pPr marL="457200" lvl="0" indent="-342900" algn="l" rtl="0">
              <a:lnSpc>
                <a:spcPct val="115000"/>
              </a:lnSpc>
              <a:spcBef>
                <a:spcPts val="0"/>
              </a:spcBef>
              <a:spcAft>
                <a:spcPts val="0"/>
              </a:spcAft>
              <a:buSzPts val="1800"/>
              <a:buChar char="●"/>
            </a:pPr>
            <a:r>
              <a:rPr lang="en"/>
              <a:t>The left and right subtrees are binary trees</a:t>
            </a:r>
            <a:endParaRPr/>
          </a:p>
          <a:p>
            <a:pPr marL="457200" lvl="0" indent="-342900" algn="l" rtl="0">
              <a:lnSpc>
                <a:spcPct val="115000"/>
              </a:lnSpc>
              <a:spcBef>
                <a:spcPts val="0"/>
              </a:spcBef>
              <a:spcAft>
                <a:spcPts val="0"/>
              </a:spcAft>
              <a:buSzPts val="1800"/>
              <a:buChar char="●"/>
            </a:pPr>
            <a:r>
              <a:rPr lang="en"/>
              <a:t>All keys belong to a total order (no two different keys can be considered equal)</a:t>
            </a:r>
            <a:endParaRPr/>
          </a:p>
          <a:p>
            <a:pPr marL="0" lvl="0" indent="0" algn="l" rtl="0">
              <a:lnSpc>
                <a:spcPct val="115000"/>
              </a:lnSpc>
              <a:spcBef>
                <a:spcPts val="1600"/>
              </a:spcBef>
              <a:spcAft>
                <a:spcPts val="0"/>
              </a:spcAft>
              <a:buSzPts val="1800"/>
              <a:buNone/>
            </a:pPr>
            <a:endParaRPr/>
          </a:p>
          <a:p>
            <a:pPr marL="0" lvl="0" indent="0" algn="just" rtl="0">
              <a:lnSpc>
                <a:spcPct val="115000"/>
              </a:lnSpc>
              <a:spcBef>
                <a:spcPts val="1600"/>
              </a:spcBef>
              <a:spcAft>
                <a:spcPts val="1600"/>
              </a:spcAft>
              <a:buSzPts val="1800"/>
              <a:buNone/>
            </a:pPr>
            <a:r>
              <a:rPr lang="en">
                <a:solidFill>
                  <a:srgbClr val="FF0000"/>
                </a:solidFill>
              </a:rPr>
              <a:t>Common mistake: Thinking that only the </a:t>
            </a:r>
            <a:r>
              <a:rPr lang="en" u="sng">
                <a:solidFill>
                  <a:srgbClr val="FF0000"/>
                </a:solidFill>
              </a:rPr>
              <a:t>direct</a:t>
            </a:r>
            <a:r>
              <a:rPr lang="en">
                <a:solidFill>
                  <a:srgbClr val="FF0000"/>
                </a:solidFill>
              </a:rPr>
              <a:t> left/right child have to be less/greater. It is ALL the nodes in the left/right SUBTREE</a:t>
            </a:r>
            <a:endParaRPr>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Binary Search Trees (BST)</a:t>
            </a:r>
            <a:endParaRPr/>
          </a:p>
        </p:txBody>
      </p:sp>
      <p:sp>
        <p:nvSpPr>
          <p:cNvPr id="785" name="Google Shape;785;p36"/>
          <p:cNvSpPr/>
          <p:nvPr/>
        </p:nvSpPr>
        <p:spPr>
          <a:xfrm>
            <a:off x="4273500" y="1564413"/>
            <a:ext cx="597000" cy="597000"/>
          </a:xfrm>
          <a:prstGeom prst="ellipse">
            <a:avLst/>
          </a:prstGeom>
          <a:solidFill>
            <a:srgbClr val="EEEEEE"/>
          </a:solidFill>
          <a:ln w="2857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97A7"/>
                </a:solidFill>
                <a:latin typeface="Arial"/>
                <a:ea typeface="Arial"/>
                <a:cs typeface="Arial"/>
                <a:sym typeface="Arial"/>
              </a:rPr>
              <a:t>x</a:t>
            </a:r>
            <a:endParaRPr sz="2400" b="0" i="0" u="none" strike="noStrike" cap="none">
              <a:solidFill>
                <a:srgbClr val="0097A7"/>
              </a:solidFill>
              <a:latin typeface="Arial"/>
              <a:ea typeface="Arial"/>
              <a:cs typeface="Arial"/>
              <a:sym typeface="Arial"/>
            </a:endParaRPr>
          </a:p>
        </p:txBody>
      </p:sp>
      <p:sp>
        <p:nvSpPr>
          <p:cNvPr id="786" name="Google Shape;786;p36"/>
          <p:cNvSpPr/>
          <p:nvPr/>
        </p:nvSpPr>
        <p:spPr>
          <a:xfrm>
            <a:off x="3015900" y="2678625"/>
            <a:ext cx="1257600" cy="1478700"/>
          </a:xfrm>
          <a:prstGeom prst="triangle">
            <a:avLst>
              <a:gd name="adj" fmla="val 50000"/>
            </a:avLst>
          </a:prstGeom>
          <a:solidFill>
            <a:srgbClr val="EEEEEE"/>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6AA84F"/>
                </a:solidFill>
                <a:latin typeface="Consolas"/>
                <a:ea typeface="Consolas"/>
                <a:cs typeface="Consolas"/>
                <a:sym typeface="Consolas"/>
              </a:rPr>
              <a:t>&lt;x</a:t>
            </a:r>
            <a:endParaRPr sz="1800" b="1" i="0" u="none" strike="noStrike" cap="none">
              <a:solidFill>
                <a:srgbClr val="6AA84F"/>
              </a:solidFill>
              <a:latin typeface="Consolas"/>
              <a:ea typeface="Consolas"/>
              <a:cs typeface="Consolas"/>
              <a:sym typeface="Consolas"/>
            </a:endParaRPr>
          </a:p>
        </p:txBody>
      </p:sp>
      <p:sp>
        <p:nvSpPr>
          <p:cNvPr id="787" name="Google Shape;787;p36"/>
          <p:cNvSpPr/>
          <p:nvPr/>
        </p:nvSpPr>
        <p:spPr>
          <a:xfrm>
            <a:off x="4870500" y="2678625"/>
            <a:ext cx="1257600" cy="1478700"/>
          </a:xfrm>
          <a:prstGeom prst="triangle">
            <a:avLst>
              <a:gd name="adj" fmla="val 50000"/>
            </a:avLst>
          </a:prstGeom>
          <a:solidFill>
            <a:srgbClr val="EEEEEE"/>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980000"/>
                </a:solidFill>
                <a:latin typeface="Consolas"/>
                <a:ea typeface="Consolas"/>
                <a:cs typeface="Consolas"/>
                <a:sym typeface="Consolas"/>
              </a:rPr>
              <a:t>&gt;x</a:t>
            </a:r>
            <a:endParaRPr sz="1800" b="0" i="0" u="none" strike="noStrike" cap="none">
              <a:solidFill>
                <a:srgbClr val="980000"/>
              </a:solidFill>
              <a:latin typeface="Consolas"/>
              <a:ea typeface="Consolas"/>
              <a:cs typeface="Consolas"/>
              <a:sym typeface="Consolas"/>
            </a:endParaRPr>
          </a:p>
        </p:txBody>
      </p:sp>
      <p:cxnSp>
        <p:nvCxnSpPr>
          <p:cNvPr id="788" name="Google Shape;788;p36"/>
          <p:cNvCxnSpPr>
            <a:stCxn id="785" idx="4"/>
            <a:endCxn id="786" idx="0"/>
          </p:cNvCxnSpPr>
          <p:nvPr/>
        </p:nvCxnSpPr>
        <p:spPr>
          <a:xfrm flipH="1">
            <a:off x="3644700" y="2161413"/>
            <a:ext cx="927300" cy="517200"/>
          </a:xfrm>
          <a:prstGeom prst="straightConnector1">
            <a:avLst/>
          </a:prstGeom>
          <a:noFill/>
          <a:ln w="28575" cap="flat" cmpd="sng">
            <a:solidFill>
              <a:srgbClr val="6AA84F"/>
            </a:solidFill>
            <a:prstDash val="solid"/>
            <a:round/>
            <a:headEnd type="none" w="sm" len="sm"/>
            <a:tailEnd type="none" w="sm" len="sm"/>
          </a:ln>
        </p:spPr>
      </p:cxnSp>
      <p:cxnSp>
        <p:nvCxnSpPr>
          <p:cNvPr id="789" name="Google Shape;789;p36"/>
          <p:cNvCxnSpPr>
            <a:stCxn id="785" idx="4"/>
            <a:endCxn id="787" idx="0"/>
          </p:cNvCxnSpPr>
          <p:nvPr/>
        </p:nvCxnSpPr>
        <p:spPr>
          <a:xfrm>
            <a:off x="4572000" y="2161413"/>
            <a:ext cx="927300" cy="517200"/>
          </a:xfrm>
          <a:prstGeom prst="straightConnector1">
            <a:avLst/>
          </a:prstGeom>
          <a:noFill/>
          <a:ln w="28575" cap="flat" cmpd="sng">
            <a:solidFill>
              <a:srgbClr val="980000"/>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794" name="Google Shape;794;p37"/>
          <p:cNvGrpSpPr/>
          <p:nvPr/>
        </p:nvGrpSpPr>
        <p:grpSpPr>
          <a:xfrm>
            <a:off x="1917150" y="3748825"/>
            <a:ext cx="5309701" cy="1354225"/>
            <a:chOff x="1917150" y="3703800"/>
            <a:chExt cx="5309701" cy="1354225"/>
          </a:xfrm>
        </p:grpSpPr>
        <p:pic>
          <p:nvPicPr>
            <p:cNvPr id="795" name="Google Shape;795;p3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796" name="Google Shape;796;p3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Fun fact: There used to be CS2020, which is essentially a 6MC version of CS2030 + CS2040S in one mod</a:t>
              </a:r>
              <a:endParaRPr sz="1400" b="0" i="0" u="none" strike="noStrike" cap="none">
                <a:solidFill>
                  <a:srgbClr val="B7B7B7"/>
                </a:solidFill>
                <a:latin typeface="Consolas"/>
                <a:ea typeface="Consolas"/>
                <a:cs typeface="Consolas"/>
                <a:sym typeface="Consolas"/>
              </a:endParaRPr>
            </a:p>
          </p:txBody>
        </p:sp>
        <p:sp>
          <p:nvSpPr>
            <p:cNvPr id="797" name="Google Shape;797;p3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Question 1</a:t>
              </a:r>
              <a:endParaRPr sz="1400" b="0" i="0" u="none" strike="noStrike" cap="none">
                <a:solidFill>
                  <a:srgbClr val="000000"/>
                </a:solidFill>
                <a:latin typeface="Arial"/>
                <a:ea typeface="Arial"/>
                <a:cs typeface="Arial"/>
                <a:sym typeface="Arial"/>
              </a:endParaRPr>
            </a:p>
          </p:txBody>
        </p:sp>
      </p:grpSp>
      <p:cxnSp>
        <p:nvCxnSpPr>
          <p:cNvPr id="798" name="Google Shape;798;p37"/>
          <p:cNvCxnSpPr>
            <a:stCxn id="799" idx="4"/>
            <a:endCxn id="800" idx="0"/>
          </p:cNvCxnSpPr>
          <p:nvPr/>
        </p:nvCxnSpPr>
        <p:spPr>
          <a:xfrm>
            <a:off x="4572009" y="12520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801" name="Google Shape;801;p37"/>
          <p:cNvSpPr/>
          <p:nvPr/>
        </p:nvSpPr>
        <p:spPr>
          <a:xfrm>
            <a:off x="3259450"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802" name="Google Shape;802;p37"/>
          <p:cNvSpPr/>
          <p:nvPr/>
        </p:nvSpPr>
        <p:spPr>
          <a:xfrm>
            <a:off x="4200593"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803" name="Google Shape;803;p37"/>
          <p:cNvSpPr/>
          <p:nvPr/>
        </p:nvSpPr>
        <p:spPr>
          <a:xfrm>
            <a:off x="3714559" y="16923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804" name="Google Shape;804;p37"/>
          <p:cNvCxnSpPr>
            <a:stCxn id="803" idx="4"/>
            <a:endCxn id="801" idx="0"/>
          </p:cNvCxnSpPr>
          <p:nvPr/>
        </p:nvCxnSpPr>
        <p:spPr>
          <a:xfrm flipH="1">
            <a:off x="3478459" y="2130345"/>
            <a:ext cx="455100" cy="171600"/>
          </a:xfrm>
          <a:prstGeom prst="straightConnector1">
            <a:avLst/>
          </a:prstGeom>
          <a:noFill/>
          <a:ln w="28575" cap="flat" cmpd="sng">
            <a:solidFill>
              <a:srgbClr val="6AA84F"/>
            </a:solidFill>
            <a:prstDash val="solid"/>
            <a:round/>
            <a:headEnd type="none" w="sm" len="sm"/>
            <a:tailEnd type="triangle" w="med" len="med"/>
          </a:ln>
        </p:spPr>
      </p:cxnSp>
      <p:cxnSp>
        <p:nvCxnSpPr>
          <p:cNvPr id="805" name="Google Shape;805;p37"/>
          <p:cNvCxnSpPr>
            <a:stCxn id="803" idx="4"/>
            <a:endCxn id="802" idx="0"/>
          </p:cNvCxnSpPr>
          <p:nvPr/>
        </p:nvCxnSpPr>
        <p:spPr>
          <a:xfrm>
            <a:off x="3933559" y="2130345"/>
            <a:ext cx="486000" cy="171600"/>
          </a:xfrm>
          <a:prstGeom prst="straightConnector1">
            <a:avLst/>
          </a:prstGeom>
          <a:noFill/>
          <a:ln w="28575" cap="flat" cmpd="sng">
            <a:solidFill>
              <a:srgbClr val="980000"/>
            </a:solidFill>
            <a:prstDash val="solid"/>
            <a:round/>
            <a:headEnd type="none" w="sm" len="sm"/>
            <a:tailEnd type="triangle" w="med" len="med"/>
          </a:ln>
        </p:spPr>
      </p:cxnSp>
      <p:sp>
        <p:nvSpPr>
          <p:cNvPr id="800" name="Google Shape;800;p37"/>
          <p:cNvSpPr/>
          <p:nvPr/>
        </p:nvSpPr>
        <p:spPr>
          <a:xfrm>
            <a:off x="4986380" y="16923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806" name="Google Shape;806;p37"/>
          <p:cNvSpPr/>
          <p:nvPr/>
        </p:nvSpPr>
        <p:spPr>
          <a:xfrm>
            <a:off x="5598961"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807" name="Google Shape;807;p37"/>
          <p:cNvCxnSpPr>
            <a:stCxn id="800" idx="4"/>
            <a:endCxn id="806" idx="0"/>
          </p:cNvCxnSpPr>
          <p:nvPr/>
        </p:nvCxnSpPr>
        <p:spPr>
          <a:xfrm>
            <a:off x="5205380" y="21303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799" name="Google Shape;799;p37"/>
          <p:cNvSpPr/>
          <p:nvPr/>
        </p:nvSpPr>
        <p:spPr>
          <a:xfrm>
            <a:off x="4353009" y="8140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808" name="Google Shape;808;p37"/>
          <p:cNvCxnSpPr>
            <a:stCxn id="799" idx="4"/>
            <a:endCxn id="803" idx="0"/>
          </p:cNvCxnSpPr>
          <p:nvPr/>
        </p:nvCxnSpPr>
        <p:spPr>
          <a:xfrm flipH="1">
            <a:off x="3933609" y="12520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809" name="Google Shape;809;p37"/>
          <p:cNvSpPr/>
          <p:nvPr/>
        </p:nvSpPr>
        <p:spPr>
          <a:xfrm>
            <a:off x="5214975" y="29116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810" name="Google Shape;810;p37"/>
          <p:cNvCxnSpPr>
            <a:stCxn id="806" idx="4"/>
            <a:endCxn id="809" idx="0"/>
          </p:cNvCxnSpPr>
          <p:nvPr/>
        </p:nvCxnSpPr>
        <p:spPr>
          <a:xfrm flipH="1">
            <a:off x="5433961" y="2739907"/>
            <a:ext cx="384000" cy="171900"/>
          </a:xfrm>
          <a:prstGeom prst="straightConnector1">
            <a:avLst/>
          </a:prstGeom>
          <a:noFill/>
          <a:ln w="28575" cap="flat" cmpd="sng">
            <a:solidFill>
              <a:srgbClr val="6AA84F"/>
            </a:solidFill>
            <a:prstDash val="solid"/>
            <a:round/>
            <a:headEnd type="none" w="sm" len="sm"/>
            <a:tailEnd type="triangle" w="med" len="med"/>
          </a:ln>
        </p:spPr>
      </p:cxnSp>
      <p:sp>
        <p:nvSpPr>
          <p:cNvPr id="811" name="Google Shape;811;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38"/>
          <p:cNvGrpSpPr/>
          <p:nvPr/>
        </p:nvGrpSpPr>
        <p:grpSpPr>
          <a:xfrm>
            <a:off x="1917150" y="3748825"/>
            <a:ext cx="5309701" cy="1354225"/>
            <a:chOff x="1917150" y="3703800"/>
            <a:chExt cx="5309701" cy="1354225"/>
          </a:xfrm>
        </p:grpSpPr>
        <p:pic>
          <p:nvPicPr>
            <p:cNvPr id="817" name="Google Shape;817;p3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818" name="Google Shape;818;p3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NO! Compare these two nodes and notice that 7 belongs to the right subtree of 8</a:t>
              </a:r>
              <a:endParaRPr sz="1400" b="0" i="0" u="none" strike="noStrike" cap="none">
                <a:solidFill>
                  <a:srgbClr val="000000"/>
                </a:solidFill>
                <a:latin typeface="Consolas"/>
                <a:ea typeface="Consolas"/>
                <a:cs typeface="Consolas"/>
                <a:sym typeface="Consolas"/>
              </a:endParaRPr>
            </a:p>
          </p:txBody>
        </p:sp>
        <p:sp>
          <p:nvSpPr>
            <p:cNvPr id="819" name="Google Shape;819;p3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Question 1</a:t>
              </a:r>
              <a:endParaRPr sz="1400" b="0" i="0" u="none" strike="noStrike" cap="none">
                <a:solidFill>
                  <a:srgbClr val="000000"/>
                </a:solidFill>
                <a:latin typeface="Arial"/>
                <a:ea typeface="Arial"/>
                <a:cs typeface="Arial"/>
                <a:sym typeface="Arial"/>
              </a:endParaRPr>
            </a:p>
          </p:txBody>
        </p:sp>
      </p:grpSp>
      <p:cxnSp>
        <p:nvCxnSpPr>
          <p:cNvPr id="820" name="Google Shape;820;p38"/>
          <p:cNvCxnSpPr>
            <a:stCxn id="821" idx="4"/>
            <a:endCxn id="822" idx="0"/>
          </p:cNvCxnSpPr>
          <p:nvPr/>
        </p:nvCxnSpPr>
        <p:spPr>
          <a:xfrm>
            <a:off x="4572009" y="12520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823" name="Google Shape;823;p38"/>
          <p:cNvSpPr/>
          <p:nvPr/>
        </p:nvSpPr>
        <p:spPr>
          <a:xfrm>
            <a:off x="3259450"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824" name="Google Shape;824;p38"/>
          <p:cNvSpPr/>
          <p:nvPr/>
        </p:nvSpPr>
        <p:spPr>
          <a:xfrm>
            <a:off x="4200593"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825" name="Google Shape;825;p38"/>
          <p:cNvSpPr/>
          <p:nvPr/>
        </p:nvSpPr>
        <p:spPr>
          <a:xfrm>
            <a:off x="3714559" y="16923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826" name="Google Shape;826;p38"/>
          <p:cNvCxnSpPr>
            <a:stCxn id="825" idx="4"/>
            <a:endCxn id="823" idx="0"/>
          </p:cNvCxnSpPr>
          <p:nvPr/>
        </p:nvCxnSpPr>
        <p:spPr>
          <a:xfrm flipH="1">
            <a:off x="3478459" y="2130345"/>
            <a:ext cx="455100" cy="171600"/>
          </a:xfrm>
          <a:prstGeom prst="straightConnector1">
            <a:avLst/>
          </a:prstGeom>
          <a:noFill/>
          <a:ln w="28575" cap="flat" cmpd="sng">
            <a:solidFill>
              <a:srgbClr val="6AA84F"/>
            </a:solidFill>
            <a:prstDash val="solid"/>
            <a:round/>
            <a:headEnd type="none" w="sm" len="sm"/>
            <a:tailEnd type="triangle" w="med" len="med"/>
          </a:ln>
        </p:spPr>
      </p:cxnSp>
      <p:cxnSp>
        <p:nvCxnSpPr>
          <p:cNvPr id="827" name="Google Shape;827;p38"/>
          <p:cNvCxnSpPr>
            <a:stCxn id="825" idx="4"/>
            <a:endCxn id="824" idx="0"/>
          </p:cNvCxnSpPr>
          <p:nvPr/>
        </p:nvCxnSpPr>
        <p:spPr>
          <a:xfrm>
            <a:off x="3933559" y="2130345"/>
            <a:ext cx="486000" cy="171600"/>
          </a:xfrm>
          <a:prstGeom prst="straightConnector1">
            <a:avLst/>
          </a:prstGeom>
          <a:noFill/>
          <a:ln w="28575" cap="flat" cmpd="sng">
            <a:solidFill>
              <a:srgbClr val="980000"/>
            </a:solidFill>
            <a:prstDash val="solid"/>
            <a:round/>
            <a:headEnd type="none" w="sm" len="sm"/>
            <a:tailEnd type="triangle" w="med" len="med"/>
          </a:ln>
        </p:spPr>
      </p:cxnSp>
      <p:sp>
        <p:nvSpPr>
          <p:cNvPr id="822" name="Google Shape;822;p38"/>
          <p:cNvSpPr/>
          <p:nvPr/>
        </p:nvSpPr>
        <p:spPr>
          <a:xfrm>
            <a:off x="4986380" y="1692345"/>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828" name="Google Shape;828;p38"/>
          <p:cNvSpPr/>
          <p:nvPr/>
        </p:nvSpPr>
        <p:spPr>
          <a:xfrm>
            <a:off x="5598961"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829" name="Google Shape;829;p38"/>
          <p:cNvCxnSpPr>
            <a:stCxn id="822" idx="4"/>
            <a:endCxn id="828" idx="0"/>
          </p:cNvCxnSpPr>
          <p:nvPr/>
        </p:nvCxnSpPr>
        <p:spPr>
          <a:xfrm>
            <a:off x="5205380" y="21303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821" name="Google Shape;821;p38"/>
          <p:cNvSpPr/>
          <p:nvPr/>
        </p:nvSpPr>
        <p:spPr>
          <a:xfrm>
            <a:off x="4353009" y="8140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830" name="Google Shape;830;p38"/>
          <p:cNvCxnSpPr>
            <a:stCxn id="821" idx="4"/>
            <a:endCxn id="825" idx="0"/>
          </p:cNvCxnSpPr>
          <p:nvPr/>
        </p:nvCxnSpPr>
        <p:spPr>
          <a:xfrm flipH="1">
            <a:off x="3933609" y="12520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831" name="Google Shape;831;p38"/>
          <p:cNvSpPr/>
          <p:nvPr/>
        </p:nvSpPr>
        <p:spPr>
          <a:xfrm>
            <a:off x="5214975" y="291168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832" name="Google Shape;832;p38"/>
          <p:cNvCxnSpPr>
            <a:stCxn id="828" idx="4"/>
            <a:endCxn id="831" idx="0"/>
          </p:cNvCxnSpPr>
          <p:nvPr/>
        </p:nvCxnSpPr>
        <p:spPr>
          <a:xfrm flipH="1">
            <a:off x="5433961" y="2739907"/>
            <a:ext cx="384000" cy="171900"/>
          </a:xfrm>
          <a:prstGeom prst="straightConnector1">
            <a:avLst/>
          </a:prstGeom>
          <a:noFill/>
          <a:ln w="28575" cap="flat" cmpd="sng">
            <a:solidFill>
              <a:srgbClr val="6AA84F"/>
            </a:solidFill>
            <a:prstDash val="solid"/>
            <a:round/>
            <a:headEnd type="none" w="sm" len="sm"/>
            <a:tailEnd type="triangle" w="med" len="med"/>
          </a:ln>
        </p:spPr>
      </p:cxnSp>
      <p:sp>
        <p:nvSpPr>
          <p:cNvPr id="833" name="Google Shape;83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grpSp>
        <p:nvGrpSpPr>
          <p:cNvPr id="838" name="Google Shape;838;p39"/>
          <p:cNvGrpSpPr/>
          <p:nvPr/>
        </p:nvGrpSpPr>
        <p:grpSpPr>
          <a:xfrm>
            <a:off x="1917150" y="3748825"/>
            <a:ext cx="5309701" cy="1354225"/>
            <a:chOff x="1917150" y="3703800"/>
            <a:chExt cx="5309701" cy="1354225"/>
          </a:xfrm>
        </p:grpSpPr>
        <p:pic>
          <p:nvPicPr>
            <p:cNvPr id="839" name="Google Shape;839;p3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840" name="Google Shape;840;p3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FF0000"/>
                  </a:solidFill>
                  <a:latin typeface="Consolas"/>
                  <a:ea typeface="Consolas"/>
                  <a:cs typeface="Consolas"/>
                  <a:sym typeface="Consolas"/>
                </a:rPr>
                <a:t>If you were to (wrongly) use the idea that </a:t>
              </a:r>
              <a:r>
                <a:rPr lang="en" sz="1300" b="0" i="1" u="none" strike="noStrike" cap="none">
                  <a:solidFill>
                    <a:srgbClr val="FF0000"/>
                  </a:solidFill>
                  <a:latin typeface="Consolas"/>
                  <a:ea typeface="Consolas"/>
                  <a:cs typeface="Consolas"/>
                  <a:sym typeface="Consolas"/>
                </a:rPr>
                <a:t>only</a:t>
              </a:r>
              <a:r>
                <a:rPr lang="en" sz="1300" b="0" i="0" u="none" strike="noStrike" cap="none">
                  <a:solidFill>
                    <a:srgbClr val="FF0000"/>
                  </a:solidFill>
                  <a:latin typeface="Consolas"/>
                  <a:ea typeface="Consolas"/>
                  <a:cs typeface="Consolas"/>
                  <a:sym typeface="Consolas"/>
                </a:rPr>
                <a:t> the </a:t>
              </a:r>
              <a:r>
                <a:rPr lang="en" sz="1300" b="0" i="1" u="none" strike="noStrike" cap="none">
                  <a:solidFill>
                    <a:srgbClr val="FF0000"/>
                  </a:solidFill>
                  <a:latin typeface="Consolas"/>
                  <a:ea typeface="Consolas"/>
                  <a:cs typeface="Consolas"/>
                  <a:sym typeface="Consolas"/>
                </a:rPr>
                <a:t>direct left/right childs</a:t>
              </a:r>
              <a:r>
                <a:rPr lang="en" sz="1300" b="0" i="0" u="none" strike="noStrike" cap="none">
                  <a:solidFill>
                    <a:srgbClr val="FF0000"/>
                  </a:solidFill>
                  <a:latin typeface="Consolas"/>
                  <a:ea typeface="Consolas"/>
                  <a:cs typeface="Consolas"/>
                  <a:sym typeface="Consolas"/>
                </a:rPr>
                <a:t> have to be smaller/greater, then this fits. BUT THIS IS NOT A BST</a:t>
              </a:r>
              <a:endParaRPr sz="1300" b="0" i="0" u="none" strike="noStrike" cap="none">
                <a:solidFill>
                  <a:srgbClr val="FF0000"/>
                </a:solidFill>
                <a:latin typeface="Consolas"/>
                <a:ea typeface="Consolas"/>
                <a:cs typeface="Consolas"/>
                <a:sym typeface="Consolas"/>
              </a:endParaRPr>
            </a:p>
          </p:txBody>
        </p:sp>
        <p:sp>
          <p:nvSpPr>
            <p:cNvPr id="841" name="Google Shape;841;p39"/>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Question 1</a:t>
              </a:r>
              <a:endParaRPr sz="1400" b="0" i="0" u="none" strike="noStrike" cap="none">
                <a:solidFill>
                  <a:srgbClr val="000000"/>
                </a:solidFill>
                <a:latin typeface="Arial"/>
                <a:ea typeface="Arial"/>
                <a:cs typeface="Arial"/>
                <a:sym typeface="Arial"/>
              </a:endParaRPr>
            </a:p>
          </p:txBody>
        </p:sp>
      </p:grpSp>
      <p:cxnSp>
        <p:nvCxnSpPr>
          <p:cNvPr id="842" name="Google Shape;842;p39"/>
          <p:cNvCxnSpPr>
            <a:stCxn id="843" idx="4"/>
            <a:endCxn id="844" idx="0"/>
          </p:cNvCxnSpPr>
          <p:nvPr/>
        </p:nvCxnSpPr>
        <p:spPr>
          <a:xfrm>
            <a:off x="4572009" y="12520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845" name="Google Shape;845;p39"/>
          <p:cNvSpPr/>
          <p:nvPr/>
        </p:nvSpPr>
        <p:spPr>
          <a:xfrm>
            <a:off x="3259450"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846" name="Google Shape;846;p39"/>
          <p:cNvSpPr/>
          <p:nvPr/>
        </p:nvSpPr>
        <p:spPr>
          <a:xfrm>
            <a:off x="4200593"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847" name="Google Shape;847;p39"/>
          <p:cNvSpPr/>
          <p:nvPr/>
        </p:nvSpPr>
        <p:spPr>
          <a:xfrm>
            <a:off x="3714559" y="16923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848" name="Google Shape;848;p39"/>
          <p:cNvCxnSpPr>
            <a:stCxn id="847" idx="4"/>
            <a:endCxn id="845" idx="0"/>
          </p:cNvCxnSpPr>
          <p:nvPr/>
        </p:nvCxnSpPr>
        <p:spPr>
          <a:xfrm flipH="1">
            <a:off x="3478459" y="2130345"/>
            <a:ext cx="455100" cy="171600"/>
          </a:xfrm>
          <a:prstGeom prst="straightConnector1">
            <a:avLst/>
          </a:prstGeom>
          <a:noFill/>
          <a:ln w="28575" cap="flat" cmpd="sng">
            <a:solidFill>
              <a:srgbClr val="6AA84F"/>
            </a:solidFill>
            <a:prstDash val="solid"/>
            <a:round/>
            <a:headEnd type="none" w="sm" len="sm"/>
            <a:tailEnd type="triangle" w="med" len="med"/>
          </a:ln>
        </p:spPr>
      </p:cxnSp>
      <p:cxnSp>
        <p:nvCxnSpPr>
          <p:cNvPr id="849" name="Google Shape;849;p39"/>
          <p:cNvCxnSpPr>
            <a:stCxn id="847" idx="4"/>
            <a:endCxn id="846" idx="0"/>
          </p:cNvCxnSpPr>
          <p:nvPr/>
        </p:nvCxnSpPr>
        <p:spPr>
          <a:xfrm>
            <a:off x="3933559" y="2130345"/>
            <a:ext cx="486000" cy="171600"/>
          </a:xfrm>
          <a:prstGeom prst="straightConnector1">
            <a:avLst/>
          </a:prstGeom>
          <a:noFill/>
          <a:ln w="28575" cap="flat" cmpd="sng">
            <a:solidFill>
              <a:srgbClr val="980000"/>
            </a:solidFill>
            <a:prstDash val="solid"/>
            <a:round/>
            <a:headEnd type="none" w="sm" len="sm"/>
            <a:tailEnd type="triangle" w="med" len="med"/>
          </a:ln>
        </p:spPr>
      </p:cxnSp>
      <p:sp>
        <p:nvSpPr>
          <p:cNvPr id="844" name="Google Shape;844;p39"/>
          <p:cNvSpPr/>
          <p:nvPr/>
        </p:nvSpPr>
        <p:spPr>
          <a:xfrm>
            <a:off x="4986380" y="1692345"/>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850" name="Google Shape;850;p39"/>
          <p:cNvSpPr/>
          <p:nvPr/>
        </p:nvSpPr>
        <p:spPr>
          <a:xfrm>
            <a:off x="5598961"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851" name="Google Shape;851;p39"/>
          <p:cNvCxnSpPr>
            <a:stCxn id="844" idx="4"/>
            <a:endCxn id="850" idx="0"/>
          </p:cNvCxnSpPr>
          <p:nvPr/>
        </p:nvCxnSpPr>
        <p:spPr>
          <a:xfrm>
            <a:off x="5205380" y="21303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843" name="Google Shape;843;p39"/>
          <p:cNvSpPr/>
          <p:nvPr/>
        </p:nvSpPr>
        <p:spPr>
          <a:xfrm>
            <a:off x="4353009" y="8140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852" name="Google Shape;852;p39"/>
          <p:cNvCxnSpPr>
            <a:stCxn id="843" idx="4"/>
            <a:endCxn id="847" idx="0"/>
          </p:cNvCxnSpPr>
          <p:nvPr/>
        </p:nvCxnSpPr>
        <p:spPr>
          <a:xfrm flipH="1">
            <a:off x="3933609" y="12520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853" name="Google Shape;853;p39"/>
          <p:cNvSpPr/>
          <p:nvPr/>
        </p:nvSpPr>
        <p:spPr>
          <a:xfrm>
            <a:off x="5214975" y="2911682"/>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cxnSp>
        <p:nvCxnSpPr>
          <p:cNvPr id="854" name="Google Shape;854;p39"/>
          <p:cNvCxnSpPr>
            <a:stCxn id="850" idx="4"/>
            <a:endCxn id="853" idx="0"/>
          </p:cNvCxnSpPr>
          <p:nvPr/>
        </p:nvCxnSpPr>
        <p:spPr>
          <a:xfrm flipH="1">
            <a:off x="5433961" y="2739907"/>
            <a:ext cx="384000" cy="171900"/>
          </a:xfrm>
          <a:prstGeom prst="straightConnector1">
            <a:avLst/>
          </a:prstGeom>
          <a:noFill/>
          <a:ln w="28575" cap="flat" cmpd="sng">
            <a:solidFill>
              <a:srgbClr val="6AA84F"/>
            </a:solidFill>
            <a:prstDash val="solid"/>
            <a:round/>
            <a:headEnd type="none" w="sm" len="sm"/>
            <a:tailEnd type="triangle" w="med" len="med"/>
          </a:ln>
        </p:spPr>
      </p:cxnSp>
      <p:sp>
        <p:nvSpPr>
          <p:cNvPr id="855" name="Google Shape;855;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Quickselect</a:t>
            </a:r>
            <a:endParaRPr/>
          </a:p>
        </p:txBody>
      </p:sp>
      <p:sp>
        <p:nvSpPr>
          <p:cNvPr id="124" name="Google Shape;124;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grpSp>
        <p:nvGrpSpPr>
          <p:cNvPr id="860" name="Google Shape;860;p40"/>
          <p:cNvGrpSpPr/>
          <p:nvPr/>
        </p:nvGrpSpPr>
        <p:grpSpPr>
          <a:xfrm>
            <a:off x="1917150" y="3748825"/>
            <a:ext cx="5309701" cy="1354225"/>
            <a:chOff x="1917150" y="3703800"/>
            <a:chExt cx="5309701" cy="1354225"/>
          </a:xfrm>
        </p:grpSpPr>
        <p:pic>
          <p:nvPicPr>
            <p:cNvPr id="861" name="Google Shape;861;p4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862" name="Google Shape;862;p4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Fun fact: Tony Hoare invented Quicksort at the age of 26 when he was a visiting student</a:t>
              </a:r>
              <a:endParaRPr sz="1400" b="0" i="0" u="none" strike="noStrike" cap="none">
                <a:solidFill>
                  <a:srgbClr val="B7B7B7"/>
                </a:solidFill>
                <a:latin typeface="Consolas"/>
                <a:ea typeface="Consolas"/>
                <a:cs typeface="Consolas"/>
                <a:sym typeface="Consolas"/>
              </a:endParaRPr>
            </a:p>
          </p:txBody>
        </p:sp>
        <p:sp>
          <p:nvSpPr>
            <p:cNvPr id="863" name="Google Shape;863;p40"/>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Question 2</a:t>
              </a:r>
              <a:endParaRPr sz="1400" b="0" i="0" u="none" strike="noStrike" cap="none">
                <a:solidFill>
                  <a:srgbClr val="000000"/>
                </a:solidFill>
                <a:latin typeface="Arial"/>
                <a:ea typeface="Arial"/>
                <a:cs typeface="Arial"/>
                <a:sym typeface="Arial"/>
              </a:endParaRPr>
            </a:p>
          </p:txBody>
        </p:sp>
      </p:grpSp>
      <p:cxnSp>
        <p:nvCxnSpPr>
          <p:cNvPr id="864" name="Google Shape;864;p40"/>
          <p:cNvCxnSpPr>
            <a:stCxn id="865" idx="4"/>
            <a:endCxn id="866" idx="0"/>
          </p:cNvCxnSpPr>
          <p:nvPr/>
        </p:nvCxnSpPr>
        <p:spPr>
          <a:xfrm>
            <a:off x="4572009" y="12520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867" name="Google Shape;867;p40"/>
          <p:cNvSpPr/>
          <p:nvPr/>
        </p:nvSpPr>
        <p:spPr>
          <a:xfrm>
            <a:off x="3259450"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868" name="Google Shape;868;p40"/>
          <p:cNvSpPr/>
          <p:nvPr/>
        </p:nvSpPr>
        <p:spPr>
          <a:xfrm>
            <a:off x="4200593"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869" name="Google Shape;869;p40"/>
          <p:cNvSpPr/>
          <p:nvPr/>
        </p:nvSpPr>
        <p:spPr>
          <a:xfrm>
            <a:off x="3714559" y="16923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870" name="Google Shape;870;p40"/>
          <p:cNvCxnSpPr>
            <a:stCxn id="869" idx="4"/>
            <a:endCxn id="867" idx="0"/>
          </p:cNvCxnSpPr>
          <p:nvPr/>
        </p:nvCxnSpPr>
        <p:spPr>
          <a:xfrm flipH="1">
            <a:off x="3478459" y="2130345"/>
            <a:ext cx="455100" cy="171600"/>
          </a:xfrm>
          <a:prstGeom prst="straightConnector1">
            <a:avLst/>
          </a:prstGeom>
          <a:noFill/>
          <a:ln w="28575" cap="flat" cmpd="sng">
            <a:solidFill>
              <a:srgbClr val="6AA84F"/>
            </a:solidFill>
            <a:prstDash val="solid"/>
            <a:round/>
            <a:headEnd type="none" w="sm" len="sm"/>
            <a:tailEnd type="triangle" w="med" len="med"/>
          </a:ln>
        </p:spPr>
      </p:cxnSp>
      <p:cxnSp>
        <p:nvCxnSpPr>
          <p:cNvPr id="871" name="Google Shape;871;p40"/>
          <p:cNvCxnSpPr>
            <a:stCxn id="869" idx="4"/>
            <a:endCxn id="868" idx="0"/>
          </p:cNvCxnSpPr>
          <p:nvPr/>
        </p:nvCxnSpPr>
        <p:spPr>
          <a:xfrm>
            <a:off x="3933559" y="2130345"/>
            <a:ext cx="486000" cy="171600"/>
          </a:xfrm>
          <a:prstGeom prst="straightConnector1">
            <a:avLst/>
          </a:prstGeom>
          <a:noFill/>
          <a:ln w="28575" cap="flat" cmpd="sng">
            <a:solidFill>
              <a:srgbClr val="980000"/>
            </a:solidFill>
            <a:prstDash val="solid"/>
            <a:round/>
            <a:headEnd type="none" w="sm" len="sm"/>
            <a:tailEnd type="triangle" w="med" len="med"/>
          </a:ln>
        </p:spPr>
      </p:cxnSp>
      <p:sp>
        <p:nvSpPr>
          <p:cNvPr id="866" name="Google Shape;866;p40"/>
          <p:cNvSpPr/>
          <p:nvPr/>
        </p:nvSpPr>
        <p:spPr>
          <a:xfrm>
            <a:off x="4986380" y="1692345"/>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872" name="Google Shape;872;p40"/>
          <p:cNvSpPr/>
          <p:nvPr/>
        </p:nvSpPr>
        <p:spPr>
          <a:xfrm>
            <a:off x="5598961"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873" name="Google Shape;873;p40"/>
          <p:cNvCxnSpPr>
            <a:stCxn id="866" idx="4"/>
            <a:endCxn id="872" idx="0"/>
          </p:cNvCxnSpPr>
          <p:nvPr/>
        </p:nvCxnSpPr>
        <p:spPr>
          <a:xfrm>
            <a:off x="5205380" y="21303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865" name="Google Shape;865;p40"/>
          <p:cNvSpPr/>
          <p:nvPr/>
        </p:nvSpPr>
        <p:spPr>
          <a:xfrm>
            <a:off x="4353009" y="8140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874" name="Google Shape;874;p40"/>
          <p:cNvCxnSpPr>
            <a:stCxn id="865" idx="4"/>
            <a:endCxn id="869" idx="0"/>
          </p:cNvCxnSpPr>
          <p:nvPr/>
        </p:nvCxnSpPr>
        <p:spPr>
          <a:xfrm flipH="1">
            <a:off x="3933609" y="12520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875" name="Google Shape;875;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grpSp>
        <p:nvGrpSpPr>
          <p:cNvPr id="880" name="Google Shape;880;p41"/>
          <p:cNvGrpSpPr/>
          <p:nvPr/>
        </p:nvGrpSpPr>
        <p:grpSpPr>
          <a:xfrm>
            <a:off x="1917150" y="3748825"/>
            <a:ext cx="5309701" cy="1354225"/>
            <a:chOff x="1917150" y="3703800"/>
            <a:chExt cx="5309701" cy="1354225"/>
          </a:xfrm>
        </p:grpSpPr>
        <p:pic>
          <p:nvPicPr>
            <p:cNvPr id="881" name="Google Shape;881;p4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882" name="Google Shape;882;p4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Yes! Everything is gud</a:t>
              </a:r>
              <a:endParaRPr sz="1400" b="0" i="0" u="none" strike="noStrike" cap="none">
                <a:solidFill>
                  <a:srgbClr val="000000"/>
                </a:solidFill>
                <a:latin typeface="Consolas"/>
                <a:ea typeface="Consolas"/>
                <a:cs typeface="Consolas"/>
                <a:sym typeface="Consolas"/>
              </a:endParaRPr>
            </a:p>
          </p:txBody>
        </p:sp>
        <p:sp>
          <p:nvSpPr>
            <p:cNvPr id="883" name="Google Shape;883;p41"/>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Question 2</a:t>
              </a:r>
              <a:endParaRPr sz="1400" b="0" i="0" u="none" strike="noStrike" cap="none">
                <a:solidFill>
                  <a:srgbClr val="000000"/>
                </a:solidFill>
                <a:latin typeface="Arial"/>
                <a:ea typeface="Arial"/>
                <a:cs typeface="Arial"/>
                <a:sym typeface="Arial"/>
              </a:endParaRPr>
            </a:p>
          </p:txBody>
        </p:sp>
      </p:grpSp>
      <p:cxnSp>
        <p:nvCxnSpPr>
          <p:cNvPr id="884" name="Google Shape;884;p41"/>
          <p:cNvCxnSpPr>
            <a:stCxn id="885" idx="4"/>
            <a:endCxn id="886" idx="0"/>
          </p:cNvCxnSpPr>
          <p:nvPr/>
        </p:nvCxnSpPr>
        <p:spPr>
          <a:xfrm>
            <a:off x="4572009" y="12520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887" name="Google Shape;887;p41"/>
          <p:cNvSpPr/>
          <p:nvPr/>
        </p:nvSpPr>
        <p:spPr>
          <a:xfrm>
            <a:off x="3259450"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888" name="Google Shape;888;p41"/>
          <p:cNvSpPr/>
          <p:nvPr/>
        </p:nvSpPr>
        <p:spPr>
          <a:xfrm>
            <a:off x="4200593"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889" name="Google Shape;889;p41"/>
          <p:cNvSpPr/>
          <p:nvPr/>
        </p:nvSpPr>
        <p:spPr>
          <a:xfrm>
            <a:off x="3714559" y="16923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890" name="Google Shape;890;p41"/>
          <p:cNvCxnSpPr>
            <a:stCxn id="889" idx="4"/>
            <a:endCxn id="887" idx="0"/>
          </p:cNvCxnSpPr>
          <p:nvPr/>
        </p:nvCxnSpPr>
        <p:spPr>
          <a:xfrm flipH="1">
            <a:off x="3478459" y="2130345"/>
            <a:ext cx="455100" cy="171600"/>
          </a:xfrm>
          <a:prstGeom prst="straightConnector1">
            <a:avLst/>
          </a:prstGeom>
          <a:noFill/>
          <a:ln w="28575" cap="flat" cmpd="sng">
            <a:solidFill>
              <a:srgbClr val="6AA84F"/>
            </a:solidFill>
            <a:prstDash val="solid"/>
            <a:round/>
            <a:headEnd type="none" w="sm" len="sm"/>
            <a:tailEnd type="triangle" w="med" len="med"/>
          </a:ln>
        </p:spPr>
      </p:cxnSp>
      <p:cxnSp>
        <p:nvCxnSpPr>
          <p:cNvPr id="891" name="Google Shape;891;p41"/>
          <p:cNvCxnSpPr>
            <a:stCxn id="889" idx="4"/>
            <a:endCxn id="888" idx="0"/>
          </p:cNvCxnSpPr>
          <p:nvPr/>
        </p:nvCxnSpPr>
        <p:spPr>
          <a:xfrm>
            <a:off x="3933559" y="2130345"/>
            <a:ext cx="486000" cy="171600"/>
          </a:xfrm>
          <a:prstGeom prst="straightConnector1">
            <a:avLst/>
          </a:prstGeom>
          <a:noFill/>
          <a:ln w="28575" cap="flat" cmpd="sng">
            <a:solidFill>
              <a:srgbClr val="980000"/>
            </a:solidFill>
            <a:prstDash val="solid"/>
            <a:round/>
            <a:headEnd type="none" w="sm" len="sm"/>
            <a:tailEnd type="triangle" w="med" len="med"/>
          </a:ln>
        </p:spPr>
      </p:cxnSp>
      <p:sp>
        <p:nvSpPr>
          <p:cNvPr id="886" name="Google Shape;886;p41"/>
          <p:cNvSpPr/>
          <p:nvPr/>
        </p:nvSpPr>
        <p:spPr>
          <a:xfrm>
            <a:off x="4986380" y="1692345"/>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892" name="Google Shape;892;p41"/>
          <p:cNvSpPr/>
          <p:nvPr/>
        </p:nvSpPr>
        <p:spPr>
          <a:xfrm>
            <a:off x="5598961"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893" name="Google Shape;893;p41"/>
          <p:cNvCxnSpPr>
            <a:stCxn id="886" idx="4"/>
            <a:endCxn id="892" idx="0"/>
          </p:cNvCxnSpPr>
          <p:nvPr/>
        </p:nvCxnSpPr>
        <p:spPr>
          <a:xfrm>
            <a:off x="5205380" y="21303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885" name="Google Shape;885;p41"/>
          <p:cNvSpPr/>
          <p:nvPr/>
        </p:nvSpPr>
        <p:spPr>
          <a:xfrm>
            <a:off x="4353009" y="8140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cxnSp>
        <p:nvCxnSpPr>
          <p:cNvPr id="894" name="Google Shape;894;p41"/>
          <p:cNvCxnSpPr>
            <a:stCxn id="885" idx="4"/>
            <a:endCxn id="889" idx="0"/>
          </p:cNvCxnSpPr>
          <p:nvPr/>
        </p:nvCxnSpPr>
        <p:spPr>
          <a:xfrm flipH="1">
            <a:off x="3933609" y="12520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895" name="Google Shape;895;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pic>
        <p:nvPicPr>
          <p:cNvPr id="896" name="Google Shape;896;p41"/>
          <p:cNvPicPr preferRelativeResize="0"/>
          <p:nvPr/>
        </p:nvPicPr>
        <p:blipFill rotWithShape="1">
          <a:blip r:embed="rId4">
            <a:alphaModFix/>
          </a:blip>
          <a:srcRect/>
          <a:stretch/>
        </p:blipFill>
        <p:spPr>
          <a:xfrm>
            <a:off x="328025" y="1469350"/>
            <a:ext cx="2552700" cy="1905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grpSp>
        <p:nvGrpSpPr>
          <p:cNvPr id="901" name="Google Shape;901;p42"/>
          <p:cNvGrpSpPr/>
          <p:nvPr/>
        </p:nvGrpSpPr>
        <p:grpSpPr>
          <a:xfrm>
            <a:off x="1917150" y="3748825"/>
            <a:ext cx="5309701" cy="1354225"/>
            <a:chOff x="1917150" y="3703800"/>
            <a:chExt cx="5309701" cy="1354225"/>
          </a:xfrm>
        </p:grpSpPr>
        <p:pic>
          <p:nvPicPr>
            <p:cNvPr id="902" name="Google Shape;902;p4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903" name="Google Shape;903;p4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If you “drop” every node and it appears like a sorted sequence, then it is a BST</a:t>
              </a:r>
              <a:endParaRPr sz="1400" b="0" i="0" u="none" strike="noStrike" cap="none">
                <a:solidFill>
                  <a:srgbClr val="000000"/>
                </a:solidFill>
                <a:latin typeface="Consolas"/>
                <a:ea typeface="Consolas"/>
                <a:cs typeface="Consolas"/>
                <a:sym typeface="Consolas"/>
              </a:endParaRPr>
            </a:p>
          </p:txBody>
        </p:sp>
        <p:sp>
          <p:nvSpPr>
            <p:cNvPr id="904" name="Google Shape;904;p4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#LIFEHACKS</a:t>
              </a:r>
              <a:endParaRPr sz="1400" b="0" i="0" u="none" strike="noStrike" cap="none">
                <a:solidFill>
                  <a:srgbClr val="000000"/>
                </a:solidFill>
                <a:latin typeface="Arial"/>
                <a:ea typeface="Arial"/>
                <a:cs typeface="Arial"/>
                <a:sym typeface="Arial"/>
              </a:endParaRPr>
            </a:p>
          </p:txBody>
        </p:sp>
      </p:grpSp>
      <p:cxnSp>
        <p:nvCxnSpPr>
          <p:cNvPr id="905" name="Google Shape;905;p42"/>
          <p:cNvCxnSpPr>
            <a:stCxn id="906" idx="4"/>
            <a:endCxn id="907" idx="0"/>
          </p:cNvCxnSpPr>
          <p:nvPr/>
        </p:nvCxnSpPr>
        <p:spPr>
          <a:xfrm>
            <a:off x="4572009" y="1252075"/>
            <a:ext cx="633300" cy="440400"/>
          </a:xfrm>
          <a:prstGeom prst="straightConnector1">
            <a:avLst/>
          </a:prstGeom>
          <a:noFill/>
          <a:ln w="28575" cap="flat" cmpd="sng">
            <a:solidFill>
              <a:srgbClr val="E6B8AF"/>
            </a:solidFill>
            <a:prstDash val="solid"/>
            <a:round/>
            <a:headEnd type="none" w="sm" len="sm"/>
            <a:tailEnd type="triangle" w="med" len="med"/>
          </a:ln>
        </p:spPr>
      </p:cxnSp>
      <p:sp>
        <p:nvSpPr>
          <p:cNvPr id="908" name="Google Shape;908;p42"/>
          <p:cNvSpPr/>
          <p:nvPr/>
        </p:nvSpPr>
        <p:spPr>
          <a:xfrm>
            <a:off x="3259450"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909" name="Google Shape;909;p42"/>
          <p:cNvSpPr/>
          <p:nvPr/>
        </p:nvSpPr>
        <p:spPr>
          <a:xfrm>
            <a:off x="4200593"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910" name="Google Shape;910;p42"/>
          <p:cNvSpPr/>
          <p:nvPr/>
        </p:nvSpPr>
        <p:spPr>
          <a:xfrm>
            <a:off x="3714559" y="16923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cxnSp>
        <p:nvCxnSpPr>
          <p:cNvPr id="911" name="Google Shape;911;p42"/>
          <p:cNvCxnSpPr>
            <a:stCxn id="910" idx="4"/>
            <a:endCxn id="908" idx="0"/>
          </p:cNvCxnSpPr>
          <p:nvPr/>
        </p:nvCxnSpPr>
        <p:spPr>
          <a:xfrm flipH="1">
            <a:off x="3478459" y="2130345"/>
            <a:ext cx="455100" cy="171600"/>
          </a:xfrm>
          <a:prstGeom prst="straightConnector1">
            <a:avLst/>
          </a:prstGeom>
          <a:noFill/>
          <a:ln w="28575" cap="flat" cmpd="sng">
            <a:solidFill>
              <a:srgbClr val="D9EAD3"/>
            </a:solidFill>
            <a:prstDash val="solid"/>
            <a:round/>
            <a:headEnd type="none" w="sm" len="sm"/>
            <a:tailEnd type="triangle" w="med" len="med"/>
          </a:ln>
        </p:spPr>
      </p:cxnSp>
      <p:cxnSp>
        <p:nvCxnSpPr>
          <p:cNvPr id="912" name="Google Shape;912;p42"/>
          <p:cNvCxnSpPr>
            <a:stCxn id="910" idx="4"/>
            <a:endCxn id="909" idx="0"/>
          </p:cNvCxnSpPr>
          <p:nvPr/>
        </p:nvCxnSpPr>
        <p:spPr>
          <a:xfrm>
            <a:off x="3933559" y="2130345"/>
            <a:ext cx="486000" cy="171600"/>
          </a:xfrm>
          <a:prstGeom prst="straightConnector1">
            <a:avLst/>
          </a:prstGeom>
          <a:noFill/>
          <a:ln w="28575" cap="flat" cmpd="sng">
            <a:solidFill>
              <a:srgbClr val="E6B8AF"/>
            </a:solidFill>
            <a:prstDash val="solid"/>
            <a:round/>
            <a:headEnd type="none" w="sm" len="sm"/>
            <a:tailEnd type="triangle" w="med" len="med"/>
          </a:ln>
        </p:spPr>
      </p:cxnSp>
      <p:sp>
        <p:nvSpPr>
          <p:cNvPr id="907" name="Google Shape;907;p42"/>
          <p:cNvSpPr/>
          <p:nvPr/>
        </p:nvSpPr>
        <p:spPr>
          <a:xfrm>
            <a:off x="4986380" y="1692345"/>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913" name="Google Shape;913;p42"/>
          <p:cNvSpPr/>
          <p:nvPr/>
        </p:nvSpPr>
        <p:spPr>
          <a:xfrm>
            <a:off x="5598961"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a:t>
            </a:r>
            <a:endParaRPr sz="1400" b="0" i="0" u="none" strike="noStrike" cap="none">
              <a:solidFill>
                <a:srgbClr val="B7B7B7"/>
              </a:solidFill>
              <a:latin typeface="Arial"/>
              <a:ea typeface="Arial"/>
              <a:cs typeface="Arial"/>
              <a:sym typeface="Arial"/>
            </a:endParaRPr>
          </a:p>
        </p:txBody>
      </p:sp>
      <p:cxnSp>
        <p:nvCxnSpPr>
          <p:cNvPr id="914" name="Google Shape;914;p42"/>
          <p:cNvCxnSpPr>
            <a:stCxn id="907" idx="4"/>
            <a:endCxn id="913" idx="0"/>
          </p:cNvCxnSpPr>
          <p:nvPr/>
        </p:nvCxnSpPr>
        <p:spPr>
          <a:xfrm>
            <a:off x="5205380" y="2130345"/>
            <a:ext cx="612600" cy="171600"/>
          </a:xfrm>
          <a:prstGeom prst="straightConnector1">
            <a:avLst/>
          </a:prstGeom>
          <a:noFill/>
          <a:ln w="28575" cap="flat" cmpd="sng">
            <a:solidFill>
              <a:srgbClr val="E6B8AF"/>
            </a:solidFill>
            <a:prstDash val="solid"/>
            <a:round/>
            <a:headEnd type="none" w="sm" len="sm"/>
            <a:tailEnd type="triangle" w="med" len="med"/>
          </a:ln>
        </p:spPr>
      </p:cxnSp>
      <p:sp>
        <p:nvSpPr>
          <p:cNvPr id="906" name="Google Shape;906;p42"/>
          <p:cNvSpPr/>
          <p:nvPr/>
        </p:nvSpPr>
        <p:spPr>
          <a:xfrm>
            <a:off x="4353009" y="8140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a:t>
            </a:r>
            <a:endParaRPr sz="1400" b="0" i="0" u="none" strike="noStrike" cap="none">
              <a:solidFill>
                <a:srgbClr val="B7B7B7"/>
              </a:solidFill>
              <a:latin typeface="Arial"/>
              <a:ea typeface="Arial"/>
              <a:cs typeface="Arial"/>
              <a:sym typeface="Arial"/>
            </a:endParaRPr>
          </a:p>
        </p:txBody>
      </p:sp>
      <p:cxnSp>
        <p:nvCxnSpPr>
          <p:cNvPr id="915" name="Google Shape;915;p42"/>
          <p:cNvCxnSpPr>
            <a:stCxn id="906" idx="4"/>
            <a:endCxn id="910" idx="0"/>
          </p:cNvCxnSpPr>
          <p:nvPr/>
        </p:nvCxnSpPr>
        <p:spPr>
          <a:xfrm flipH="1">
            <a:off x="3933609" y="1252075"/>
            <a:ext cx="638400" cy="440400"/>
          </a:xfrm>
          <a:prstGeom prst="straightConnector1">
            <a:avLst/>
          </a:prstGeom>
          <a:noFill/>
          <a:ln w="28575" cap="flat" cmpd="sng">
            <a:solidFill>
              <a:srgbClr val="D9EAD3"/>
            </a:solidFill>
            <a:prstDash val="solid"/>
            <a:round/>
            <a:headEnd type="none" w="sm" len="sm"/>
            <a:tailEnd type="triangle" w="med" len="med"/>
          </a:ln>
        </p:spPr>
      </p:cxnSp>
      <p:sp>
        <p:nvSpPr>
          <p:cNvPr id="916" name="Google Shape;916;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sp>
        <p:nvSpPr>
          <p:cNvPr id="917" name="Google Shape;917;p42"/>
          <p:cNvSpPr/>
          <p:nvPr/>
        </p:nvSpPr>
        <p:spPr>
          <a:xfrm>
            <a:off x="3281450" y="30839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918" name="Google Shape;918;p42"/>
          <p:cNvSpPr/>
          <p:nvPr/>
        </p:nvSpPr>
        <p:spPr>
          <a:xfrm>
            <a:off x="3736559" y="30840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919" name="Google Shape;919;p42"/>
          <p:cNvSpPr/>
          <p:nvPr/>
        </p:nvSpPr>
        <p:spPr>
          <a:xfrm>
            <a:off x="4174543" y="30839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920" name="Google Shape;920;p42"/>
          <p:cNvSpPr/>
          <p:nvPr/>
        </p:nvSpPr>
        <p:spPr>
          <a:xfrm>
            <a:off x="4612559" y="308402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921" name="Google Shape;921;p42"/>
          <p:cNvSpPr/>
          <p:nvPr/>
        </p:nvSpPr>
        <p:spPr>
          <a:xfrm>
            <a:off x="5067655" y="3084020"/>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922" name="Google Shape;922;p42"/>
          <p:cNvSpPr/>
          <p:nvPr/>
        </p:nvSpPr>
        <p:spPr>
          <a:xfrm>
            <a:off x="5522761" y="30839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923" name="Google Shape;923;p42"/>
          <p:cNvCxnSpPr>
            <a:stCxn id="908" idx="4"/>
            <a:endCxn id="917" idx="0"/>
          </p:cNvCxnSpPr>
          <p:nvPr/>
        </p:nvCxnSpPr>
        <p:spPr>
          <a:xfrm>
            <a:off x="3478450" y="2739907"/>
            <a:ext cx="21900" cy="344100"/>
          </a:xfrm>
          <a:prstGeom prst="straightConnector1">
            <a:avLst/>
          </a:prstGeom>
          <a:noFill/>
          <a:ln w="9525" cap="flat" cmpd="sng">
            <a:solidFill>
              <a:srgbClr val="666666"/>
            </a:solidFill>
            <a:prstDash val="solid"/>
            <a:round/>
            <a:headEnd type="none" w="sm" len="sm"/>
            <a:tailEnd type="triangle" w="med" len="med"/>
          </a:ln>
        </p:spPr>
      </p:cxnSp>
      <p:cxnSp>
        <p:nvCxnSpPr>
          <p:cNvPr id="924" name="Google Shape;924;p42"/>
          <p:cNvCxnSpPr>
            <a:stCxn id="910" idx="4"/>
            <a:endCxn id="918" idx="0"/>
          </p:cNvCxnSpPr>
          <p:nvPr/>
        </p:nvCxnSpPr>
        <p:spPr>
          <a:xfrm>
            <a:off x="3933559" y="2130345"/>
            <a:ext cx="21900" cy="953700"/>
          </a:xfrm>
          <a:prstGeom prst="straightConnector1">
            <a:avLst/>
          </a:prstGeom>
          <a:noFill/>
          <a:ln w="9525" cap="flat" cmpd="sng">
            <a:solidFill>
              <a:srgbClr val="666666"/>
            </a:solidFill>
            <a:prstDash val="solid"/>
            <a:round/>
            <a:headEnd type="none" w="sm" len="sm"/>
            <a:tailEnd type="triangle" w="med" len="med"/>
          </a:ln>
        </p:spPr>
      </p:cxnSp>
      <p:cxnSp>
        <p:nvCxnSpPr>
          <p:cNvPr id="925" name="Google Shape;925;p42"/>
          <p:cNvCxnSpPr>
            <a:stCxn id="909" idx="4"/>
            <a:endCxn id="919" idx="0"/>
          </p:cNvCxnSpPr>
          <p:nvPr/>
        </p:nvCxnSpPr>
        <p:spPr>
          <a:xfrm flipH="1">
            <a:off x="4393493" y="2739907"/>
            <a:ext cx="26100" cy="344100"/>
          </a:xfrm>
          <a:prstGeom prst="straightConnector1">
            <a:avLst/>
          </a:prstGeom>
          <a:noFill/>
          <a:ln w="9525" cap="flat" cmpd="sng">
            <a:solidFill>
              <a:srgbClr val="666666"/>
            </a:solidFill>
            <a:prstDash val="solid"/>
            <a:round/>
            <a:headEnd type="none" w="sm" len="sm"/>
            <a:tailEnd type="triangle" w="med" len="med"/>
          </a:ln>
        </p:spPr>
      </p:cxnSp>
      <p:cxnSp>
        <p:nvCxnSpPr>
          <p:cNvPr id="926" name="Google Shape;926;p42"/>
          <p:cNvCxnSpPr>
            <a:stCxn id="906" idx="4"/>
            <a:endCxn id="920" idx="0"/>
          </p:cNvCxnSpPr>
          <p:nvPr/>
        </p:nvCxnSpPr>
        <p:spPr>
          <a:xfrm>
            <a:off x="4572009" y="1252075"/>
            <a:ext cx="259500" cy="1832100"/>
          </a:xfrm>
          <a:prstGeom prst="straightConnector1">
            <a:avLst/>
          </a:prstGeom>
          <a:noFill/>
          <a:ln w="9525" cap="flat" cmpd="sng">
            <a:solidFill>
              <a:srgbClr val="666666"/>
            </a:solidFill>
            <a:prstDash val="solid"/>
            <a:round/>
            <a:headEnd type="none" w="sm" len="sm"/>
            <a:tailEnd type="triangle" w="med" len="med"/>
          </a:ln>
        </p:spPr>
      </p:cxnSp>
      <p:cxnSp>
        <p:nvCxnSpPr>
          <p:cNvPr id="927" name="Google Shape;927;p42"/>
          <p:cNvCxnSpPr>
            <a:stCxn id="907" idx="4"/>
            <a:endCxn id="921" idx="0"/>
          </p:cNvCxnSpPr>
          <p:nvPr/>
        </p:nvCxnSpPr>
        <p:spPr>
          <a:xfrm>
            <a:off x="5205380" y="2130345"/>
            <a:ext cx="81300" cy="953700"/>
          </a:xfrm>
          <a:prstGeom prst="straightConnector1">
            <a:avLst/>
          </a:prstGeom>
          <a:noFill/>
          <a:ln w="9525" cap="flat" cmpd="sng">
            <a:solidFill>
              <a:srgbClr val="666666"/>
            </a:solidFill>
            <a:prstDash val="solid"/>
            <a:round/>
            <a:headEnd type="none" w="sm" len="sm"/>
            <a:tailEnd type="triangle" w="med" len="med"/>
          </a:ln>
        </p:spPr>
      </p:cxnSp>
      <p:cxnSp>
        <p:nvCxnSpPr>
          <p:cNvPr id="928" name="Google Shape;928;p42"/>
          <p:cNvCxnSpPr>
            <a:stCxn id="913" idx="4"/>
            <a:endCxn id="922" idx="0"/>
          </p:cNvCxnSpPr>
          <p:nvPr/>
        </p:nvCxnSpPr>
        <p:spPr>
          <a:xfrm flipH="1">
            <a:off x="5741761" y="2739907"/>
            <a:ext cx="76200" cy="344100"/>
          </a:xfrm>
          <a:prstGeom prst="straightConnector1">
            <a:avLst/>
          </a:prstGeom>
          <a:noFill/>
          <a:ln w="9525" cap="flat" cmpd="sng">
            <a:solidFill>
              <a:srgbClr val="666666"/>
            </a:solidFill>
            <a:prstDash val="solid"/>
            <a:round/>
            <a:headEnd type="none" w="sm" len="sm"/>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pSp>
        <p:nvGrpSpPr>
          <p:cNvPr id="933" name="Google Shape;933;p43"/>
          <p:cNvGrpSpPr/>
          <p:nvPr/>
        </p:nvGrpSpPr>
        <p:grpSpPr>
          <a:xfrm>
            <a:off x="1917150" y="3748825"/>
            <a:ext cx="5309701" cy="1354225"/>
            <a:chOff x="1917150" y="3703800"/>
            <a:chExt cx="5309701" cy="1354225"/>
          </a:xfrm>
        </p:grpSpPr>
        <p:pic>
          <p:nvPicPr>
            <p:cNvPr id="934" name="Google Shape;934;p4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935" name="Google Shape;935;p4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Fun fact: Prof Seth Gilbert proved an important theorem called CAP theorem</a:t>
              </a:r>
              <a:endParaRPr sz="1400" b="0" i="0" u="none" strike="noStrike" cap="none">
                <a:solidFill>
                  <a:srgbClr val="B7B7B7"/>
                </a:solidFill>
                <a:latin typeface="Consolas"/>
                <a:ea typeface="Consolas"/>
                <a:cs typeface="Consolas"/>
                <a:sym typeface="Consolas"/>
              </a:endParaRPr>
            </a:p>
          </p:txBody>
        </p:sp>
        <p:sp>
          <p:nvSpPr>
            <p:cNvPr id="936" name="Google Shape;936;p43"/>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Question 3</a:t>
              </a:r>
              <a:endParaRPr sz="1400" b="0" i="0" u="none" strike="noStrike" cap="none">
                <a:solidFill>
                  <a:srgbClr val="000000"/>
                </a:solidFill>
                <a:latin typeface="Arial"/>
                <a:ea typeface="Arial"/>
                <a:cs typeface="Arial"/>
                <a:sym typeface="Arial"/>
              </a:endParaRPr>
            </a:p>
          </p:txBody>
        </p:sp>
      </p:grpSp>
      <p:cxnSp>
        <p:nvCxnSpPr>
          <p:cNvPr id="937" name="Google Shape;937;p43"/>
          <p:cNvCxnSpPr>
            <a:stCxn id="938" idx="4"/>
            <a:endCxn id="939" idx="0"/>
          </p:cNvCxnSpPr>
          <p:nvPr/>
        </p:nvCxnSpPr>
        <p:spPr>
          <a:xfrm>
            <a:off x="4572009" y="12520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940" name="Google Shape;940;p43"/>
          <p:cNvSpPr/>
          <p:nvPr/>
        </p:nvSpPr>
        <p:spPr>
          <a:xfrm>
            <a:off x="3259450"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941" name="Google Shape;941;p43"/>
          <p:cNvSpPr/>
          <p:nvPr/>
        </p:nvSpPr>
        <p:spPr>
          <a:xfrm>
            <a:off x="4200593"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942" name="Google Shape;942;p43"/>
          <p:cNvSpPr/>
          <p:nvPr/>
        </p:nvSpPr>
        <p:spPr>
          <a:xfrm>
            <a:off x="3714559" y="16923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cxnSp>
        <p:nvCxnSpPr>
          <p:cNvPr id="943" name="Google Shape;943;p43"/>
          <p:cNvCxnSpPr>
            <a:stCxn id="942" idx="4"/>
            <a:endCxn id="940" idx="0"/>
          </p:cNvCxnSpPr>
          <p:nvPr/>
        </p:nvCxnSpPr>
        <p:spPr>
          <a:xfrm flipH="1">
            <a:off x="3478459" y="2130345"/>
            <a:ext cx="455100" cy="171600"/>
          </a:xfrm>
          <a:prstGeom prst="straightConnector1">
            <a:avLst/>
          </a:prstGeom>
          <a:noFill/>
          <a:ln w="28575" cap="flat" cmpd="sng">
            <a:solidFill>
              <a:srgbClr val="6AA84F"/>
            </a:solidFill>
            <a:prstDash val="solid"/>
            <a:round/>
            <a:headEnd type="none" w="sm" len="sm"/>
            <a:tailEnd type="triangle" w="med" len="med"/>
          </a:ln>
        </p:spPr>
      </p:cxnSp>
      <p:cxnSp>
        <p:nvCxnSpPr>
          <p:cNvPr id="944" name="Google Shape;944;p43"/>
          <p:cNvCxnSpPr>
            <a:stCxn id="942" idx="4"/>
            <a:endCxn id="941" idx="0"/>
          </p:cNvCxnSpPr>
          <p:nvPr/>
        </p:nvCxnSpPr>
        <p:spPr>
          <a:xfrm>
            <a:off x="3933559" y="2130345"/>
            <a:ext cx="486000" cy="171600"/>
          </a:xfrm>
          <a:prstGeom prst="straightConnector1">
            <a:avLst/>
          </a:prstGeom>
          <a:noFill/>
          <a:ln w="28575" cap="flat" cmpd="sng">
            <a:solidFill>
              <a:srgbClr val="980000"/>
            </a:solidFill>
            <a:prstDash val="solid"/>
            <a:round/>
            <a:headEnd type="none" w="sm" len="sm"/>
            <a:tailEnd type="triangle" w="med" len="med"/>
          </a:ln>
        </p:spPr>
      </p:cxnSp>
      <p:sp>
        <p:nvSpPr>
          <p:cNvPr id="939" name="Google Shape;939;p43"/>
          <p:cNvSpPr/>
          <p:nvPr/>
        </p:nvSpPr>
        <p:spPr>
          <a:xfrm>
            <a:off x="4986380" y="1692345"/>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945" name="Google Shape;945;p43"/>
          <p:cNvSpPr/>
          <p:nvPr/>
        </p:nvSpPr>
        <p:spPr>
          <a:xfrm>
            <a:off x="5598961"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946" name="Google Shape;946;p43"/>
          <p:cNvCxnSpPr>
            <a:stCxn id="939" idx="4"/>
            <a:endCxn id="945" idx="0"/>
          </p:cNvCxnSpPr>
          <p:nvPr/>
        </p:nvCxnSpPr>
        <p:spPr>
          <a:xfrm>
            <a:off x="5205380" y="21303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938" name="Google Shape;938;p43"/>
          <p:cNvSpPr/>
          <p:nvPr/>
        </p:nvSpPr>
        <p:spPr>
          <a:xfrm>
            <a:off x="4353009" y="8140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cxnSp>
        <p:nvCxnSpPr>
          <p:cNvPr id="947" name="Google Shape;947;p43"/>
          <p:cNvCxnSpPr>
            <a:stCxn id="938" idx="4"/>
            <a:endCxn id="942" idx="0"/>
          </p:cNvCxnSpPr>
          <p:nvPr/>
        </p:nvCxnSpPr>
        <p:spPr>
          <a:xfrm flipH="1">
            <a:off x="3933609" y="12520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948" name="Google Shape;948;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grpSp>
        <p:nvGrpSpPr>
          <p:cNvPr id="953" name="Google Shape;953;p44"/>
          <p:cNvGrpSpPr/>
          <p:nvPr/>
        </p:nvGrpSpPr>
        <p:grpSpPr>
          <a:xfrm>
            <a:off x="1917150" y="3748825"/>
            <a:ext cx="5309701" cy="1354225"/>
            <a:chOff x="1917150" y="3703800"/>
            <a:chExt cx="5309701" cy="1354225"/>
          </a:xfrm>
        </p:grpSpPr>
        <p:pic>
          <p:nvPicPr>
            <p:cNvPr id="954" name="Google Shape;954;p4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955" name="Google Shape;955;p4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Nope! Either use the “dropping” method or observe that 3 is in the right subtree of 5 </a:t>
              </a:r>
              <a:endParaRPr sz="1400" b="0" i="0" u="none" strike="noStrike" cap="none">
                <a:solidFill>
                  <a:srgbClr val="000000"/>
                </a:solidFill>
                <a:latin typeface="Consolas"/>
                <a:ea typeface="Consolas"/>
                <a:cs typeface="Consolas"/>
                <a:sym typeface="Consolas"/>
              </a:endParaRPr>
            </a:p>
          </p:txBody>
        </p:sp>
        <p:sp>
          <p:nvSpPr>
            <p:cNvPr id="956" name="Google Shape;956;p4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Question 3</a:t>
              </a:r>
              <a:endParaRPr sz="1400" b="0" i="0" u="none" strike="noStrike" cap="none">
                <a:solidFill>
                  <a:srgbClr val="000000"/>
                </a:solidFill>
                <a:latin typeface="Arial"/>
                <a:ea typeface="Arial"/>
                <a:cs typeface="Arial"/>
                <a:sym typeface="Arial"/>
              </a:endParaRPr>
            </a:p>
          </p:txBody>
        </p:sp>
      </p:grpSp>
      <p:cxnSp>
        <p:nvCxnSpPr>
          <p:cNvPr id="957" name="Google Shape;957;p44"/>
          <p:cNvCxnSpPr>
            <a:stCxn id="958" idx="4"/>
            <a:endCxn id="959" idx="0"/>
          </p:cNvCxnSpPr>
          <p:nvPr/>
        </p:nvCxnSpPr>
        <p:spPr>
          <a:xfrm>
            <a:off x="4572009" y="1252075"/>
            <a:ext cx="633300" cy="440400"/>
          </a:xfrm>
          <a:prstGeom prst="straightConnector1">
            <a:avLst/>
          </a:prstGeom>
          <a:noFill/>
          <a:ln w="28575" cap="flat" cmpd="sng">
            <a:solidFill>
              <a:srgbClr val="980000"/>
            </a:solidFill>
            <a:prstDash val="solid"/>
            <a:round/>
            <a:headEnd type="none" w="sm" len="sm"/>
            <a:tailEnd type="triangle" w="med" len="med"/>
          </a:ln>
        </p:spPr>
      </p:cxnSp>
      <p:sp>
        <p:nvSpPr>
          <p:cNvPr id="960" name="Google Shape;960;p44"/>
          <p:cNvSpPr/>
          <p:nvPr/>
        </p:nvSpPr>
        <p:spPr>
          <a:xfrm>
            <a:off x="3259450"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961" name="Google Shape;961;p44"/>
          <p:cNvSpPr/>
          <p:nvPr/>
        </p:nvSpPr>
        <p:spPr>
          <a:xfrm>
            <a:off x="4200593"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962" name="Google Shape;962;p44"/>
          <p:cNvSpPr/>
          <p:nvPr/>
        </p:nvSpPr>
        <p:spPr>
          <a:xfrm>
            <a:off x="3714559" y="16923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cxnSp>
        <p:nvCxnSpPr>
          <p:cNvPr id="963" name="Google Shape;963;p44"/>
          <p:cNvCxnSpPr>
            <a:stCxn id="962" idx="4"/>
            <a:endCxn id="960" idx="0"/>
          </p:cNvCxnSpPr>
          <p:nvPr/>
        </p:nvCxnSpPr>
        <p:spPr>
          <a:xfrm flipH="1">
            <a:off x="3478459" y="2130345"/>
            <a:ext cx="455100" cy="171600"/>
          </a:xfrm>
          <a:prstGeom prst="straightConnector1">
            <a:avLst/>
          </a:prstGeom>
          <a:noFill/>
          <a:ln w="28575" cap="flat" cmpd="sng">
            <a:solidFill>
              <a:srgbClr val="6AA84F"/>
            </a:solidFill>
            <a:prstDash val="solid"/>
            <a:round/>
            <a:headEnd type="none" w="sm" len="sm"/>
            <a:tailEnd type="triangle" w="med" len="med"/>
          </a:ln>
        </p:spPr>
      </p:cxnSp>
      <p:cxnSp>
        <p:nvCxnSpPr>
          <p:cNvPr id="964" name="Google Shape;964;p44"/>
          <p:cNvCxnSpPr>
            <a:stCxn id="962" idx="4"/>
            <a:endCxn id="961" idx="0"/>
          </p:cNvCxnSpPr>
          <p:nvPr/>
        </p:nvCxnSpPr>
        <p:spPr>
          <a:xfrm>
            <a:off x="3933559" y="2130345"/>
            <a:ext cx="486000" cy="171600"/>
          </a:xfrm>
          <a:prstGeom prst="straightConnector1">
            <a:avLst/>
          </a:prstGeom>
          <a:noFill/>
          <a:ln w="28575" cap="flat" cmpd="sng">
            <a:solidFill>
              <a:srgbClr val="980000"/>
            </a:solidFill>
            <a:prstDash val="solid"/>
            <a:round/>
            <a:headEnd type="none" w="sm" len="sm"/>
            <a:tailEnd type="triangle" w="med" len="med"/>
          </a:ln>
        </p:spPr>
      </p:cxnSp>
      <p:sp>
        <p:nvSpPr>
          <p:cNvPr id="959" name="Google Shape;959;p44"/>
          <p:cNvSpPr/>
          <p:nvPr/>
        </p:nvSpPr>
        <p:spPr>
          <a:xfrm>
            <a:off x="4986380" y="1692345"/>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965" name="Google Shape;965;p44"/>
          <p:cNvSpPr/>
          <p:nvPr/>
        </p:nvSpPr>
        <p:spPr>
          <a:xfrm>
            <a:off x="5598961"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cxnSp>
        <p:nvCxnSpPr>
          <p:cNvPr id="966" name="Google Shape;966;p44"/>
          <p:cNvCxnSpPr>
            <a:stCxn id="959" idx="4"/>
            <a:endCxn id="965" idx="0"/>
          </p:cNvCxnSpPr>
          <p:nvPr/>
        </p:nvCxnSpPr>
        <p:spPr>
          <a:xfrm>
            <a:off x="5205380" y="2130345"/>
            <a:ext cx="612600" cy="171600"/>
          </a:xfrm>
          <a:prstGeom prst="straightConnector1">
            <a:avLst/>
          </a:prstGeom>
          <a:noFill/>
          <a:ln w="28575" cap="flat" cmpd="sng">
            <a:solidFill>
              <a:srgbClr val="980000"/>
            </a:solidFill>
            <a:prstDash val="solid"/>
            <a:round/>
            <a:headEnd type="none" w="sm" len="sm"/>
            <a:tailEnd type="triangle" w="med" len="med"/>
          </a:ln>
        </p:spPr>
      </p:cxnSp>
      <p:sp>
        <p:nvSpPr>
          <p:cNvPr id="958" name="Google Shape;958;p44"/>
          <p:cNvSpPr/>
          <p:nvPr/>
        </p:nvSpPr>
        <p:spPr>
          <a:xfrm>
            <a:off x="4353009" y="8140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cxnSp>
        <p:nvCxnSpPr>
          <p:cNvPr id="967" name="Google Shape;967;p44"/>
          <p:cNvCxnSpPr>
            <a:stCxn id="958" idx="4"/>
            <a:endCxn id="962" idx="0"/>
          </p:cNvCxnSpPr>
          <p:nvPr/>
        </p:nvCxnSpPr>
        <p:spPr>
          <a:xfrm flipH="1">
            <a:off x="3933609" y="12520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968" name="Google Shape;968;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grpSp>
        <p:nvGrpSpPr>
          <p:cNvPr id="973" name="Google Shape;973;p45"/>
          <p:cNvGrpSpPr/>
          <p:nvPr/>
        </p:nvGrpSpPr>
        <p:grpSpPr>
          <a:xfrm>
            <a:off x="1917150" y="3748825"/>
            <a:ext cx="5309701" cy="1354225"/>
            <a:chOff x="1917150" y="3703800"/>
            <a:chExt cx="5309701" cy="1354225"/>
          </a:xfrm>
        </p:grpSpPr>
        <p:pic>
          <p:nvPicPr>
            <p:cNvPr id="974" name="Google Shape;974;p4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975" name="Google Shape;975;p4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Fun fact: Donald Knuth, the “father of analysis of algorithms” is </a:t>
              </a:r>
              <a:r>
                <a:rPr lang="en" sz="1400" b="0" i="1" u="none" strike="noStrike" cap="none">
                  <a:solidFill>
                    <a:srgbClr val="B7B7B7"/>
                  </a:solidFill>
                  <a:latin typeface="Consolas"/>
                  <a:ea typeface="Consolas"/>
                  <a:cs typeface="Consolas"/>
                  <a:sym typeface="Consolas"/>
                </a:rPr>
                <a:t>still</a:t>
              </a:r>
              <a:r>
                <a:rPr lang="en" sz="1400" b="0" i="0" u="none" strike="noStrike" cap="none">
                  <a:solidFill>
                    <a:srgbClr val="B7B7B7"/>
                  </a:solidFill>
                  <a:latin typeface="Consolas"/>
                  <a:ea typeface="Consolas"/>
                  <a:cs typeface="Consolas"/>
                  <a:sym typeface="Consolas"/>
                </a:rPr>
                <a:t> writing a book called The Art Of Computer Programming since 1968</a:t>
              </a:r>
              <a:endParaRPr sz="1400" b="0" i="0" u="none" strike="noStrike" cap="none">
                <a:solidFill>
                  <a:srgbClr val="B7B7B7"/>
                </a:solidFill>
                <a:latin typeface="Consolas"/>
                <a:ea typeface="Consolas"/>
                <a:cs typeface="Consolas"/>
                <a:sym typeface="Consolas"/>
              </a:endParaRPr>
            </a:p>
          </p:txBody>
        </p:sp>
        <p:sp>
          <p:nvSpPr>
            <p:cNvPr id="976" name="Google Shape;976;p4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Question 4</a:t>
              </a:r>
              <a:endParaRPr sz="1400" b="0" i="0" u="none" strike="noStrike" cap="none">
                <a:solidFill>
                  <a:srgbClr val="000000"/>
                </a:solidFill>
                <a:latin typeface="Arial"/>
                <a:ea typeface="Arial"/>
                <a:cs typeface="Arial"/>
                <a:sym typeface="Arial"/>
              </a:endParaRPr>
            </a:p>
          </p:txBody>
        </p:sp>
      </p:grpSp>
      <p:sp>
        <p:nvSpPr>
          <p:cNvPr id="977" name="Google Shape;977;p45"/>
          <p:cNvSpPr/>
          <p:nvPr/>
        </p:nvSpPr>
        <p:spPr>
          <a:xfrm>
            <a:off x="3259450"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978" name="Google Shape;978;p45"/>
          <p:cNvSpPr/>
          <p:nvPr/>
        </p:nvSpPr>
        <p:spPr>
          <a:xfrm>
            <a:off x="3714559" y="16923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cxnSp>
        <p:nvCxnSpPr>
          <p:cNvPr id="979" name="Google Shape;979;p45"/>
          <p:cNvCxnSpPr>
            <a:stCxn id="978" idx="4"/>
            <a:endCxn id="977" idx="0"/>
          </p:cNvCxnSpPr>
          <p:nvPr/>
        </p:nvCxnSpPr>
        <p:spPr>
          <a:xfrm flipH="1">
            <a:off x="3478459" y="2130345"/>
            <a:ext cx="455100" cy="171600"/>
          </a:xfrm>
          <a:prstGeom prst="straightConnector1">
            <a:avLst/>
          </a:prstGeom>
          <a:noFill/>
          <a:ln w="28575" cap="flat" cmpd="sng">
            <a:solidFill>
              <a:srgbClr val="6AA84F"/>
            </a:solidFill>
            <a:prstDash val="solid"/>
            <a:round/>
            <a:headEnd type="none" w="sm" len="sm"/>
            <a:tailEnd type="triangle" w="med" len="med"/>
          </a:ln>
        </p:spPr>
      </p:cxnSp>
      <p:sp>
        <p:nvSpPr>
          <p:cNvPr id="980" name="Google Shape;980;p45"/>
          <p:cNvSpPr/>
          <p:nvPr/>
        </p:nvSpPr>
        <p:spPr>
          <a:xfrm>
            <a:off x="4353009" y="8140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981" name="Google Shape;981;p45"/>
          <p:cNvCxnSpPr>
            <a:stCxn id="980" idx="4"/>
            <a:endCxn id="978" idx="0"/>
          </p:cNvCxnSpPr>
          <p:nvPr/>
        </p:nvCxnSpPr>
        <p:spPr>
          <a:xfrm flipH="1">
            <a:off x="3933609" y="12520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982" name="Google Shape;982;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grpSp>
        <p:nvGrpSpPr>
          <p:cNvPr id="987" name="Google Shape;987;p46"/>
          <p:cNvGrpSpPr/>
          <p:nvPr/>
        </p:nvGrpSpPr>
        <p:grpSpPr>
          <a:xfrm>
            <a:off x="1917150" y="3748825"/>
            <a:ext cx="5309701" cy="1354225"/>
            <a:chOff x="1917150" y="3703800"/>
            <a:chExt cx="5309701" cy="1354225"/>
          </a:xfrm>
        </p:grpSpPr>
        <p:pic>
          <p:nvPicPr>
            <p:cNvPr id="988" name="Google Shape;988;p4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989" name="Google Shape;989;p4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Yeboi</a:t>
              </a:r>
              <a:endParaRPr sz="1400" b="0" i="0" u="none" strike="noStrike" cap="none">
                <a:solidFill>
                  <a:srgbClr val="000000"/>
                </a:solidFill>
                <a:latin typeface="Consolas"/>
                <a:ea typeface="Consolas"/>
                <a:cs typeface="Consolas"/>
                <a:sym typeface="Consolas"/>
              </a:endParaRPr>
            </a:p>
          </p:txBody>
        </p:sp>
        <p:sp>
          <p:nvSpPr>
            <p:cNvPr id="990" name="Google Shape;990;p4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Question 4</a:t>
              </a:r>
              <a:endParaRPr sz="1400" b="0" i="0" u="none" strike="noStrike" cap="none">
                <a:solidFill>
                  <a:srgbClr val="000000"/>
                </a:solidFill>
                <a:latin typeface="Arial"/>
                <a:ea typeface="Arial"/>
                <a:cs typeface="Arial"/>
                <a:sym typeface="Arial"/>
              </a:endParaRPr>
            </a:p>
          </p:txBody>
        </p:sp>
      </p:grpSp>
      <p:sp>
        <p:nvSpPr>
          <p:cNvPr id="991" name="Google Shape;991;p46"/>
          <p:cNvSpPr/>
          <p:nvPr/>
        </p:nvSpPr>
        <p:spPr>
          <a:xfrm>
            <a:off x="3259450" y="2301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992" name="Google Shape;992;p46"/>
          <p:cNvSpPr/>
          <p:nvPr/>
        </p:nvSpPr>
        <p:spPr>
          <a:xfrm>
            <a:off x="3714559" y="16923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cxnSp>
        <p:nvCxnSpPr>
          <p:cNvPr id="993" name="Google Shape;993;p46"/>
          <p:cNvCxnSpPr>
            <a:stCxn id="992" idx="4"/>
            <a:endCxn id="991" idx="0"/>
          </p:cNvCxnSpPr>
          <p:nvPr/>
        </p:nvCxnSpPr>
        <p:spPr>
          <a:xfrm flipH="1">
            <a:off x="3478459" y="2130345"/>
            <a:ext cx="455100" cy="171600"/>
          </a:xfrm>
          <a:prstGeom prst="straightConnector1">
            <a:avLst/>
          </a:prstGeom>
          <a:noFill/>
          <a:ln w="28575" cap="flat" cmpd="sng">
            <a:solidFill>
              <a:srgbClr val="6AA84F"/>
            </a:solidFill>
            <a:prstDash val="solid"/>
            <a:round/>
            <a:headEnd type="none" w="sm" len="sm"/>
            <a:tailEnd type="triangle" w="med" len="med"/>
          </a:ln>
        </p:spPr>
      </p:cxnSp>
      <p:sp>
        <p:nvSpPr>
          <p:cNvPr id="994" name="Google Shape;994;p46"/>
          <p:cNvSpPr/>
          <p:nvPr/>
        </p:nvSpPr>
        <p:spPr>
          <a:xfrm>
            <a:off x="4353009" y="81407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995" name="Google Shape;995;p46"/>
          <p:cNvCxnSpPr>
            <a:stCxn id="994" idx="4"/>
            <a:endCxn id="992" idx="0"/>
          </p:cNvCxnSpPr>
          <p:nvPr/>
        </p:nvCxnSpPr>
        <p:spPr>
          <a:xfrm flipH="1">
            <a:off x="3933609" y="1252075"/>
            <a:ext cx="638400" cy="440400"/>
          </a:xfrm>
          <a:prstGeom prst="straightConnector1">
            <a:avLst/>
          </a:prstGeom>
          <a:noFill/>
          <a:ln w="28575" cap="flat" cmpd="sng">
            <a:solidFill>
              <a:srgbClr val="6AA84F"/>
            </a:solidFill>
            <a:prstDash val="solid"/>
            <a:round/>
            <a:headEnd type="none" w="sm" len="sm"/>
            <a:tailEnd type="triangle" w="med" len="med"/>
          </a:ln>
        </p:spPr>
      </p:cxnSp>
      <p:sp>
        <p:nvSpPr>
          <p:cNvPr id="996" name="Google Shape;996;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pic>
        <p:nvPicPr>
          <p:cNvPr id="997" name="Google Shape;997;p46"/>
          <p:cNvPicPr preferRelativeResize="0"/>
          <p:nvPr/>
        </p:nvPicPr>
        <p:blipFill rotWithShape="1">
          <a:blip r:embed="rId4">
            <a:alphaModFix/>
          </a:blip>
          <a:srcRect/>
          <a:stretch/>
        </p:blipFill>
        <p:spPr>
          <a:xfrm>
            <a:off x="328025" y="1469350"/>
            <a:ext cx="2552700" cy="1905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grpSp>
        <p:nvGrpSpPr>
          <p:cNvPr id="1002" name="Google Shape;1002;p47"/>
          <p:cNvGrpSpPr/>
          <p:nvPr/>
        </p:nvGrpSpPr>
        <p:grpSpPr>
          <a:xfrm>
            <a:off x="1917150" y="3748825"/>
            <a:ext cx="5309701" cy="1354225"/>
            <a:chOff x="1917150" y="3703800"/>
            <a:chExt cx="5309701" cy="1354225"/>
          </a:xfrm>
        </p:grpSpPr>
        <p:pic>
          <p:nvPicPr>
            <p:cNvPr id="1003" name="Google Shape;1003;p4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004" name="Google Shape;1004;p4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Consolas"/>
                  <a:ea typeface="Consolas"/>
                  <a:cs typeface="Consolas"/>
                  <a:sym typeface="Consolas"/>
                </a:rPr>
                <a:t>Fun fact: COM3 which is being built, is the first building that is built for SoC (we inherited COM1 and COM2 from Law i think)</a:t>
              </a:r>
              <a:endParaRPr sz="1400" b="0" i="0" u="none" strike="noStrike" cap="none">
                <a:solidFill>
                  <a:srgbClr val="B7B7B7"/>
                </a:solidFill>
                <a:latin typeface="Consolas"/>
                <a:ea typeface="Consolas"/>
                <a:cs typeface="Consolas"/>
                <a:sym typeface="Consolas"/>
              </a:endParaRPr>
            </a:p>
          </p:txBody>
        </p:sp>
        <p:sp>
          <p:nvSpPr>
            <p:cNvPr id="1005" name="Google Shape;1005;p4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Question 5</a:t>
              </a:r>
              <a:endParaRPr sz="1400" b="0" i="0" u="none" strike="noStrike" cap="none">
                <a:solidFill>
                  <a:srgbClr val="000000"/>
                </a:solidFill>
                <a:latin typeface="Arial"/>
                <a:ea typeface="Arial"/>
                <a:cs typeface="Arial"/>
                <a:sym typeface="Arial"/>
              </a:endParaRPr>
            </a:p>
          </p:txBody>
        </p:sp>
      </p:grpSp>
      <p:sp>
        <p:nvSpPr>
          <p:cNvPr id="1006" name="Google Shape;1006;p47"/>
          <p:cNvSpPr/>
          <p:nvPr/>
        </p:nvSpPr>
        <p:spPr>
          <a:xfrm>
            <a:off x="4353009" y="194305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007" name="Google Shape;1007;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pic>
        <p:nvPicPr>
          <p:cNvPr id="1008" name="Google Shape;1008;p47"/>
          <p:cNvPicPr preferRelativeResize="0"/>
          <p:nvPr/>
        </p:nvPicPr>
        <p:blipFill rotWithShape="1">
          <a:blip r:embed="rId4">
            <a:alphaModFix/>
          </a:blip>
          <a:srcRect/>
          <a:stretch/>
        </p:blipFill>
        <p:spPr>
          <a:xfrm>
            <a:off x="2152650" y="1317510"/>
            <a:ext cx="1742588" cy="168908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grpSp>
        <p:nvGrpSpPr>
          <p:cNvPr id="1013" name="Google Shape;1013;p48"/>
          <p:cNvGrpSpPr/>
          <p:nvPr/>
        </p:nvGrpSpPr>
        <p:grpSpPr>
          <a:xfrm>
            <a:off x="1917150" y="3748825"/>
            <a:ext cx="5309701" cy="1354225"/>
            <a:chOff x="1917150" y="3703800"/>
            <a:chExt cx="5309701" cy="1354225"/>
          </a:xfrm>
        </p:grpSpPr>
        <p:pic>
          <p:nvPicPr>
            <p:cNvPr id="1014" name="Google Shape;1014;p4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015" name="Google Shape;1015;p4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This lonely boi is also a BST!</a:t>
              </a:r>
              <a:endParaRPr sz="1400" b="0" i="0" u="none" strike="noStrike" cap="none">
                <a:solidFill>
                  <a:srgbClr val="00000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(You can think of the left and right childs being empty trees)</a:t>
              </a:r>
              <a:endParaRPr sz="1400" b="0" i="0" u="none" strike="noStrike" cap="none">
                <a:solidFill>
                  <a:srgbClr val="000000"/>
                </a:solidFill>
                <a:latin typeface="Consolas"/>
                <a:ea typeface="Consolas"/>
                <a:cs typeface="Consolas"/>
                <a:sym typeface="Consolas"/>
              </a:endParaRPr>
            </a:p>
          </p:txBody>
        </p:sp>
        <p:sp>
          <p:nvSpPr>
            <p:cNvPr id="1016" name="Google Shape;1016;p4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Question 5</a:t>
              </a:r>
              <a:endParaRPr sz="1400" b="0" i="0" u="none" strike="noStrike" cap="none">
                <a:solidFill>
                  <a:srgbClr val="000000"/>
                </a:solidFill>
                <a:latin typeface="Arial"/>
                <a:ea typeface="Arial"/>
                <a:cs typeface="Arial"/>
                <a:sym typeface="Arial"/>
              </a:endParaRPr>
            </a:p>
          </p:txBody>
        </p:sp>
      </p:grpSp>
      <p:sp>
        <p:nvSpPr>
          <p:cNvPr id="1017" name="Google Shape;1017;p48"/>
          <p:cNvSpPr/>
          <p:nvPr/>
        </p:nvSpPr>
        <p:spPr>
          <a:xfrm>
            <a:off x="4353009" y="194305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018" name="Google Shape;1018;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Is this a BST?</a:t>
            </a:r>
            <a:endParaRPr/>
          </a:p>
        </p:txBody>
      </p:sp>
      <p:pic>
        <p:nvPicPr>
          <p:cNvPr id="1019" name="Google Shape;1019;p48"/>
          <p:cNvPicPr preferRelativeResize="0"/>
          <p:nvPr/>
        </p:nvPicPr>
        <p:blipFill rotWithShape="1">
          <a:blip r:embed="rId4">
            <a:alphaModFix/>
          </a:blip>
          <a:srcRect/>
          <a:stretch/>
        </p:blipFill>
        <p:spPr>
          <a:xfrm>
            <a:off x="2152650" y="1317510"/>
            <a:ext cx="1742588" cy="16890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Summary</a:t>
            </a:r>
            <a:endParaRPr/>
          </a:p>
        </p:txBody>
      </p:sp>
      <p:sp>
        <p:nvSpPr>
          <p:cNvPr id="1025" name="Google Shape;1025;p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h(v) - height of a node: Number of </a:t>
            </a:r>
            <a:r>
              <a:rPr lang="en" b="1"/>
              <a:t>edges</a:t>
            </a:r>
            <a:r>
              <a:rPr lang="en"/>
              <a:t> on the </a:t>
            </a:r>
            <a:r>
              <a:rPr lang="en" i="1"/>
              <a:t>longest path</a:t>
            </a:r>
            <a:r>
              <a:rPr lang="en"/>
              <a:t> from node to leaf.</a:t>
            </a:r>
            <a:endParaRPr/>
          </a:p>
          <a:p>
            <a:pPr marL="457200" lvl="0" indent="-342900" algn="l" rtl="0">
              <a:lnSpc>
                <a:spcPct val="115000"/>
              </a:lnSpc>
              <a:spcBef>
                <a:spcPts val="1600"/>
              </a:spcBef>
              <a:spcAft>
                <a:spcPts val="0"/>
              </a:spcAft>
              <a:buSzPts val="1800"/>
              <a:buChar char="-"/>
            </a:pPr>
            <a:r>
              <a:rPr lang="en"/>
              <a:t>h(v) = 0 (if v is a leaf)</a:t>
            </a:r>
            <a:endParaRPr/>
          </a:p>
          <a:p>
            <a:pPr marL="457200" lvl="0" indent="-342900" algn="l" rtl="0">
              <a:lnSpc>
                <a:spcPct val="115000"/>
              </a:lnSpc>
              <a:spcBef>
                <a:spcPts val="0"/>
              </a:spcBef>
              <a:spcAft>
                <a:spcPts val="0"/>
              </a:spcAft>
              <a:buSzPts val="1800"/>
              <a:buChar char="-"/>
            </a:pPr>
            <a:r>
              <a:rPr lang="en"/>
              <a:t>h(v) = max(h(v.left), h(v.right)) + 1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Quickselect</a:t>
            </a:r>
            <a:endParaRPr/>
          </a:p>
        </p:txBody>
      </p:sp>
      <p:sp>
        <p:nvSpPr>
          <p:cNvPr id="130" name="Google Shape;130;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An algorithm to select the k</a:t>
            </a:r>
            <a:r>
              <a:rPr lang="en" baseline="30000"/>
              <a:t>th</a:t>
            </a:r>
            <a:r>
              <a:rPr lang="en"/>
              <a:t> smallest element in unsorted array</a:t>
            </a:r>
            <a:endParaRPr/>
          </a:p>
          <a:p>
            <a:pPr marL="457200" lvl="0" indent="-342900" algn="l" rtl="0">
              <a:lnSpc>
                <a:spcPct val="115000"/>
              </a:lnSpc>
              <a:spcBef>
                <a:spcPts val="0"/>
              </a:spcBef>
              <a:spcAft>
                <a:spcPts val="0"/>
              </a:spcAft>
              <a:buSzPts val="1800"/>
              <a:buChar char="●"/>
            </a:pPr>
            <a:r>
              <a:rPr lang="en"/>
              <a:t>Derives a similar idea from Quicksort</a:t>
            </a:r>
            <a:endParaRPr/>
          </a:p>
          <a:p>
            <a:pPr marL="457200" lvl="0" indent="-342900" algn="l" rtl="0">
              <a:lnSpc>
                <a:spcPct val="115000"/>
              </a:lnSpc>
              <a:spcBef>
                <a:spcPts val="0"/>
              </a:spcBef>
              <a:spcAft>
                <a:spcPts val="0"/>
              </a:spcAft>
              <a:buSzPts val="1800"/>
              <a:buChar char="●"/>
            </a:pPr>
            <a:r>
              <a:rPr lang="en"/>
              <a:t>Observation: When you finish partitioning, the pivot is already at the correct place!</a:t>
            </a:r>
            <a:endParaRPr/>
          </a:p>
          <a:p>
            <a:pPr marL="457200" lvl="0" indent="-342900" algn="l" rtl="0">
              <a:lnSpc>
                <a:spcPct val="115000"/>
              </a:lnSpc>
              <a:spcBef>
                <a:spcPts val="0"/>
              </a:spcBef>
              <a:spcAft>
                <a:spcPts val="0"/>
              </a:spcAft>
              <a:buSzPts val="1800"/>
              <a:buChar char="●"/>
            </a:pPr>
            <a:r>
              <a:rPr lang="en"/>
              <a:t>But instead of recursing on both sides, recurse on one side!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Questions?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Operations in a BST</a:t>
            </a:r>
            <a:endParaRPr/>
          </a:p>
        </p:txBody>
      </p:sp>
      <p:sp>
        <p:nvSpPr>
          <p:cNvPr id="1036" name="Google Shape;1036;p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Searching</a:t>
            </a:r>
            <a:endParaRPr/>
          </a:p>
          <a:p>
            <a:pPr marL="457200" lvl="0" indent="-342900" algn="l" rtl="0">
              <a:lnSpc>
                <a:spcPct val="115000"/>
              </a:lnSpc>
              <a:spcBef>
                <a:spcPts val="0"/>
              </a:spcBef>
              <a:spcAft>
                <a:spcPts val="0"/>
              </a:spcAft>
              <a:buSzPts val="1800"/>
              <a:buChar char="●"/>
            </a:pPr>
            <a:r>
              <a:rPr lang="en"/>
              <a:t>Insertion</a:t>
            </a:r>
            <a:endParaRPr/>
          </a:p>
          <a:p>
            <a:pPr marL="457200" lvl="0" indent="-342900" algn="l" rtl="0">
              <a:lnSpc>
                <a:spcPct val="115000"/>
              </a:lnSpc>
              <a:spcBef>
                <a:spcPts val="0"/>
              </a:spcBef>
              <a:spcAft>
                <a:spcPts val="0"/>
              </a:spcAft>
              <a:buSzPts val="1800"/>
              <a:buChar char="●"/>
            </a:pPr>
            <a:r>
              <a:rPr lang="en"/>
              <a:t>Search Minimum and Maximum</a:t>
            </a:r>
            <a:endParaRPr/>
          </a:p>
          <a:p>
            <a:pPr marL="457200" lvl="0" indent="-342900" algn="l" rtl="0">
              <a:lnSpc>
                <a:spcPct val="115000"/>
              </a:lnSpc>
              <a:spcBef>
                <a:spcPts val="0"/>
              </a:spcBef>
              <a:spcAft>
                <a:spcPts val="0"/>
              </a:spcAft>
              <a:buSzPts val="1800"/>
              <a:buChar char="●"/>
            </a:pPr>
            <a:r>
              <a:rPr lang="en"/>
              <a:t>Successor and Predecessor</a:t>
            </a:r>
            <a:endParaRPr/>
          </a:p>
          <a:p>
            <a:pPr marL="457200" lvl="0" indent="-342900" algn="l" rtl="0">
              <a:lnSpc>
                <a:spcPct val="115000"/>
              </a:lnSpc>
              <a:spcBef>
                <a:spcPts val="0"/>
              </a:spcBef>
              <a:spcAft>
                <a:spcPts val="0"/>
              </a:spcAft>
              <a:buSzPts val="1800"/>
              <a:buChar char="●"/>
            </a:pPr>
            <a:r>
              <a:rPr lang="en"/>
              <a:t>Delete</a:t>
            </a:r>
            <a:endParaRPr/>
          </a:p>
          <a:p>
            <a:pPr marL="457200" lvl="0" indent="-342900" algn="l" rtl="0">
              <a:lnSpc>
                <a:spcPct val="115000"/>
              </a:lnSpc>
              <a:spcBef>
                <a:spcPts val="0"/>
              </a:spcBef>
              <a:spcAft>
                <a:spcPts val="0"/>
              </a:spcAft>
              <a:buSzPts val="1800"/>
              <a:buChar char="●"/>
            </a:pPr>
            <a:r>
              <a:rPr lang="en"/>
              <a:t>Traversal</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Operations in a BST</a:t>
            </a:r>
            <a:endParaRPr/>
          </a:p>
        </p:txBody>
      </p:sp>
      <p:sp>
        <p:nvSpPr>
          <p:cNvPr id="1042" name="Google Shape;1042;p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highlight>
                  <a:srgbClr val="FFFF00"/>
                </a:highlight>
              </a:rPr>
              <a:t>Searching</a:t>
            </a:r>
            <a:endParaRPr>
              <a:highlight>
                <a:srgbClr val="FFFF00"/>
              </a:highlight>
            </a:endParaRPr>
          </a:p>
          <a:p>
            <a:pPr marL="457200" lvl="0" indent="-342900" algn="l" rtl="0">
              <a:lnSpc>
                <a:spcPct val="115000"/>
              </a:lnSpc>
              <a:spcBef>
                <a:spcPts val="0"/>
              </a:spcBef>
              <a:spcAft>
                <a:spcPts val="0"/>
              </a:spcAft>
              <a:buSzPts val="1800"/>
              <a:buChar char="●"/>
            </a:pPr>
            <a:r>
              <a:rPr lang="en"/>
              <a:t>Insertion</a:t>
            </a:r>
            <a:endParaRPr/>
          </a:p>
          <a:p>
            <a:pPr marL="457200" lvl="0" indent="-342900" algn="l" rtl="0">
              <a:lnSpc>
                <a:spcPct val="115000"/>
              </a:lnSpc>
              <a:spcBef>
                <a:spcPts val="0"/>
              </a:spcBef>
              <a:spcAft>
                <a:spcPts val="0"/>
              </a:spcAft>
              <a:buSzPts val="1800"/>
              <a:buChar char="●"/>
            </a:pPr>
            <a:r>
              <a:rPr lang="en"/>
              <a:t>Search Minimum and Maximum</a:t>
            </a:r>
            <a:endParaRPr/>
          </a:p>
          <a:p>
            <a:pPr marL="457200" lvl="0" indent="-342900" algn="l" rtl="0">
              <a:lnSpc>
                <a:spcPct val="115000"/>
              </a:lnSpc>
              <a:spcBef>
                <a:spcPts val="0"/>
              </a:spcBef>
              <a:spcAft>
                <a:spcPts val="0"/>
              </a:spcAft>
              <a:buSzPts val="1800"/>
              <a:buChar char="●"/>
            </a:pPr>
            <a:r>
              <a:rPr lang="en"/>
              <a:t>Successor and Predecessor</a:t>
            </a:r>
            <a:endParaRPr/>
          </a:p>
          <a:p>
            <a:pPr marL="457200" lvl="0" indent="-342900" algn="l" rtl="0">
              <a:lnSpc>
                <a:spcPct val="115000"/>
              </a:lnSpc>
              <a:spcBef>
                <a:spcPts val="0"/>
              </a:spcBef>
              <a:spcAft>
                <a:spcPts val="0"/>
              </a:spcAft>
              <a:buSzPts val="1800"/>
              <a:buChar char="●"/>
            </a:pPr>
            <a:r>
              <a:rPr lang="en"/>
              <a:t>Delete</a:t>
            </a:r>
            <a:endParaRPr/>
          </a:p>
          <a:p>
            <a:pPr marL="457200" lvl="0" indent="-342900" algn="l" rtl="0">
              <a:lnSpc>
                <a:spcPct val="115000"/>
              </a:lnSpc>
              <a:spcBef>
                <a:spcPts val="0"/>
              </a:spcBef>
              <a:spcAft>
                <a:spcPts val="0"/>
              </a:spcAft>
              <a:buSzPts val="1800"/>
              <a:buChar char="●"/>
            </a:pPr>
            <a:r>
              <a:rPr lang="en"/>
              <a:t>Traversal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
        <p:nvSpPr>
          <p:cNvPr id="1048" name="Google Shape;1048;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Idea:</a:t>
            </a:r>
            <a:endParaRPr/>
          </a:p>
          <a:p>
            <a:pPr marL="457200" lvl="0" indent="-342900" algn="l" rtl="0">
              <a:lnSpc>
                <a:spcPct val="115000"/>
              </a:lnSpc>
              <a:spcBef>
                <a:spcPts val="1600"/>
              </a:spcBef>
              <a:spcAft>
                <a:spcPts val="0"/>
              </a:spcAft>
              <a:buSzPts val="1800"/>
              <a:buChar char="●"/>
            </a:pPr>
            <a:r>
              <a:rPr lang="en"/>
              <a:t>Compare root vs element you are looking for</a:t>
            </a:r>
            <a:endParaRPr/>
          </a:p>
          <a:p>
            <a:pPr marL="457200" lvl="0" indent="-342900" algn="l" rtl="0">
              <a:lnSpc>
                <a:spcPct val="115000"/>
              </a:lnSpc>
              <a:spcBef>
                <a:spcPts val="0"/>
              </a:spcBef>
              <a:spcAft>
                <a:spcPts val="0"/>
              </a:spcAft>
              <a:buSzPts val="1800"/>
              <a:buChar char="●"/>
            </a:pPr>
            <a:r>
              <a:rPr lang="en"/>
              <a:t>If element == root, found!</a:t>
            </a:r>
            <a:endParaRPr/>
          </a:p>
          <a:p>
            <a:pPr marL="457200" lvl="0" indent="-342900" algn="l" rtl="0">
              <a:lnSpc>
                <a:spcPct val="115000"/>
              </a:lnSpc>
              <a:spcBef>
                <a:spcPts val="0"/>
              </a:spcBef>
              <a:spcAft>
                <a:spcPts val="0"/>
              </a:spcAft>
              <a:buSzPts val="1800"/>
              <a:buChar char="●"/>
            </a:pPr>
            <a:r>
              <a:rPr lang="en"/>
              <a:t>Else if element &lt; root, recurse to the left subtree</a:t>
            </a:r>
            <a:endParaRPr/>
          </a:p>
          <a:p>
            <a:pPr marL="457200" lvl="0" indent="-342900" algn="l" rtl="0">
              <a:lnSpc>
                <a:spcPct val="115000"/>
              </a:lnSpc>
              <a:spcBef>
                <a:spcPts val="0"/>
              </a:spcBef>
              <a:spcAft>
                <a:spcPts val="0"/>
              </a:spcAft>
              <a:buSzPts val="1800"/>
              <a:buChar char="●"/>
            </a:pPr>
            <a:r>
              <a:rPr lang="en"/>
              <a:t>Else element &gt; root, recurse to the right subtree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54"/>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054" name="Google Shape;1054;p54"/>
          <p:cNvSpPr/>
          <p:nvPr/>
        </p:nvSpPr>
        <p:spPr>
          <a:xfrm>
            <a:off x="2638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055" name="Google Shape;1055;p54"/>
          <p:cNvSpPr/>
          <p:nvPr/>
        </p:nvSpPr>
        <p:spPr>
          <a:xfrm>
            <a:off x="3324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1056" name="Google Shape;1056;p54"/>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057" name="Google Shape;1057;p54"/>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058" name="Google Shape;1058;p54"/>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059" name="Google Shape;1059;p54"/>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060" name="Google Shape;1060;p54"/>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061" name="Google Shape;1061;p54"/>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062" name="Google Shape;1062;p54"/>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1063" name="Google Shape;1063;p54"/>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064" name="Google Shape;1064;p54"/>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1065" name="Google Shape;1065;p54"/>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066" name="Google Shape;1066;p54"/>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067" name="Google Shape;1067;p54"/>
          <p:cNvSpPr/>
          <p:nvPr/>
        </p:nvSpPr>
        <p:spPr>
          <a:xfrm>
            <a:off x="4341650" y="1746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068" name="Google Shape;1068;p54"/>
          <p:cNvCxnSpPr>
            <a:stCxn id="1067" idx="4"/>
            <a:endCxn id="1065"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1069" name="Google Shape;1069;p54"/>
          <p:cNvCxnSpPr>
            <a:stCxn id="1065" idx="4"/>
            <a:endCxn id="1061"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1070" name="Google Shape;1070;p54"/>
          <p:cNvCxnSpPr>
            <a:stCxn id="1061" idx="4"/>
            <a:endCxn id="1053"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1071" name="Google Shape;1071;p54"/>
          <p:cNvCxnSpPr>
            <a:stCxn id="1062" idx="4"/>
            <a:endCxn id="1055" idx="0"/>
          </p:cNvCxnSpPr>
          <p:nvPr/>
        </p:nvCxnSpPr>
        <p:spPr>
          <a:xfrm flipH="1">
            <a:off x="3543348" y="39835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1072" name="Google Shape;1072;p54"/>
          <p:cNvCxnSpPr>
            <a:stCxn id="1063" idx="4"/>
            <a:endCxn id="1057"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073" name="Google Shape;1073;p54"/>
          <p:cNvCxnSpPr>
            <a:stCxn id="1064" idx="4"/>
            <a:endCxn id="1059"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074" name="Google Shape;1074;p54"/>
          <p:cNvCxnSpPr>
            <a:stCxn id="1066" idx="4"/>
            <a:endCxn id="1063"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075" name="Google Shape;1075;p54"/>
          <p:cNvCxnSpPr>
            <a:stCxn id="1067" idx="4"/>
            <a:endCxn id="1066"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076" name="Google Shape;1076;p54"/>
          <p:cNvCxnSpPr>
            <a:stCxn id="1065" idx="4"/>
            <a:endCxn id="1062"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1077" name="Google Shape;1077;p54"/>
          <p:cNvCxnSpPr>
            <a:stCxn id="1066" idx="4"/>
            <a:endCxn id="1064"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1078" name="Google Shape;1078;p54"/>
          <p:cNvCxnSpPr>
            <a:stCxn id="1061" idx="4"/>
            <a:endCxn id="1054" idx="0"/>
          </p:cNvCxnSpPr>
          <p:nvPr/>
        </p:nvCxnSpPr>
        <p:spPr>
          <a:xfrm>
            <a:off x="2518925" y="39835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1079" name="Google Shape;1079;p54"/>
          <p:cNvCxnSpPr>
            <a:stCxn id="1062" idx="4"/>
            <a:endCxn id="1056"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1080" name="Google Shape;1080;p54"/>
          <p:cNvCxnSpPr>
            <a:stCxn id="1063" idx="4"/>
            <a:endCxn id="1058"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081" name="Google Shape;1081;p54"/>
          <p:cNvCxnSpPr>
            <a:stCxn id="1064" idx="4"/>
            <a:endCxn id="1060"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1082" name="Google Shape;1082;p54"/>
          <p:cNvGrpSpPr/>
          <p:nvPr/>
        </p:nvGrpSpPr>
        <p:grpSpPr>
          <a:xfrm>
            <a:off x="3721750" y="112000"/>
            <a:ext cx="5309701" cy="1354225"/>
            <a:chOff x="1917150" y="3703800"/>
            <a:chExt cx="5309701" cy="1354225"/>
          </a:xfrm>
        </p:grpSpPr>
        <p:pic>
          <p:nvPicPr>
            <p:cNvPr id="1083" name="Google Shape;1083;p5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084" name="Google Shape;1084;p5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Initialisation</a:t>
              </a:r>
              <a:endParaRPr sz="1400" b="0" i="0" u="none" strike="noStrike" cap="none">
                <a:solidFill>
                  <a:srgbClr val="000000"/>
                </a:solidFill>
                <a:latin typeface="Consolas"/>
                <a:ea typeface="Consolas"/>
                <a:cs typeface="Consolas"/>
                <a:sym typeface="Consolas"/>
              </a:endParaRPr>
            </a:p>
          </p:txBody>
        </p:sp>
        <p:sp>
          <p:nvSpPr>
            <p:cNvPr id="1085" name="Google Shape;1085;p5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search(144)</a:t>
              </a:r>
              <a:endParaRPr sz="1400" b="0" i="0" u="none" strike="noStrike" cap="none">
                <a:solidFill>
                  <a:srgbClr val="000000"/>
                </a:solidFill>
                <a:latin typeface="Consolas"/>
                <a:ea typeface="Consolas"/>
                <a:cs typeface="Consolas"/>
                <a:sym typeface="Consolas"/>
              </a:endParaRPr>
            </a:p>
          </p:txBody>
        </p:sp>
      </p:grpSp>
      <p:sp>
        <p:nvSpPr>
          <p:cNvPr id="1086" name="Google Shape;1086;p54"/>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55"/>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092" name="Google Shape;1092;p55"/>
          <p:cNvSpPr/>
          <p:nvPr/>
        </p:nvSpPr>
        <p:spPr>
          <a:xfrm>
            <a:off x="2638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093" name="Google Shape;1093;p55"/>
          <p:cNvSpPr/>
          <p:nvPr/>
        </p:nvSpPr>
        <p:spPr>
          <a:xfrm>
            <a:off x="3324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1094" name="Google Shape;1094;p55"/>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095" name="Google Shape;1095;p55"/>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096" name="Google Shape;1096;p55"/>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097" name="Google Shape;1097;p55"/>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098" name="Google Shape;1098;p55"/>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099" name="Google Shape;1099;p55"/>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100" name="Google Shape;1100;p55"/>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1101" name="Google Shape;1101;p55"/>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102" name="Google Shape;1102;p55"/>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1103" name="Google Shape;1103;p55"/>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104" name="Google Shape;1104;p55"/>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105" name="Google Shape;1105;p55"/>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106" name="Google Shape;1106;p55"/>
          <p:cNvCxnSpPr>
            <a:stCxn id="1105" idx="4"/>
            <a:endCxn id="1103"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1107" name="Google Shape;1107;p55"/>
          <p:cNvCxnSpPr>
            <a:stCxn id="1103" idx="4"/>
            <a:endCxn id="1099"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1108" name="Google Shape;1108;p55"/>
          <p:cNvCxnSpPr>
            <a:stCxn id="1099" idx="4"/>
            <a:endCxn id="1091"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1109" name="Google Shape;1109;p55"/>
          <p:cNvCxnSpPr>
            <a:stCxn id="1100" idx="4"/>
            <a:endCxn id="1093" idx="0"/>
          </p:cNvCxnSpPr>
          <p:nvPr/>
        </p:nvCxnSpPr>
        <p:spPr>
          <a:xfrm flipH="1">
            <a:off x="3543348" y="39835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1110" name="Google Shape;1110;p55"/>
          <p:cNvCxnSpPr>
            <a:stCxn id="1101" idx="4"/>
            <a:endCxn id="1095"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111" name="Google Shape;1111;p55"/>
          <p:cNvCxnSpPr>
            <a:stCxn id="1102" idx="4"/>
            <a:endCxn id="1097"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112" name="Google Shape;1112;p55"/>
          <p:cNvCxnSpPr>
            <a:stCxn id="1104" idx="4"/>
            <a:endCxn id="1101"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113" name="Google Shape;1113;p55"/>
          <p:cNvCxnSpPr>
            <a:stCxn id="1105" idx="4"/>
            <a:endCxn id="1104"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114" name="Google Shape;1114;p55"/>
          <p:cNvCxnSpPr>
            <a:stCxn id="1103" idx="4"/>
            <a:endCxn id="1100"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1115" name="Google Shape;1115;p55"/>
          <p:cNvCxnSpPr>
            <a:stCxn id="1104" idx="4"/>
            <a:endCxn id="1102"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1116" name="Google Shape;1116;p55"/>
          <p:cNvCxnSpPr>
            <a:stCxn id="1099" idx="4"/>
            <a:endCxn id="1092" idx="0"/>
          </p:cNvCxnSpPr>
          <p:nvPr/>
        </p:nvCxnSpPr>
        <p:spPr>
          <a:xfrm>
            <a:off x="2518925" y="39835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1117" name="Google Shape;1117;p55"/>
          <p:cNvCxnSpPr>
            <a:stCxn id="1100" idx="4"/>
            <a:endCxn id="1094"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1118" name="Google Shape;1118;p55"/>
          <p:cNvCxnSpPr>
            <a:stCxn id="1101" idx="4"/>
            <a:endCxn id="1096"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119" name="Google Shape;1119;p55"/>
          <p:cNvCxnSpPr>
            <a:stCxn id="1102" idx="4"/>
            <a:endCxn id="1098"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1120" name="Google Shape;1120;p55"/>
          <p:cNvGrpSpPr/>
          <p:nvPr/>
        </p:nvGrpSpPr>
        <p:grpSpPr>
          <a:xfrm>
            <a:off x="3721750" y="112000"/>
            <a:ext cx="5309701" cy="1354225"/>
            <a:chOff x="1917150" y="3703800"/>
            <a:chExt cx="5309701" cy="1354225"/>
          </a:xfrm>
        </p:grpSpPr>
        <p:pic>
          <p:nvPicPr>
            <p:cNvPr id="1121" name="Google Shape;1121;p5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122" name="Google Shape;1122;p5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Compare 144 with 34</a:t>
              </a:r>
              <a:endParaRPr sz="1400" b="0" i="0" u="none" strike="noStrike" cap="none">
                <a:solidFill>
                  <a:srgbClr val="000000"/>
                </a:solidFill>
                <a:latin typeface="Consolas"/>
                <a:ea typeface="Consolas"/>
                <a:cs typeface="Consolas"/>
                <a:sym typeface="Consolas"/>
              </a:endParaRPr>
            </a:p>
          </p:txBody>
        </p:sp>
        <p:sp>
          <p:nvSpPr>
            <p:cNvPr id="1123" name="Google Shape;1123;p5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search(144)</a:t>
              </a:r>
              <a:endParaRPr sz="1400" b="0" i="0" u="none" strike="noStrike" cap="none">
                <a:solidFill>
                  <a:srgbClr val="000000"/>
                </a:solidFill>
                <a:latin typeface="Consolas"/>
                <a:ea typeface="Consolas"/>
                <a:cs typeface="Consolas"/>
                <a:sym typeface="Consolas"/>
              </a:endParaRPr>
            </a:p>
          </p:txBody>
        </p:sp>
      </p:grpSp>
      <p:sp>
        <p:nvSpPr>
          <p:cNvPr id="1124" name="Google Shape;1124;p55"/>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56"/>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130" name="Google Shape;1130;p56"/>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131" name="Google Shape;1131;p56"/>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132" name="Google Shape;1132;p56"/>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133" name="Google Shape;1133;p56"/>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134" name="Google Shape;1134;p56"/>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135" name="Google Shape;1135;p56"/>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136" name="Google Shape;1136;p56"/>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137" name="Google Shape;1137;p56"/>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138" name="Google Shape;1138;p56"/>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139" name="Google Shape;1139;p56"/>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140" name="Google Shape;1140;p56"/>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1141" name="Google Shape;1141;p56"/>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142" name="Google Shape;1142;p56"/>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143" name="Google Shape;1143;p56"/>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144" name="Google Shape;1144;p56"/>
          <p:cNvCxnSpPr>
            <a:stCxn id="1143" idx="4"/>
            <a:endCxn id="1141"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145" name="Google Shape;1145;p56"/>
          <p:cNvCxnSpPr>
            <a:stCxn id="1141" idx="4"/>
            <a:endCxn id="1137"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146" name="Google Shape;1146;p56"/>
          <p:cNvCxnSpPr>
            <a:stCxn id="1137" idx="4"/>
            <a:endCxn id="1129"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147" name="Google Shape;1147;p56"/>
          <p:cNvCxnSpPr>
            <a:stCxn id="1138" idx="4"/>
            <a:endCxn id="1131"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148" name="Google Shape;1148;p56"/>
          <p:cNvCxnSpPr>
            <a:stCxn id="1139" idx="4"/>
            <a:endCxn id="1133"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149" name="Google Shape;1149;p56"/>
          <p:cNvCxnSpPr>
            <a:stCxn id="1140" idx="4"/>
            <a:endCxn id="1135"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150" name="Google Shape;1150;p56"/>
          <p:cNvCxnSpPr>
            <a:stCxn id="1142" idx="4"/>
            <a:endCxn id="1139"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151" name="Google Shape;1151;p56"/>
          <p:cNvCxnSpPr>
            <a:stCxn id="1143" idx="4"/>
            <a:endCxn id="1142"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152" name="Google Shape;1152;p56"/>
          <p:cNvCxnSpPr>
            <a:stCxn id="1141" idx="4"/>
            <a:endCxn id="1138"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153" name="Google Shape;1153;p56"/>
          <p:cNvCxnSpPr>
            <a:stCxn id="1142" idx="4"/>
            <a:endCxn id="1140"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1154" name="Google Shape;1154;p56"/>
          <p:cNvCxnSpPr>
            <a:stCxn id="1137" idx="4"/>
            <a:endCxn id="1130"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155" name="Google Shape;1155;p56"/>
          <p:cNvCxnSpPr>
            <a:stCxn id="1138" idx="4"/>
            <a:endCxn id="1132"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156" name="Google Shape;1156;p56"/>
          <p:cNvCxnSpPr>
            <a:stCxn id="1139" idx="4"/>
            <a:endCxn id="1134"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157" name="Google Shape;1157;p56"/>
          <p:cNvCxnSpPr>
            <a:stCxn id="1140" idx="4"/>
            <a:endCxn id="1136"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1158" name="Google Shape;1158;p56"/>
          <p:cNvGrpSpPr/>
          <p:nvPr/>
        </p:nvGrpSpPr>
        <p:grpSpPr>
          <a:xfrm>
            <a:off x="3721750" y="112000"/>
            <a:ext cx="5309701" cy="1354225"/>
            <a:chOff x="1917150" y="3703800"/>
            <a:chExt cx="5309701" cy="1354225"/>
          </a:xfrm>
        </p:grpSpPr>
        <p:pic>
          <p:nvPicPr>
            <p:cNvPr id="1159" name="Google Shape;1159;p5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160" name="Google Shape;1160;p5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144 is greater than 34. Since we are in BST, we are guaranteed that 144 cannot be in the left subtree</a:t>
              </a:r>
              <a:endParaRPr sz="1400" b="0" i="0" u="none" strike="noStrike" cap="none">
                <a:solidFill>
                  <a:srgbClr val="000000"/>
                </a:solidFill>
                <a:latin typeface="Consolas"/>
                <a:ea typeface="Consolas"/>
                <a:cs typeface="Consolas"/>
                <a:sym typeface="Consolas"/>
              </a:endParaRPr>
            </a:p>
          </p:txBody>
        </p:sp>
        <p:sp>
          <p:nvSpPr>
            <p:cNvPr id="1161" name="Google Shape;1161;p5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search(144)</a:t>
              </a:r>
              <a:endParaRPr sz="1400" b="0" i="0" u="none" strike="noStrike" cap="none">
                <a:solidFill>
                  <a:srgbClr val="000000"/>
                </a:solidFill>
                <a:latin typeface="Consolas"/>
                <a:ea typeface="Consolas"/>
                <a:cs typeface="Consolas"/>
                <a:sym typeface="Consolas"/>
              </a:endParaRPr>
            </a:p>
          </p:txBody>
        </p:sp>
      </p:grpSp>
      <p:sp>
        <p:nvSpPr>
          <p:cNvPr id="1162" name="Google Shape;1162;p56"/>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57"/>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168" name="Google Shape;1168;p57"/>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169" name="Google Shape;1169;p57"/>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170" name="Google Shape;1170;p57"/>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171" name="Google Shape;1171;p57"/>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172" name="Google Shape;1172;p57"/>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173" name="Google Shape;1173;p57"/>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174" name="Google Shape;1174;p57"/>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175" name="Google Shape;1175;p57"/>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176" name="Google Shape;1176;p57"/>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177" name="Google Shape;1177;p57"/>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178" name="Google Shape;1178;p57"/>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1179" name="Google Shape;1179;p57"/>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180" name="Google Shape;1180;p57"/>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181" name="Google Shape;1181;p57"/>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182" name="Google Shape;1182;p57"/>
          <p:cNvCxnSpPr>
            <a:stCxn id="1181" idx="4"/>
            <a:endCxn id="1179"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183" name="Google Shape;1183;p57"/>
          <p:cNvCxnSpPr>
            <a:stCxn id="1179" idx="4"/>
            <a:endCxn id="1175"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184" name="Google Shape;1184;p57"/>
          <p:cNvCxnSpPr>
            <a:stCxn id="1175" idx="4"/>
            <a:endCxn id="1167"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185" name="Google Shape;1185;p57"/>
          <p:cNvCxnSpPr>
            <a:stCxn id="1176" idx="4"/>
            <a:endCxn id="1169"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186" name="Google Shape;1186;p57"/>
          <p:cNvCxnSpPr>
            <a:stCxn id="1177" idx="4"/>
            <a:endCxn id="1171"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187" name="Google Shape;1187;p57"/>
          <p:cNvCxnSpPr>
            <a:stCxn id="1178" idx="4"/>
            <a:endCxn id="1173"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188" name="Google Shape;1188;p57"/>
          <p:cNvCxnSpPr>
            <a:stCxn id="1180" idx="4"/>
            <a:endCxn id="1177"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189" name="Google Shape;1189;p57"/>
          <p:cNvCxnSpPr>
            <a:stCxn id="1181" idx="4"/>
            <a:endCxn id="1180"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190" name="Google Shape;1190;p57"/>
          <p:cNvCxnSpPr>
            <a:stCxn id="1179" idx="4"/>
            <a:endCxn id="1176"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191" name="Google Shape;1191;p57"/>
          <p:cNvCxnSpPr>
            <a:stCxn id="1180" idx="4"/>
            <a:endCxn id="1178"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1192" name="Google Shape;1192;p57"/>
          <p:cNvCxnSpPr>
            <a:stCxn id="1175" idx="4"/>
            <a:endCxn id="1168"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193" name="Google Shape;1193;p57"/>
          <p:cNvCxnSpPr>
            <a:stCxn id="1176" idx="4"/>
            <a:endCxn id="1170"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194" name="Google Shape;1194;p57"/>
          <p:cNvCxnSpPr>
            <a:stCxn id="1177" idx="4"/>
            <a:endCxn id="1172"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195" name="Google Shape;1195;p57"/>
          <p:cNvCxnSpPr>
            <a:stCxn id="1178" idx="4"/>
            <a:endCxn id="1174"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1196" name="Google Shape;1196;p57"/>
          <p:cNvGrpSpPr/>
          <p:nvPr/>
        </p:nvGrpSpPr>
        <p:grpSpPr>
          <a:xfrm>
            <a:off x="3721750" y="112000"/>
            <a:ext cx="5309701" cy="1354225"/>
            <a:chOff x="1917150" y="3703800"/>
            <a:chExt cx="5309701" cy="1354225"/>
          </a:xfrm>
        </p:grpSpPr>
        <p:pic>
          <p:nvPicPr>
            <p:cNvPr id="1197" name="Google Shape;1197;p5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198" name="Google Shape;1198;p5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Compare 144 with 233</a:t>
              </a:r>
              <a:endParaRPr sz="1400" b="0" i="0" u="none" strike="noStrike" cap="none">
                <a:solidFill>
                  <a:srgbClr val="000000"/>
                </a:solidFill>
                <a:latin typeface="Consolas"/>
                <a:ea typeface="Consolas"/>
                <a:cs typeface="Consolas"/>
                <a:sym typeface="Consolas"/>
              </a:endParaRPr>
            </a:p>
          </p:txBody>
        </p:sp>
        <p:sp>
          <p:nvSpPr>
            <p:cNvPr id="1199" name="Google Shape;1199;p5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search(144)</a:t>
              </a:r>
              <a:endParaRPr sz="1400" b="0" i="0" u="none" strike="noStrike" cap="none">
                <a:solidFill>
                  <a:srgbClr val="000000"/>
                </a:solidFill>
                <a:latin typeface="Consolas"/>
                <a:ea typeface="Consolas"/>
                <a:cs typeface="Consolas"/>
                <a:sym typeface="Consolas"/>
              </a:endParaRPr>
            </a:p>
          </p:txBody>
        </p:sp>
      </p:grpSp>
      <p:sp>
        <p:nvSpPr>
          <p:cNvPr id="1200" name="Google Shape;1200;p57"/>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58"/>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206" name="Google Shape;1206;p58"/>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207" name="Google Shape;1207;p58"/>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208" name="Google Shape;1208;p58"/>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209" name="Google Shape;1209;p58"/>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210" name="Google Shape;1210;p58"/>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211" name="Google Shape;1211;p58"/>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1212" name="Google Shape;1212;p58"/>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1213" name="Google Shape;1213;p58"/>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214" name="Google Shape;1214;p58"/>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215" name="Google Shape;1215;p58"/>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216" name="Google Shape;1216;p58"/>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1217" name="Google Shape;1217;p58"/>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218" name="Google Shape;1218;p58"/>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219" name="Google Shape;1219;p58"/>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220" name="Google Shape;1220;p58"/>
          <p:cNvCxnSpPr>
            <a:stCxn id="1219" idx="4"/>
            <a:endCxn id="1217"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221" name="Google Shape;1221;p58"/>
          <p:cNvCxnSpPr>
            <a:stCxn id="1217" idx="4"/>
            <a:endCxn id="1213"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222" name="Google Shape;1222;p58"/>
          <p:cNvCxnSpPr>
            <a:stCxn id="1213" idx="4"/>
            <a:endCxn id="1205"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223" name="Google Shape;1223;p58"/>
          <p:cNvCxnSpPr>
            <a:stCxn id="1214" idx="4"/>
            <a:endCxn id="1207"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224" name="Google Shape;1224;p58"/>
          <p:cNvCxnSpPr>
            <a:stCxn id="1215" idx="4"/>
            <a:endCxn id="1209"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225" name="Google Shape;1225;p58"/>
          <p:cNvCxnSpPr>
            <a:stCxn id="1216" idx="4"/>
            <a:endCxn id="1211"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226" name="Google Shape;1226;p58"/>
          <p:cNvCxnSpPr>
            <a:stCxn id="1218" idx="4"/>
            <a:endCxn id="1215"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227" name="Google Shape;1227;p58"/>
          <p:cNvCxnSpPr>
            <a:stCxn id="1219" idx="4"/>
            <a:endCxn id="1218"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228" name="Google Shape;1228;p58"/>
          <p:cNvCxnSpPr>
            <a:stCxn id="1217" idx="4"/>
            <a:endCxn id="1214"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229" name="Google Shape;1229;p58"/>
          <p:cNvCxnSpPr>
            <a:stCxn id="1218" idx="4"/>
            <a:endCxn id="1216"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1230" name="Google Shape;1230;p58"/>
          <p:cNvCxnSpPr>
            <a:stCxn id="1213" idx="4"/>
            <a:endCxn id="1206"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231" name="Google Shape;1231;p58"/>
          <p:cNvCxnSpPr>
            <a:stCxn id="1214" idx="4"/>
            <a:endCxn id="1208"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232" name="Google Shape;1232;p58"/>
          <p:cNvCxnSpPr>
            <a:stCxn id="1215" idx="4"/>
            <a:endCxn id="1210"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233" name="Google Shape;1233;p58"/>
          <p:cNvCxnSpPr>
            <a:stCxn id="1216" idx="4"/>
            <a:endCxn id="1212"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grpSp>
        <p:nvGrpSpPr>
          <p:cNvPr id="1234" name="Google Shape;1234;p58"/>
          <p:cNvGrpSpPr/>
          <p:nvPr/>
        </p:nvGrpSpPr>
        <p:grpSpPr>
          <a:xfrm>
            <a:off x="3721750" y="112000"/>
            <a:ext cx="5309701" cy="1354225"/>
            <a:chOff x="1917150" y="3703800"/>
            <a:chExt cx="5309701" cy="1354225"/>
          </a:xfrm>
        </p:grpSpPr>
        <p:pic>
          <p:nvPicPr>
            <p:cNvPr id="1235" name="Google Shape;1235;p5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236" name="Google Shape;1236;p5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144 is less than 233. We can ignore the right subtree</a:t>
              </a:r>
              <a:endParaRPr sz="1400" b="0" i="0" u="none" strike="noStrike" cap="none">
                <a:solidFill>
                  <a:srgbClr val="000000"/>
                </a:solidFill>
                <a:latin typeface="Consolas"/>
                <a:ea typeface="Consolas"/>
                <a:cs typeface="Consolas"/>
                <a:sym typeface="Consolas"/>
              </a:endParaRPr>
            </a:p>
          </p:txBody>
        </p:sp>
        <p:sp>
          <p:nvSpPr>
            <p:cNvPr id="1237" name="Google Shape;1237;p5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search(144)</a:t>
              </a:r>
              <a:endParaRPr sz="1400" b="0" i="0" u="none" strike="noStrike" cap="none">
                <a:solidFill>
                  <a:srgbClr val="000000"/>
                </a:solidFill>
                <a:latin typeface="Consolas"/>
                <a:ea typeface="Consolas"/>
                <a:cs typeface="Consolas"/>
                <a:sym typeface="Consolas"/>
              </a:endParaRPr>
            </a:p>
          </p:txBody>
        </p:sp>
      </p:grpSp>
      <p:sp>
        <p:nvSpPr>
          <p:cNvPr id="1238" name="Google Shape;1238;p58"/>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59"/>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244" name="Google Shape;1244;p59"/>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245" name="Google Shape;1245;p59"/>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246" name="Google Shape;1246;p59"/>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247" name="Google Shape;1247;p59"/>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248" name="Google Shape;1248;p59"/>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249" name="Google Shape;1249;p59"/>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1250" name="Google Shape;1250;p59"/>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1251" name="Google Shape;1251;p59"/>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252" name="Google Shape;1252;p59"/>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253" name="Google Shape;1253;p59"/>
          <p:cNvSpPr/>
          <p:nvPr/>
        </p:nvSpPr>
        <p:spPr>
          <a:xfrm>
            <a:off x="50336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254" name="Google Shape;1254;p59"/>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1255" name="Google Shape;1255;p59"/>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256" name="Google Shape;1256;p59"/>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257" name="Google Shape;1257;p59"/>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258" name="Google Shape;1258;p59"/>
          <p:cNvCxnSpPr>
            <a:stCxn id="1257" idx="4"/>
            <a:endCxn id="1255"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259" name="Google Shape;1259;p59"/>
          <p:cNvCxnSpPr>
            <a:stCxn id="1255" idx="4"/>
            <a:endCxn id="1251"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260" name="Google Shape;1260;p59"/>
          <p:cNvCxnSpPr>
            <a:stCxn id="1251" idx="4"/>
            <a:endCxn id="1243"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261" name="Google Shape;1261;p59"/>
          <p:cNvCxnSpPr>
            <a:stCxn id="1252" idx="4"/>
            <a:endCxn id="1245"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262" name="Google Shape;1262;p59"/>
          <p:cNvCxnSpPr>
            <a:stCxn id="1253" idx="4"/>
            <a:endCxn id="1247"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263" name="Google Shape;1263;p59"/>
          <p:cNvCxnSpPr>
            <a:stCxn id="1254" idx="4"/>
            <a:endCxn id="1249"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264" name="Google Shape;1264;p59"/>
          <p:cNvCxnSpPr>
            <a:stCxn id="1256" idx="4"/>
            <a:endCxn id="1253"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265" name="Google Shape;1265;p59"/>
          <p:cNvCxnSpPr>
            <a:stCxn id="1257" idx="4"/>
            <a:endCxn id="1256"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266" name="Google Shape;1266;p59"/>
          <p:cNvCxnSpPr>
            <a:stCxn id="1255" idx="4"/>
            <a:endCxn id="1252"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267" name="Google Shape;1267;p59"/>
          <p:cNvCxnSpPr>
            <a:stCxn id="1256" idx="4"/>
            <a:endCxn id="1254"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1268" name="Google Shape;1268;p59"/>
          <p:cNvCxnSpPr>
            <a:stCxn id="1251" idx="4"/>
            <a:endCxn id="1244"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269" name="Google Shape;1269;p59"/>
          <p:cNvCxnSpPr>
            <a:stCxn id="1252" idx="4"/>
            <a:endCxn id="1246"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270" name="Google Shape;1270;p59"/>
          <p:cNvCxnSpPr>
            <a:stCxn id="1253" idx="4"/>
            <a:endCxn id="1248"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271" name="Google Shape;1271;p59"/>
          <p:cNvCxnSpPr>
            <a:stCxn id="1254" idx="4"/>
            <a:endCxn id="1250"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grpSp>
        <p:nvGrpSpPr>
          <p:cNvPr id="1272" name="Google Shape;1272;p59"/>
          <p:cNvGrpSpPr/>
          <p:nvPr/>
        </p:nvGrpSpPr>
        <p:grpSpPr>
          <a:xfrm>
            <a:off x="3721750" y="112000"/>
            <a:ext cx="5309701" cy="1354225"/>
            <a:chOff x="1917150" y="3703800"/>
            <a:chExt cx="5309701" cy="1354225"/>
          </a:xfrm>
        </p:grpSpPr>
        <p:pic>
          <p:nvPicPr>
            <p:cNvPr id="1273" name="Google Shape;1273;p5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274" name="Google Shape;1274;p5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Compare 144 with 89</a:t>
              </a:r>
              <a:endParaRPr sz="1400" b="0" i="0" u="none" strike="noStrike" cap="none">
                <a:solidFill>
                  <a:schemeClr val="dk1"/>
                </a:solidFill>
                <a:latin typeface="Consolas"/>
                <a:ea typeface="Consolas"/>
                <a:cs typeface="Consolas"/>
                <a:sym typeface="Consolas"/>
              </a:endParaRPr>
            </a:p>
          </p:txBody>
        </p:sp>
        <p:sp>
          <p:nvSpPr>
            <p:cNvPr id="1275" name="Google Shape;1275;p59"/>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search(144)</a:t>
              </a:r>
              <a:endParaRPr sz="1400" b="0" i="0" u="none" strike="noStrike" cap="none">
                <a:solidFill>
                  <a:srgbClr val="000000"/>
                </a:solidFill>
                <a:latin typeface="Consolas"/>
                <a:ea typeface="Consolas"/>
                <a:cs typeface="Consolas"/>
                <a:sym typeface="Consolas"/>
              </a:endParaRPr>
            </a:p>
          </p:txBody>
        </p:sp>
      </p:grpSp>
      <p:sp>
        <p:nvSpPr>
          <p:cNvPr id="1276" name="Google Shape;1276;p59"/>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6"/>
          <p:cNvGrpSpPr/>
          <p:nvPr/>
        </p:nvGrpSpPr>
        <p:grpSpPr>
          <a:xfrm>
            <a:off x="3925152" y="1844154"/>
            <a:ext cx="646894" cy="323447"/>
            <a:chOff x="3655200" y="2045175"/>
            <a:chExt cx="916800" cy="458400"/>
          </a:xfrm>
        </p:grpSpPr>
        <p:sp>
          <p:nvSpPr>
            <p:cNvPr id="136" name="Google Shape;136;p6"/>
            <p:cNvSpPr/>
            <p:nvPr/>
          </p:nvSpPr>
          <p:spPr>
            <a:xfrm>
              <a:off x="36552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40</a:t>
              </a:r>
              <a:endParaRPr sz="1400" b="0" i="0" u="none" strike="noStrike" cap="none">
                <a:solidFill>
                  <a:srgbClr val="595959"/>
                </a:solidFill>
                <a:latin typeface="Consolas"/>
                <a:ea typeface="Consolas"/>
                <a:cs typeface="Consolas"/>
                <a:sym typeface="Consolas"/>
              </a:endParaRPr>
            </a:p>
          </p:txBody>
        </p:sp>
        <p:sp>
          <p:nvSpPr>
            <p:cNvPr id="137" name="Google Shape;137;p6"/>
            <p:cNvSpPr/>
            <p:nvPr/>
          </p:nvSpPr>
          <p:spPr>
            <a:xfrm>
              <a:off x="41136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22</a:t>
              </a:r>
              <a:endParaRPr sz="1400" b="0" i="0" u="none" strike="noStrike" cap="none">
                <a:solidFill>
                  <a:srgbClr val="595959"/>
                </a:solidFill>
                <a:latin typeface="Consolas"/>
                <a:ea typeface="Consolas"/>
                <a:cs typeface="Consolas"/>
                <a:sym typeface="Consolas"/>
              </a:endParaRPr>
            </a:p>
          </p:txBody>
        </p:sp>
      </p:grpSp>
      <p:grpSp>
        <p:nvGrpSpPr>
          <p:cNvPr id="138" name="Google Shape;138;p6"/>
          <p:cNvGrpSpPr/>
          <p:nvPr/>
        </p:nvGrpSpPr>
        <p:grpSpPr>
          <a:xfrm>
            <a:off x="4895452" y="1844154"/>
            <a:ext cx="646894" cy="323447"/>
            <a:chOff x="3655200" y="2045175"/>
            <a:chExt cx="916800" cy="458400"/>
          </a:xfrm>
        </p:grpSpPr>
        <p:sp>
          <p:nvSpPr>
            <p:cNvPr id="139" name="Google Shape;139;p6"/>
            <p:cNvSpPr/>
            <p:nvPr/>
          </p:nvSpPr>
          <p:spPr>
            <a:xfrm>
              <a:off x="36552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140" name="Google Shape;140;p6"/>
            <p:cNvSpPr/>
            <p:nvPr/>
          </p:nvSpPr>
          <p:spPr>
            <a:xfrm>
              <a:off x="41136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grpSp>
        <p:nvGrpSpPr>
          <p:cNvPr id="141" name="Google Shape;141;p6"/>
          <p:cNvGrpSpPr/>
          <p:nvPr/>
        </p:nvGrpSpPr>
        <p:grpSpPr>
          <a:xfrm>
            <a:off x="2954852" y="1844154"/>
            <a:ext cx="646894" cy="323447"/>
            <a:chOff x="3655200" y="2045175"/>
            <a:chExt cx="916800" cy="458400"/>
          </a:xfrm>
        </p:grpSpPr>
        <p:sp>
          <p:nvSpPr>
            <p:cNvPr id="142" name="Google Shape;142;p6"/>
            <p:cNvSpPr/>
            <p:nvPr/>
          </p:nvSpPr>
          <p:spPr>
            <a:xfrm>
              <a:off x="36552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14</a:t>
              </a:r>
              <a:endParaRPr sz="1400" b="0" i="0" u="none" strike="noStrike" cap="none">
                <a:solidFill>
                  <a:srgbClr val="595959"/>
                </a:solidFill>
                <a:latin typeface="Consolas"/>
                <a:ea typeface="Consolas"/>
                <a:cs typeface="Consolas"/>
                <a:sym typeface="Consolas"/>
              </a:endParaRPr>
            </a:p>
          </p:txBody>
        </p:sp>
        <p:sp>
          <p:nvSpPr>
            <p:cNvPr id="143" name="Google Shape;143;p6"/>
            <p:cNvSpPr/>
            <p:nvPr/>
          </p:nvSpPr>
          <p:spPr>
            <a:xfrm>
              <a:off x="41136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35</a:t>
              </a:r>
              <a:endParaRPr sz="1400" b="0" i="0" u="none" strike="noStrike" cap="none">
                <a:solidFill>
                  <a:srgbClr val="595959"/>
                </a:solidFill>
                <a:latin typeface="Consolas"/>
                <a:ea typeface="Consolas"/>
                <a:cs typeface="Consolas"/>
                <a:sym typeface="Consolas"/>
              </a:endParaRPr>
            </a:p>
          </p:txBody>
        </p:sp>
      </p:grpSp>
      <p:sp>
        <p:nvSpPr>
          <p:cNvPr id="144" name="Google Shape;144;p6"/>
          <p:cNvSpPr/>
          <p:nvPr/>
        </p:nvSpPr>
        <p:spPr>
          <a:xfrm>
            <a:off x="3601749" y="1844179"/>
            <a:ext cx="323400" cy="323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32</a:t>
            </a:r>
            <a:endParaRPr sz="1400" b="0" i="0" u="none" strike="noStrike" cap="none">
              <a:solidFill>
                <a:srgbClr val="595959"/>
              </a:solidFill>
              <a:latin typeface="Consolas"/>
              <a:ea typeface="Consolas"/>
              <a:cs typeface="Consolas"/>
              <a:sym typeface="Consolas"/>
            </a:endParaRPr>
          </a:p>
        </p:txBody>
      </p:sp>
      <p:sp>
        <p:nvSpPr>
          <p:cNvPr id="145" name="Google Shape;145;p6"/>
          <p:cNvSpPr/>
          <p:nvPr/>
        </p:nvSpPr>
        <p:spPr>
          <a:xfrm>
            <a:off x="5542349" y="1844179"/>
            <a:ext cx="323400" cy="323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146" name="Google Shape;146;p6"/>
          <p:cNvSpPr/>
          <p:nvPr/>
        </p:nvSpPr>
        <p:spPr>
          <a:xfrm>
            <a:off x="4572049" y="1844179"/>
            <a:ext cx="323400" cy="323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grpSp>
        <p:nvGrpSpPr>
          <p:cNvPr id="147" name="Google Shape;147;p6"/>
          <p:cNvGrpSpPr/>
          <p:nvPr/>
        </p:nvGrpSpPr>
        <p:grpSpPr>
          <a:xfrm>
            <a:off x="5865752" y="1844154"/>
            <a:ext cx="646894" cy="323447"/>
            <a:chOff x="3655200" y="2045175"/>
            <a:chExt cx="916800" cy="458400"/>
          </a:xfrm>
        </p:grpSpPr>
        <p:sp>
          <p:nvSpPr>
            <p:cNvPr id="148" name="Google Shape;148;p6"/>
            <p:cNvSpPr/>
            <p:nvPr/>
          </p:nvSpPr>
          <p:spPr>
            <a:xfrm>
              <a:off x="36552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49" name="Google Shape;149;p6"/>
            <p:cNvSpPr/>
            <p:nvPr/>
          </p:nvSpPr>
          <p:spPr>
            <a:xfrm>
              <a:off x="41136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150" name="Google Shape;150;p6"/>
          <p:cNvSpPr/>
          <p:nvPr/>
        </p:nvSpPr>
        <p:spPr>
          <a:xfrm>
            <a:off x="2631402" y="1844154"/>
            <a:ext cx="323400" cy="323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grpSp>
        <p:nvGrpSpPr>
          <p:cNvPr id="151" name="Google Shape;151;p6"/>
          <p:cNvGrpSpPr/>
          <p:nvPr/>
        </p:nvGrpSpPr>
        <p:grpSpPr>
          <a:xfrm>
            <a:off x="1917175" y="91225"/>
            <a:ext cx="5309701" cy="1354225"/>
            <a:chOff x="1917150" y="3703800"/>
            <a:chExt cx="5309701" cy="1354225"/>
          </a:xfrm>
        </p:grpSpPr>
        <p:pic>
          <p:nvPicPr>
            <p:cNvPr id="152" name="Google Shape;152;p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53" name="Google Shape;153;p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Initialisation. Want to select 4th smallest elem. Use 1-indexing because easier to think about</a:t>
              </a:r>
              <a:endParaRPr sz="1000" b="0" i="0" u="none" strike="noStrike" cap="none">
                <a:solidFill>
                  <a:srgbClr val="000000"/>
                </a:solidFill>
                <a:latin typeface="Consolas"/>
                <a:ea typeface="Consolas"/>
                <a:cs typeface="Consolas"/>
                <a:sym typeface="Consolas"/>
              </a:endParaRPr>
            </a:p>
          </p:txBody>
        </p:sp>
        <p:sp>
          <p:nvSpPr>
            <p:cNvPr id="154" name="Google Shape;154;p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select(4)</a:t>
              </a:r>
              <a:endParaRPr sz="1400" b="0" i="0" u="none" strike="noStrike" cap="none">
                <a:solidFill>
                  <a:srgbClr val="000000"/>
                </a:solidFill>
                <a:latin typeface="Consolas"/>
                <a:ea typeface="Consolas"/>
                <a:cs typeface="Consolas"/>
                <a:sym typeface="Consolas"/>
              </a:endParaRPr>
            </a:p>
          </p:txBody>
        </p:sp>
      </p:grpSp>
      <p:grpSp>
        <p:nvGrpSpPr>
          <p:cNvPr id="155" name="Google Shape;155;p6"/>
          <p:cNvGrpSpPr/>
          <p:nvPr/>
        </p:nvGrpSpPr>
        <p:grpSpPr>
          <a:xfrm>
            <a:off x="2631402" y="2216204"/>
            <a:ext cx="646894" cy="323447"/>
            <a:chOff x="3655200" y="2045175"/>
            <a:chExt cx="916800" cy="458400"/>
          </a:xfrm>
        </p:grpSpPr>
        <p:sp>
          <p:nvSpPr>
            <p:cNvPr id="156" name="Google Shape;156;p6"/>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157" name="Google Shape;157;p6"/>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grpSp>
      <p:sp>
        <p:nvSpPr>
          <p:cNvPr id="158" name="Google Shape;158;p6"/>
          <p:cNvSpPr/>
          <p:nvPr/>
        </p:nvSpPr>
        <p:spPr>
          <a:xfrm>
            <a:off x="32782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a:t>
            </a:r>
            <a:endParaRPr sz="1400" b="0" i="0" u="none" strike="noStrike" cap="none">
              <a:solidFill>
                <a:srgbClr val="595959"/>
              </a:solidFill>
              <a:latin typeface="Consolas"/>
              <a:ea typeface="Consolas"/>
              <a:cs typeface="Consolas"/>
              <a:sym typeface="Consolas"/>
            </a:endParaRPr>
          </a:p>
        </p:txBody>
      </p:sp>
      <p:grpSp>
        <p:nvGrpSpPr>
          <p:cNvPr id="159" name="Google Shape;159;p6"/>
          <p:cNvGrpSpPr/>
          <p:nvPr/>
        </p:nvGrpSpPr>
        <p:grpSpPr>
          <a:xfrm>
            <a:off x="3601702" y="2216204"/>
            <a:ext cx="646894" cy="323447"/>
            <a:chOff x="3655200" y="2045175"/>
            <a:chExt cx="916800" cy="458400"/>
          </a:xfrm>
        </p:grpSpPr>
        <p:sp>
          <p:nvSpPr>
            <p:cNvPr id="160" name="Google Shape;160;p6"/>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161" name="Google Shape;161;p6"/>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162" name="Google Shape;162;p6"/>
          <p:cNvSpPr/>
          <p:nvPr/>
        </p:nvSpPr>
        <p:spPr>
          <a:xfrm>
            <a:off x="42485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grpSp>
        <p:nvGrpSpPr>
          <p:cNvPr id="163" name="Google Shape;163;p6"/>
          <p:cNvGrpSpPr/>
          <p:nvPr/>
        </p:nvGrpSpPr>
        <p:grpSpPr>
          <a:xfrm>
            <a:off x="4572002" y="2216204"/>
            <a:ext cx="646894" cy="323447"/>
            <a:chOff x="3655200" y="2045175"/>
            <a:chExt cx="916800" cy="458400"/>
          </a:xfrm>
        </p:grpSpPr>
        <p:sp>
          <p:nvSpPr>
            <p:cNvPr id="164" name="Google Shape;164;p6"/>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165" name="Google Shape;165;p6"/>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sp>
        <p:nvSpPr>
          <p:cNvPr id="166" name="Google Shape;166;p6"/>
          <p:cNvSpPr/>
          <p:nvPr/>
        </p:nvSpPr>
        <p:spPr>
          <a:xfrm>
            <a:off x="52188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9</a:t>
            </a:r>
            <a:endParaRPr sz="1400" b="0" i="0" u="none" strike="noStrike" cap="none">
              <a:solidFill>
                <a:srgbClr val="595959"/>
              </a:solidFill>
              <a:latin typeface="Consolas"/>
              <a:ea typeface="Consolas"/>
              <a:cs typeface="Consolas"/>
              <a:sym typeface="Consolas"/>
            </a:endParaRPr>
          </a:p>
        </p:txBody>
      </p:sp>
      <p:grpSp>
        <p:nvGrpSpPr>
          <p:cNvPr id="167" name="Google Shape;167;p6"/>
          <p:cNvGrpSpPr/>
          <p:nvPr/>
        </p:nvGrpSpPr>
        <p:grpSpPr>
          <a:xfrm>
            <a:off x="5542302" y="2216204"/>
            <a:ext cx="646894" cy="323447"/>
            <a:chOff x="3655200" y="2045175"/>
            <a:chExt cx="916800" cy="458400"/>
          </a:xfrm>
        </p:grpSpPr>
        <p:sp>
          <p:nvSpPr>
            <p:cNvPr id="168" name="Google Shape;168;p6"/>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sp>
          <p:nvSpPr>
            <p:cNvPr id="169" name="Google Shape;169;p6"/>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11</a:t>
              </a:r>
              <a:endParaRPr sz="1400" b="0" i="0" u="none" strike="noStrike" cap="none">
                <a:solidFill>
                  <a:srgbClr val="595959"/>
                </a:solidFill>
                <a:latin typeface="Consolas"/>
                <a:ea typeface="Consolas"/>
                <a:cs typeface="Consolas"/>
                <a:sym typeface="Consolas"/>
              </a:endParaRPr>
            </a:p>
          </p:txBody>
        </p:sp>
      </p:grpSp>
      <p:sp>
        <p:nvSpPr>
          <p:cNvPr id="170" name="Google Shape;170;p6"/>
          <p:cNvSpPr/>
          <p:nvPr/>
        </p:nvSpPr>
        <p:spPr>
          <a:xfrm>
            <a:off x="61891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12</a:t>
            </a:r>
            <a:endParaRPr sz="1400" b="0" i="0" u="none" strike="noStrike" cap="none">
              <a:solidFill>
                <a:srgbClr val="595959"/>
              </a:solidFill>
              <a:latin typeface="Consolas"/>
              <a:ea typeface="Consolas"/>
              <a:cs typeface="Consolas"/>
              <a:sym typeface="Consolas"/>
            </a:endParaRPr>
          </a:p>
        </p:txBody>
      </p:sp>
      <p:sp>
        <p:nvSpPr>
          <p:cNvPr id="171" name="Google Shape;171;p6"/>
          <p:cNvSpPr txBox="1"/>
          <p:nvPr/>
        </p:nvSpPr>
        <p:spPr>
          <a:xfrm>
            <a:off x="1929070" y="2173481"/>
            <a:ext cx="8835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Index: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60"/>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282" name="Google Shape;1282;p60"/>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283" name="Google Shape;1283;p60"/>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284" name="Google Shape;1284;p60"/>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285" name="Google Shape;1285;p60"/>
          <p:cNvSpPr/>
          <p:nvPr/>
        </p:nvSpPr>
        <p:spPr>
          <a:xfrm>
            <a:off x="46959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55</a:t>
            </a:r>
            <a:endParaRPr sz="1400" b="0" i="0" u="none" strike="noStrike" cap="none">
              <a:solidFill>
                <a:srgbClr val="B7B7B7"/>
              </a:solidFill>
              <a:latin typeface="Arial"/>
              <a:ea typeface="Arial"/>
              <a:cs typeface="Arial"/>
              <a:sym typeface="Arial"/>
            </a:endParaRPr>
          </a:p>
        </p:txBody>
      </p:sp>
      <p:sp>
        <p:nvSpPr>
          <p:cNvPr id="1286" name="Google Shape;1286;p60"/>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287" name="Google Shape;1287;p60"/>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1288" name="Google Shape;1288;p60"/>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1289" name="Google Shape;1289;p60"/>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290" name="Google Shape;1290;p60"/>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291" name="Google Shape;1291;p60"/>
          <p:cNvSpPr/>
          <p:nvPr/>
        </p:nvSpPr>
        <p:spPr>
          <a:xfrm>
            <a:off x="50336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292" name="Google Shape;1292;p60"/>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1293" name="Google Shape;1293;p60"/>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294" name="Google Shape;1294;p60"/>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295" name="Google Shape;1295;p60"/>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296" name="Google Shape;1296;p60"/>
          <p:cNvCxnSpPr>
            <a:stCxn id="1295" idx="4"/>
            <a:endCxn id="1293"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297" name="Google Shape;1297;p60"/>
          <p:cNvCxnSpPr>
            <a:stCxn id="1293" idx="4"/>
            <a:endCxn id="1289"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298" name="Google Shape;1298;p60"/>
          <p:cNvCxnSpPr>
            <a:stCxn id="1289" idx="4"/>
            <a:endCxn id="1281"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299" name="Google Shape;1299;p60"/>
          <p:cNvCxnSpPr>
            <a:stCxn id="1290" idx="4"/>
            <a:endCxn id="1283"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300" name="Google Shape;1300;p60"/>
          <p:cNvCxnSpPr>
            <a:stCxn id="1291" idx="4"/>
            <a:endCxn id="1285" idx="0"/>
          </p:cNvCxnSpPr>
          <p:nvPr/>
        </p:nvCxnSpPr>
        <p:spPr>
          <a:xfrm flipH="1">
            <a:off x="49148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301" name="Google Shape;1301;p60"/>
          <p:cNvCxnSpPr>
            <a:stCxn id="1292" idx="4"/>
            <a:endCxn id="1287"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302" name="Google Shape;1302;p60"/>
          <p:cNvCxnSpPr>
            <a:stCxn id="1294" idx="4"/>
            <a:endCxn id="1291"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303" name="Google Shape;1303;p60"/>
          <p:cNvCxnSpPr>
            <a:stCxn id="1295" idx="4"/>
            <a:endCxn id="1294"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304" name="Google Shape;1304;p60"/>
          <p:cNvCxnSpPr>
            <a:stCxn id="1293" idx="4"/>
            <a:endCxn id="1290"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305" name="Google Shape;1305;p60"/>
          <p:cNvCxnSpPr>
            <a:stCxn id="1294" idx="4"/>
            <a:endCxn id="1292"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1306" name="Google Shape;1306;p60"/>
          <p:cNvCxnSpPr>
            <a:stCxn id="1289" idx="4"/>
            <a:endCxn id="1282"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307" name="Google Shape;1307;p60"/>
          <p:cNvCxnSpPr>
            <a:stCxn id="1290" idx="4"/>
            <a:endCxn id="1284"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308" name="Google Shape;1308;p60"/>
          <p:cNvCxnSpPr>
            <a:stCxn id="1291" idx="4"/>
            <a:endCxn id="1286"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309" name="Google Shape;1309;p60"/>
          <p:cNvCxnSpPr>
            <a:stCxn id="1292" idx="4"/>
            <a:endCxn id="1288"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grpSp>
        <p:nvGrpSpPr>
          <p:cNvPr id="1310" name="Google Shape;1310;p60"/>
          <p:cNvGrpSpPr/>
          <p:nvPr/>
        </p:nvGrpSpPr>
        <p:grpSpPr>
          <a:xfrm>
            <a:off x="3721750" y="112000"/>
            <a:ext cx="5309701" cy="1354225"/>
            <a:chOff x="1917150" y="3703800"/>
            <a:chExt cx="5309701" cy="1354225"/>
          </a:xfrm>
        </p:grpSpPr>
        <p:pic>
          <p:nvPicPr>
            <p:cNvPr id="1311" name="Google Shape;1311;p6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312" name="Google Shape;1312;p6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144 is greater than 89 so we can ignore the left subtree</a:t>
              </a:r>
              <a:endParaRPr sz="1400" b="0" i="0" u="none" strike="noStrike" cap="none">
                <a:solidFill>
                  <a:schemeClr val="dk1"/>
                </a:solidFill>
                <a:latin typeface="Consolas"/>
                <a:ea typeface="Consolas"/>
                <a:cs typeface="Consolas"/>
                <a:sym typeface="Consolas"/>
              </a:endParaRPr>
            </a:p>
          </p:txBody>
        </p:sp>
        <p:sp>
          <p:nvSpPr>
            <p:cNvPr id="1313" name="Google Shape;1313;p60"/>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search(144)</a:t>
              </a:r>
              <a:endParaRPr sz="1400" b="0" i="0" u="none" strike="noStrike" cap="none">
                <a:solidFill>
                  <a:srgbClr val="000000"/>
                </a:solidFill>
                <a:latin typeface="Consolas"/>
                <a:ea typeface="Consolas"/>
                <a:cs typeface="Consolas"/>
                <a:sym typeface="Consolas"/>
              </a:endParaRPr>
            </a:p>
          </p:txBody>
        </p:sp>
      </p:grpSp>
      <p:sp>
        <p:nvSpPr>
          <p:cNvPr id="1314" name="Google Shape;1314;p60"/>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61"/>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320" name="Google Shape;1320;p61"/>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321" name="Google Shape;1321;p61"/>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322" name="Google Shape;1322;p61"/>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323" name="Google Shape;1323;p61"/>
          <p:cNvSpPr/>
          <p:nvPr/>
        </p:nvSpPr>
        <p:spPr>
          <a:xfrm>
            <a:off x="46959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55</a:t>
            </a:r>
            <a:endParaRPr sz="1400" b="0" i="0" u="none" strike="noStrike" cap="none">
              <a:solidFill>
                <a:srgbClr val="B7B7B7"/>
              </a:solidFill>
              <a:latin typeface="Arial"/>
              <a:ea typeface="Arial"/>
              <a:cs typeface="Arial"/>
              <a:sym typeface="Arial"/>
            </a:endParaRPr>
          </a:p>
        </p:txBody>
      </p:sp>
      <p:sp>
        <p:nvSpPr>
          <p:cNvPr id="1324" name="Google Shape;1324;p61"/>
          <p:cNvSpPr/>
          <p:nvPr/>
        </p:nvSpPr>
        <p:spPr>
          <a:xfrm>
            <a:off x="5381700" y="4406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325" name="Google Shape;1325;p61"/>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1326" name="Google Shape;1326;p61"/>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1327" name="Google Shape;1327;p61"/>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328" name="Google Shape;1328;p61"/>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329" name="Google Shape;1329;p61"/>
          <p:cNvSpPr/>
          <p:nvPr/>
        </p:nvSpPr>
        <p:spPr>
          <a:xfrm>
            <a:off x="50336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330" name="Google Shape;1330;p61"/>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1331" name="Google Shape;1331;p61"/>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332" name="Google Shape;1332;p61"/>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333" name="Google Shape;1333;p61"/>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334" name="Google Shape;1334;p61"/>
          <p:cNvCxnSpPr>
            <a:stCxn id="1333" idx="4"/>
            <a:endCxn id="1331"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335" name="Google Shape;1335;p61"/>
          <p:cNvCxnSpPr>
            <a:stCxn id="1331" idx="4"/>
            <a:endCxn id="1327"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336" name="Google Shape;1336;p61"/>
          <p:cNvCxnSpPr>
            <a:stCxn id="1327" idx="4"/>
            <a:endCxn id="1319"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337" name="Google Shape;1337;p61"/>
          <p:cNvCxnSpPr>
            <a:stCxn id="1328" idx="4"/>
            <a:endCxn id="1321"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338" name="Google Shape;1338;p61"/>
          <p:cNvCxnSpPr>
            <a:stCxn id="1329" idx="4"/>
            <a:endCxn id="1323" idx="0"/>
          </p:cNvCxnSpPr>
          <p:nvPr/>
        </p:nvCxnSpPr>
        <p:spPr>
          <a:xfrm flipH="1">
            <a:off x="49148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339" name="Google Shape;1339;p61"/>
          <p:cNvCxnSpPr>
            <a:stCxn id="1330" idx="4"/>
            <a:endCxn id="1325"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340" name="Google Shape;1340;p61"/>
          <p:cNvCxnSpPr>
            <a:stCxn id="1332" idx="4"/>
            <a:endCxn id="1329"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341" name="Google Shape;1341;p61"/>
          <p:cNvCxnSpPr>
            <a:stCxn id="1333" idx="4"/>
            <a:endCxn id="1332"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342" name="Google Shape;1342;p61"/>
          <p:cNvCxnSpPr>
            <a:stCxn id="1331" idx="4"/>
            <a:endCxn id="1328"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343" name="Google Shape;1343;p61"/>
          <p:cNvCxnSpPr>
            <a:stCxn id="1332" idx="4"/>
            <a:endCxn id="1330"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1344" name="Google Shape;1344;p61"/>
          <p:cNvCxnSpPr>
            <a:stCxn id="1327" idx="4"/>
            <a:endCxn id="1320"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345" name="Google Shape;1345;p61"/>
          <p:cNvCxnSpPr>
            <a:stCxn id="1328" idx="4"/>
            <a:endCxn id="1322"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346" name="Google Shape;1346;p61"/>
          <p:cNvCxnSpPr>
            <a:stCxn id="1329" idx="4"/>
            <a:endCxn id="1324"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347" name="Google Shape;1347;p61"/>
          <p:cNvCxnSpPr>
            <a:stCxn id="1330" idx="4"/>
            <a:endCxn id="1326"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grpSp>
        <p:nvGrpSpPr>
          <p:cNvPr id="1348" name="Google Shape;1348;p61"/>
          <p:cNvGrpSpPr/>
          <p:nvPr/>
        </p:nvGrpSpPr>
        <p:grpSpPr>
          <a:xfrm>
            <a:off x="3721750" y="112000"/>
            <a:ext cx="5309701" cy="1354225"/>
            <a:chOff x="1917150" y="3703800"/>
            <a:chExt cx="5309701" cy="1354225"/>
          </a:xfrm>
        </p:grpSpPr>
        <p:pic>
          <p:nvPicPr>
            <p:cNvPr id="1349" name="Google Shape;1349;p6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350" name="Google Shape;1350;p6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Compare 144 with 144, and found!</a:t>
              </a:r>
              <a:endParaRPr sz="1400" b="0" i="0" u="none" strike="noStrike" cap="none">
                <a:solidFill>
                  <a:schemeClr val="dk1"/>
                </a:solidFill>
                <a:latin typeface="Consolas"/>
                <a:ea typeface="Consolas"/>
                <a:cs typeface="Consolas"/>
                <a:sym typeface="Consolas"/>
              </a:endParaRPr>
            </a:p>
          </p:txBody>
        </p:sp>
        <p:sp>
          <p:nvSpPr>
            <p:cNvPr id="1351" name="Google Shape;1351;p61"/>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search(144)</a:t>
              </a:r>
              <a:endParaRPr sz="1400" b="0" i="0" u="none" strike="noStrike" cap="none">
                <a:solidFill>
                  <a:srgbClr val="000000"/>
                </a:solidFill>
                <a:latin typeface="Consolas"/>
                <a:ea typeface="Consolas"/>
                <a:cs typeface="Consolas"/>
                <a:sym typeface="Consolas"/>
              </a:endParaRPr>
            </a:p>
          </p:txBody>
        </p:sp>
      </p:grpSp>
      <p:sp>
        <p:nvSpPr>
          <p:cNvPr id="1352" name="Google Shape;1352;p61"/>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62"/>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358" name="Google Shape;1358;p62"/>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359" name="Google Shape;1359;p62"/>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360" name="Google Shape;1360;p62"/>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361" name="Google Shape;1361;p62"/>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362" name="Google Shape;1362;p62"/>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363" name="Google Shape;1363;p62"/>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1364" name="Google Shape;1364;p62"/>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1365" name="Google Shape;1365;p62"/>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366" name="Google Shape;1366;p62"/>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367" name="Google Shape;1367;p62"/>
          <p:cNvSpPr/>
          <p:nvPr/>
        </p:nvSpPr>
        <p:spPr>
          <a:xfrm>
            <a:off x="50336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368" name="Google Shape;1368;p62"/>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1369" name="Google Shape;1369;p62"/>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370" name="Google Shape;1370;p62"/>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371" name="Google Shape;1371;p62"/>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372" name="Google Shape;1372;p62"/>
          <p:cNvCxnSpPr>
            <a:stCxn id="1371" idx="4"/>
            <a:endCxn id="1369"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373" name="Google Shape;1373;p62"/>
          <p:cNvCxnSpPr>
            <a:stCxn id="1369" idx="4"/>
            <a:endCxn id="1365"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374" name="Google Shape;1374;p62"/>
          <p:cNvCxnSpPr>
            <a:stCxn id="1365" idx="4"/>
            <a:endCxn id="1357"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375" name="Google Shape;1375;p62"/>
          <p:cNvCxnSpPr>
            <a:stCxn id="1366" idx="4"/>
            <a:endCxn id="1359"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376" name="Google Shape;1376;p62"/>
          <p:cNvCxnSpPr>
            <a:stCxn id="1367" idx="4"/>
            <a:endCxn id="1361"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377" name="Google Shape;1377;p62"/>
          <p:cNvCxnSpPr>
            <a:stCxn id="1368" idx="4"/>
            <a:endCxn id="1363"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378" name="Google Shape;1378;p62"/>
          <p:cNvCxnSpPr>
            <a:stCxn id="1370" idx="4"/>
            <a:endCxn id="1367"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379" name="Google Shape;1379;p62"/>
          <p:cNvCxnSpPr>
            <a:stCxn id="1371" idx="4"/>
            <a:endCxn id="1370"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380" name="Google Shape;1380;p62"/>
          <p:cNvCxnSpPr>
            <a:stCxn id="1369" idx="4"/>
            <a:endCxn id="1366"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381" name="Google Shape;1381;p62"/>
          <p:cNvCxnSpPr>
            <a:stCxn id="1370" idx="4"/>
            <a:endCxn id="1368"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1382" name="Google Shape;1382;p62"/>
          <p:cNvCxnSpPr>
            <a:stCxn id="1365" idx="4"/>
            <a:endCxn id="1358"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383" name="Google Shape;1383;p62"/>
          <p:cNvCxnSpPr>
            <a:stCxn id="1366" idx="4"/>
            <a:endCxn id="1360"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384" name="Google Shape;1384;p62"/>
          <p:cNvCxnSpPr>
            <a:stCxn id="1367" idx="4"/>
            <a:endCxn id="1362"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385" name="Google Shape;1385;p62"/>
          <p:cNvCxnSpPr>
            <a:stCxn id="1368" idx="4"/>
            <a:endCxn id="1364"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grpSp>
        <p:nvGrpSpPr>
          <p:cNvPr id="1386" name="Google Shape;1386;p62"/>
          <p:cNvGrpSpPr/>
          <p:nvPr/>
        </p:nvGrpSpPr>
        <p:grpSpPr>
          <a:xfrm>
            <a:off x="3721750" y="112000"/>
            <a:ext cx="5309701" cy="1354225"/>
            <a:chOff x="1917150" y="3703800"/>
            <a:chExt cx="5309701" cy="1354225"/>
          </a:xfrm>
        </p:grpSpPr>
        <p:pic>
          <p:nvPicPr>
            <p:cNvPr id="1387" name="Google Shape;1387;p6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388" name="Google Shape;1388;p6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If for example we are searching for 145 instead of 144. Notice that everything is the same up to this point</a:t>
              </a:r>
              <a:endParaRPr sz="1400" b="0" i="0" u="none" strike="noStrike" cap="none">
                <a:solidFill>
                  <a:schemeClr val="dk1"/>
                </a:solidFill>
                <a:latin typeface="Consolas"/>
                <a:ea typeface="Consolas"/>
                <a:cs typeface="Consolas"/>
                <a:sym typeface="Consolas"/>
              </a:endParaRPr>
            </a:p>
          </p:txBody>
        </p:sp>
        <p:sp>
          <p:nvSpPr>
            <p:cNvPr id="1389" name="Google Shape;1389;p6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a:t>
              </a:r>
              <a:r>
                <a:rPr lang="en" sz="1400" b="0" i="0" u="none" strike="noStrike" cap="none">
                  <a:solidFill>
                    <a:srgbClr val="FF0000"/>
                  </a:solidFill>
                  <a:latin typeface="Consolas"/>
                  <a:ea typeface="Consolas"/>
                  <a:cs typeface="Consolas"/>
                  <a:sym typeface="Consolas"/>
                </a:rPr>
                <a:t>145</a:t>
              </a:r>
              <a:r>
                <a:rPr lang="en"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p:txBody>
        </p:sp>
      </p:grpSp>
      <p:sp>
        <p:nvSpPr>
          <p:cNvPr id="1390" name="Google Shape;1390;p62"/>
          <p:cNvSpPr txBox="1">
            <a:spLocks noGrp="1"/>
          </p:cNvSpPr>
          <p:nvPr>
            <p:ph type="title"/>
          </p:nvPr>
        </p:nvSpPr>
        <p:spPr>
          <a:xfrm>
            <a:off x="311700" y="445025"/>
            <a:ext cx="272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 (eg2)</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63"/>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396" name="Google Shape;1396;p63"/>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397" name="Google Shape;1397;p63"/>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398" name="Google Shape;1398;p63"/>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399" name="Google Shape;1399;p63"/>
          <p:cNvSpPr/>
          <p:nvPr/>
        </p:nvSpPr>
        <p:spPr>
          <a:xfrm>
            <a:off x="46959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55</a:t>
            </a:r>
            <a:endParaRPr sz="1400" b="0" i="0" u="none" strike="noStrike" cap="none">
              <a:solidFill>
                <a:srgbClr val="B7B7B7"/>
              </a:solidFill>
              <a:latin typeface="Arial"/>
              <a:ea typeface="Arial"/>
              <a:cs typeface="Arial"/>
              <a:sym typeface="Arial"/>
            </a:endParaRPr>
          </a:p>
        </p:txBody>
      </p:sp>
      <p:sp>
        <p:nvSpPr>
          <p:cNvPr id="1400" name="Google Shape;1400;p63"/>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401" name="Google Shape;1401;p63"/>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1402" name="Google Shape;1402;p63"/>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1403" name="Google Shape;1403;p63"/>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404" name="Google Shape;1404;p63"/>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405" name="Google Shape;1405;p63"/>
          <p:cNvSpPr/>
          <p:nvPr/>
        </p:nvSpPr>
        <p:spPr>
          <a:xfrm>
            <a:off x="50336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406" name="Google Shape;1406;p63"/>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1407" name="Google Shape;1407;p63"/>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408" name="Google Shape;1408;p63"/>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409" name="Google Shape;1409;p63"/>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410" name="Google Shape;1410;p63"/>
          <p:cNvCxnSpPr>
            <a:stCxn id="1409" idx="4"/>
            <a:endCxn id="1407"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411" name="Google Shape;1411;p63"/>
          <p:cNvCxnSpPr>
            <a:stCxn id="1407" idx="4"/>
            <a:endCxn id="1403"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412" name="Google Shape;1412;p63"/>
          <p:cNvCxnSpPr>
            <a:stCxn id="1403" idx="4"/>
            <a:endCxn id="1395"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413" name="Google Shape;1413;p63"/>
          <p:cNvCxnSpPr>
            <a:stCxn id="1404" idx="4"/>
            <a:endCxn id="1397"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414" name="Google Shape;1414;p63"/>
          <p:cNvCxnSpPr>
            <a:stCxn id="1405" idx="4"/>
            <a:endCxn id="1399" idx="0"/>
          </p:cNvCxnSpPr>
          <p:nvPr/>
        </p:nvCxnSpPr>
        <p:spPr>
          <a:xfrm flipH="1">
            <a:off x="49148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415" name="Google Shape;1415;p63"/>
          <p:cNvCxnSpPr>
            <a:stCxn id="1406" idx="4"/>
            <a:endCxn id="1401"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416" name="Google Shape;1416;p63"/>
          <p:cNvCxnSpPr>
            <a:stCxn id="1408" idx="4"/>
            <a:endCxn id="1405"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417" name="Google Shape;1417;p63"/>
          <p:cNvCxnSpPr>
            <a:stCxn id="1409" idx="4"/>
            <a:endCxn id="1408"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418" name="Google Shape;1418;p63"/>
          <p:cNvCxnSpPr>
            <a:stCxn id="1407" idx="4"/>
            <a:endCxn id="1404"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419" name="Google Shape;1419;p63"/>
          <p:cNvCxnSpPr>
            <a:stCxn id="1408" idx="4"/>
            <a:endCxn id="1406"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1420" name="Google Shape;1420;p63"/>
          <p:cNvCxnSpPr>
            <a:stCxn id="1403" idx="4"/>
            <a:endCxn id="1396"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421" name="Google Shape;1421;p63"/>
          <p:cNvCxnSpPr>
            <a:stCxn id="1404" idx="4"/>
            <a:endCxn id="1398"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422" name="Google Shape;1422;p63"/>
          <p:cNvCxnSpPr>
            <a:stCxn id="1405" idx="4"/>
            <a:endCxn id="1400"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423" name="Google Shape;1423;p63"/>
          <p:cNvCxnSpPr>
            <a:stCxn id="1406" idx="4"/>
            <a:endCxn id="1402"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grpSp>
        <p:nvGrpSpPr>
          <p:cNvPr id="1424" name="Google Shape;1424;p63"/>
          <p:cNvGrpSpPr/>
          <p:nvPr/>
        </p:nvGrpSpPr>
        <p:grpSpPr>
          <a:xfrm>
            <a:off x="3721750" y="112000"/>
            <a:ext cx="5309701" cy="1354225"/>
            <a:chOff x="1917150" y="3703800"/>
            <a:chExt cx="5309701" cy="1354225"/>
          </a:xfrm>
        </p:grpSpPr>
        <p:pic>
          <p:nvPicPr>
            <p:cNvPr id="1425" name="Google Shape;1425;p6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426" name="Google Shape;1426;p6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145 is greater than 89 so we can ignore the left subtree</a:t>
              </a:r>
              <a:endParaRPr sz="1400" b="0" i="0" u="none" strike="noStrike" cap="none">
                <a:solidFill>
                  <a:schemeClr val="dk1"/>
                </a:solidFill>
                <a:latin typeface="Consolas"/>
                <a:ea typeface="Consolas"/>
                <a:cs typeface="Consolas"/>
                <a:sym typeface="Consolas"/>
              </a:endParaRPr>
            </a:p>
          </p:txBody>
        </p:sp>
        <p:sp>
          <p:nvSpPr>
            <p:cNvPr id="1427" name="Google Shape;1427;p63"/>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search(145)</a:t>
              </a:r>
              <a:endParaRPr sz="1400" b="0" i="0" u="none" strike="noStrike" cap="none">
                <a:solidFill>
                  <a:srgbClr val="000000"/>
                </a:solidFill>
                <a:latin typeface="Consolas"/>
                <a:ea typeface="Consolas"/>
                <a:cs typeface="Consolas"/>
                <a:sym typeface="Consolas"/>
              </a:endParaRPr>
            </a:p>
          </p:txBody>
        </p:sp>
      </p:grpSp>
      <p:sp>
        <p:nvSpPr>
          <p:cNvPr id="1428" name="Google Shape;1428;p63"/>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
        <p:nvSpPr>
          <p:cNvPr id="1429" name="Google Shape;1429;p63"/>
          <p:cNvSpPr txBox="1">
            <a:spLocks noGrp="1"/>
          </p:cNvSpPr>
          <p:nvPr>
            <p:ph type="title"/>
          </p:nvPr>
        </p:nvSpPr>
        <p:spPr>
          <a:xfrm>
            <a:off x="311700" y="445025"/>
            <a:ext cx="272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 (eg2)</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64"/>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435" name="Google Shape;1435;p64"/>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436" name="Google Shape;1436;p64"/>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437" name="Google Shape;1437;p64"/>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438" name="Google Shape;1438;p64"/>
          <p:cNvSpPr/>
          <p:nvPr/>
        </p:nvSpPr>
        <p:spPr>
          <a:xfrm>
            <a:off x="46959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55</a:t>
            </a:r>
            <a:endParaRPr sz="1400" b="0" i="0" u="none" strike="noStrike" cap="none">
              <a:solidFill>
                <a:srgbClr val="B7B7B7"/>
              </a:solidFill>
              <a:latin typeface="Arial"/>
              <a:ea typeface="Arial"/>
              <a:cs typeface="Arial"/>
              <a:sym typeface="Arial"/>
            </a:endParaRPr>
          </a:p>
        </p:txBody>
      </p:sp>
      <p:sp>
        <p:nvSpPr>
          <p:cNvPr id="1439" name="Google Shape;1439;p64"/>
          <p:cNvSpPr/>
          <p:nvPr/>
        </p:nvSpPr>
        <p:spPr>
          <a:xfrm>
            <a:off x="5381700" y="4406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440" name="Google Shape;1440;p64"/>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1441" name="Google Shape;1441;p64"/>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1442" name="Google Shape;1442;p64"/>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443" name="Google Shape;1443;p64"/>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444" name="Google Shape;1444;p64"/>
          <p:cNvSpPr/>
          <p:nvPr/>
        </p:nvSpPr>
        <p:spPr>
          <a:xfrm>
            <a:off x="50336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445" name="Google Shape;1445;p64"/>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1446" name="Google Shape;1446;p64"/>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447" name="Google Shape;1447;p64"/>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448" name="Google Shape;1448;p64"/>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449" name="Google Shape;1449;p64"/>
          <p:cNvCxnSpPr>
            <a:stCxn id="1448" idx="4"/>
            <a:endCxn id="1446"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450" name="Google Shape;1450;p64"/>
          <p:cNvCxnSpPr>
            <a:stCxn id="1446" idx="4"/>
            <a:endCxn id="1442"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451" name="Google Shape;1451;p64"/>
          <p:cNvCxnSpPr>
            <a:stCxn id="1442" idx="4"/>
            <a:endCxn id="1434"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452" name="Google Shape;1452;p64"/>
          <p:cNvCxnSpPr>
            <a:stCxn id="1443" idx="4"/>
            <a:endCxn id="1436"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453" name="Google Shape;1453;p64"/>
          <p:cNvCxnSpPr>
            <a:stCxn id="1444" idx="4"/>
            <a:endCxn id="1438" idx="0"/>
          </p:cNvCxnSpPr>
          <p:nvPr/>
        </p:nvCxnSpPr>
        <p:spPr>
          <a:xfrm flipH="1">
            <a:off x="49148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454" name="Google Shape;1454;p64"/>
          <p:cNvCxnSpPr>
            <a:stCxn id="1445" idx="4"/>
            <a:endCxn id="1440"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455" name="Google Shape;1455;p64"/>
          <p:cNvCxnSpPr>
            <a:stCxn id="1447" idx="4"/>
            <a:endCxn id="1444"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456" name="Google Shape;1456;p64"/>
          <p:cNvCxnSpPr>
            <a:stCxn id="1448" idx="4"/>
            <a:endCxn id="1447"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457" name="Google Shape;1457;p64"/>
          <p:cNvCxnSpPr>
            <a:stCxn id="1446" idx="4"/>
            <a:endCxn id="1443"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458" name="Google Shape;1458;p64"/>
          <p:cNvCxnSpPr>
            <a:stCxn id="1447" idx="4"/>
            <a:endCxn id="1445"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1459" name="Google Shape;1459;p64"/>
          <p:cNvCxnSpPr>
            <a:stCxn id="1442" idx="4"/>
            <a:endCxn id="1435"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460" name="Google Shape;1460;p64"/>
          <p:cNvCxnSpPr>
            <a:stCxn id="1443" idx="4"/>
            <a:endCxn id="1437"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461" name="Google Shape;1461;p64"/>
          <p:cNvCxnSpPr>
            <a:stCxn id="1444" idx="4"/>
            <a:endCxn id="1439"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462" name="Google Shape;1462;p64"/>
          <p:cNvCxnSpPr>
            <a:stCxn id="1445" idx="4"/>
            <a:endCxn id="1441"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grpSp>
        <p:nvGrpSpPr>
          <p:cNvPr id="1463" name="Google Shape;1463;p64"/>
          <p:cNvGrpSpPr/>
          <p:nvPr/>
        </p:nvGrpSpPr>
        <p:grpSpPr>
          <a:xfrm>
            <a:off x="3721750" y="112000"/>
            <a:ext cx="5309701" cy="1354225"/>
            <a:chOff x="1917150" y="3703800"/>
            <a:chExt cx="5309701" cy="1354225"/>
          </a:xfrm>
        </p:grpSpPr>
        <p:pic>
          <p:nvPicPr>
            <p:cNvPr id="1464" name="Google Shape;1464;p6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465" name="Google Shape;1465;p6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Compare 145 with 144</a:t>
              </a:r>
              <a:endParaRPr sz="1400" b="0" i="0" u="none" strike="noStrike" cap="none">
                <a:solidFill>
                  <a:schemeClr val="dk1"/>
                </a:solidFill>
                <a:latin typeface="Consolas"/>
                <a:ea typeface="Consolas"/>
                <a:cs typeface="Consolas"/>
                <a:sym typeface="Consolas"/>
              </a:endParaRPr>
            </a:p>
          </p:txBody>
        </p:sp>
        <p:sp>
          <p:nvSpPr>
            <p:cNvPr id="1466" name="Google Shape;1466;p6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search(145)</a:t>
              </a:r>
              <a:endParaRPr sz="1400" b="0" i="0" u="none" strike="noStrike" cap="none">
                <a:solidFill>
                  <a:srgbClr val="000000"/>
                </a:solidFill>
                <a:latin typeface="Consolas"/>
                <a:ea typeface="Consolas"/>
                <a:cs typeface="Consolas"/>
                <a:sym typeface="Consolas"/>
              </a:endParaRPr>
            </a:p>
          </p:txBody>
        </p:sp>
      </p:grpSp>
      <p:sp>
        <p:nvSpPr>
          <p:cNvPr id="1467" name="Google Shape;1467;p64"/>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
        <p:nvSpPr>
          <p:cNvPr id="1468" name="Google Shape;1468;p64"/>
          <p:cNvSpPr txBox="1">
            <a:spLocks noGrp="1"/>
          </p:cNvSpPr>
          <p:nvPr>
            <p:ph type="title"/>
          </p:nvPr>
        </p:nvSpPr>
        <p:spPr>
          <a:xfrm>
            <a:off x="311700" y="445025"/>
            <a:ext cx="272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 (eg2)</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65"/>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474" name="Google Shape;1474;p65"/>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475" name="Google Shape;1475;p65"/>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476" name="Google Shape;1476;p65"/>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477" name="Google Shape;1477;p65"/>
          <p:cNvSpPr/>
          <p:nvPr/>
        </p:nvSpPr>
        <p:spPr>
          <a:xfrm>
            <a:off x="46959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55</a:t>
            </a:r>
            <a:endParaRPr sz="1400" b="0" i="0" u="none" strike="noStrike" cap="none">
              <a:solidFill>
                <a:srgbClr val="B7B7B7"/>
              </a:solidFill>
              <a:latin typeface="Arial"/>
              <a:ea typeface="Arial"/>
              <a:cs typeface="Arial"/>
              <a:sym typeface="Arial"/>
            </a:endParaRPr>
          </a:p>
        </p:txBody>
      </p:sp>
      <p:sp>
        <p:nvSpPr>
          <p:cNvPr id="1478" name="Google Shape;1478;p65"/>
          <p:cNvSpPr/>
          <p:nvPr/>
        </p:nvSpPr>
        <p:spPr>
          <a:xfrm>
            <a:off x="5381700" y="4406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479" name="Google Shape;1479;p65"/>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1480" name="Google Shape;1480;p65"/>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1481" name="Google Shape;1481;p65"/>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482" name="Google Shape;1482;p65"/>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483" name="Google Shape;1483;p65"/>
          <p:cNvSpPr/>
          <p:nvPr/>
        </p:nvSpPr>
        <p:spPr>
          <a:xfrm>
            <a:off x="50336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484" name="Google Shape;1484;p65"/>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1485" name="Google Shape;1485;p65"/>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486" name="Google Shape;1486;p65"/>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487" name="Google Shape;1487;p65"/>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488" name="Google Shape;1488;p65"/>
          <p:cNvCxnSpPr>
            <a:stCxn id="1487" idx="4"/>
            <a:endCxn id="1485"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489" name="Google Shape;1489;p65"/>
          <p:cNvCxnSpPr>
            <a:stCxn id="1485" idx="4"/>
            <a:endCxn id="1481"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490" name="Google Shape;1490;p65"/>
          <p:cNvCxnSpPr>
            <a:stCxn id="1481" idx="4"/>
            <a:endCxn id="1473"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491" name="Google Shape;1491;p65"/>
          <p:cNvCxnSpPr>
            <a:stCxn id="1482" idx="4"/>
            <a:endCxn id="1475"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492" name="Google Shape;1492;p65"/>
          <p:cNvCxnSpPr>
            <a:stCxn id="1483" idx="4"/>
            <a:endCxn id="1477" idx="0"/>
          </p:cNvCxnSpPr>
          <p:nvPr/>
        </p:nvCxnSpPr>
        <p:spPr>
          <a:xfrm flipH="1">
            <a:off x="49148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493" name="Google Shape;1493;p65"/>
          <p:cNvCxnSpPr>
            <a:stCxn id="1484" idx="4"/>
            <a:endCxn id="1479"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494" name="Google Shape;1494;p65"/>
          <p:cNvCxnSpPr>
            <a:stCxn id="1486" idx="4"/>
            <a:endCxn id="1483"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495" name="Google Shape;1495;p65"/>
          <p:cNvCxnSpPr>
            <a:stCxn id="1487" idx="4"/>
            <a:endCxn id="1486"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496" name="Google Shape;1496;p65"/>
          <p:cNvCxnSpPr>
            <a:stCxn id="1485" idx="4"/>
            <a:endCxn id="1482"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497" name="Google Shape;1497;p65"/>
          <p:cNvCxnSpPr>
            <a:stCxn id="1486" idx="4"/>
            <a:endCxn id="1484"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1498" name="Google Shape;1498;p65"/>
          <p:cNvCxnSpPr>
            <a:stCxn id="1481" idx="4"/>
            <a:endCxn id="1474"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499" name="Google Shape;1499;p65"/>
          <p:cNvCxnSpPr>
            <a:stCxn id="1482" idx="4"/>
            <a:endCxn id="1476"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500" name="Google Shape;1500;p65"/>
          <p:cNvCxnSpPr>
            <a:stCxn id="1483" idx="4"/>
            <a:endCxn id="1478"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501" name="Google Shape;1501;p65"/>
          <p:cNvCxnSpPr>
            <a:stCxn id="1484" idx="4"/>
            <a:endCxn id="1480"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grpSp>
        <p:nvGrpSpPr>
          <p:cNvPr id="1502" name="Google Shape;1502;p65"/>
          <p:cNvGrpSpPr/>
          <p:nvPr/>
        </p:nvGrpSpPr>
        <p:grpSpPr>
          <a:xfrm>
            <a:off x="3721750" y="112000"/>
            <a:ext cx="5309701" cy="1354225"/>
            <a:chOff x="1917150" y="3703800"/>
            <a:chExt cx="5309701" cy="1354225"/>
          </a:xfrm>
        </p:grpSpPr>
        <p:pic>
          <p:nvPicPr>
            <p:cNvPr id="1503" name="Google Shape;1503;p6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504" name="Google Shape;1504;p6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We are supposed to explore the right subtree, but 144 does not have a right subtree! </a:t>
              </a:r>
              <a:endParaRPr sz="1400" b="0" i="0" u="none" strike="noStrike" cap="none">
                <a:solidFill>
                  <a:schemeClr val="dk1"/>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We can report ‘not found’</a:t>
              </a:r>
              <a:endParaRPr sz="1400" b="0" i="0" u="none" strike="noStrike" cap="none">
                <a:solidFill>
                  <a:schemeClr val="dk1"/>
                </a:solidFill>
                <a:latin typeface="Consolas"/>
                <a:ea typeface="Consolas"/>
                <a:cs typeface="Consolas"/>
                <a:sym typeface="Consolas"/>
              </a:endParaRPr>
            </a:p>
          </p:txBody>
        </p:sp>
        <p:sp>
          <p:nvSpPr>
            <p:cNvPr id="1505" name="Google Shape;1505;p6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search(145)</a:t>
              </a:r>
              <a:endParaRPr sz="1400" b="0" i="0" u="none" strike="noStrike" cap="none">
                <a:solidFill>
                  <a:srgbClr val="000000"/>
                </a:solidFill>
                <a:latin typeface="Consolas"/>
                <a:ea typeface="Consolas"/>
                <a:cs typeface="Consolas"/>
                <a:sym typeface="Consolas"/>
              </a:endParaRPr>
            </a:p>
          </p:txBody>
        </p:sp>
      </p:grpSp>
      <p:sp>
        <p:nvSpPr>
          <p:cNvPr id="1506" name="Google Shape;1506;p65"/>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
        <p:nvSpPr>
          <p:cNvPr id="1507" name="Google Shape;1507;p65"/>
          <p:cNvSpPr/>
          <p:nvPr/>
        </p:nvSpPr>
        <p:spPr>
          <a:xfrm>
            <a:off x="5713250" y="4792800"/>
            <a:ext cx="337800" cy="3507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65"/>
          <p:cNvSpPr txBox="1">
            <a:spLocks noGrp="1"/>
          </p:cNvSpPr>
          <p:nvPr>
            <p:ph type="title"/>
          </p:nvPr>
        </p:nvSpPr>
        <p:spPr>
          <a:xfrm>
            <a:off x="311700" y="445025"/>
            <a:ext cx="272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 (eg2)</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grpSp>
        <p:nvGrpSpPr>
          <p:cNvPr id="1513" name="Google Shape;1513;p66"/>
          <p:cNvGrpSpPr/>
          <p:nvPr/>
        </p:nvGrpSpPr>
        <p:grpSpPr>
          <a:xfrm>
            <a:off x="3721750" y="112000"/>
            <a:ext cx="5309701" cy="1354225"/>
            <a:chOff x="1917150" y="3703800"/>
            <a:chExt cx="5309701" cy="1354225"/>
          </a:xfrm>
        </p:grpSpPr>
        <p:pic>
          <p:nvPicPr>
            <p:cNvPr id="1514" name="Google Shape;1514;p6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515" name="Google Shape;1515;p6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Initialisation</a:t>
              </a:r>
              <a:endParaRPr sz="1400" b="0" i="0" u="none" strike="noStrike" cap="none">
                <a:solidFill>
                  <a:schemeClr val="dk1"/>
                </a:solidFill>
                <a:latin typeface="Consolas"/>
                <a:ea typeface="Consolas"/>
                <a:cs typeface="Consolas"/>
                <a:sym typeface="Consolas"/>
              </a:endParaRPr>
            </a:p>
          </p:txBody>
        </p:sp>
        <p:sp>
          <p:nvSpPr>
            <p:cNvPr id="1516" name="Google Shape;1516;p6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search(987)</a:t>
              </a:r>
              <a:endParaRPr sz="1400" b="0" i="0" u="none" strike="noStrike" cap="none">
                <a:solidFill>
                  <a:srgbClr val="000000"/>
                </a:solidFill>
                <a:latin typeface="Consolas"/>
                <a:ea typeface="Consolas"/>
                <a:cs typeface="Consolas"/>
                <a:sym typeface="Consolas"/>
              </a:endParaRPr>
            </a:p>
          </p:txBody>
        </p:sp>
      </p:grpSp>
      <p:sp>
        <p:nvSpPr>
          <p:cNvPr id="1517" name="Google Shape;1517;p66"/>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
        <p:nvSpPr>
          <p:cNvPr id="1518" name="Google Shape;1518;p66"/>
          <p:cNvSpPr/>
          <p:nvPr/>
        </p:nvSpPr>
        <p:spPr>
          <a:xfrm>
            <a:off x="5381700" y="4066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519" name="Google Shape;1519;p66"/>
          <p:cNvSpPr/>
          <p:nvPr/>
        </p:nvSpPr>
        <p:spPr>
          <a:xfrm>
            <a:off x="6067500" y="463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520" name="Google Shape;1520;p66"/>
          <p:cNvSpPr/>
          <p:nvPr/>
        </p:nvSpPr>
        <p:spPr>
          <a:xfrm>
            <a:off x="4695900" y="3499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521" name="Google Shape;1521;p66"/>
          <p:cNvSpPr/>
          <p:nvPr/>
        </p:nvSpPr>
        <p:spPr>
          <a:xfrm>
            <a:off x="4010100" y="293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522" name="Google Shape;1522;p66"/>
          <p:cNvSpPr/>
          <p:nvPr/>
        </p:nvSpPr>
        <p:spPr>
          <a:xfrm>
            <a:off x="3324300" y="2363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523" name="Google Shape;1523;p66"/>
          <p:cNvSpPr/>
          <p:nvPr/>
        </p:nvSpPr>
        <p:spPr>
          <a:xfrm>
            <a:off x="2638500" y="1795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cxnSp>
        <p:nvCxnSpPr>
          <p:cNvPr id="1524" name="Google Shape;1524;p66"/>
          <p:cNvCxnSpPr>
            <a:stCxn id="1523" idx="4"/>
            <a:endCxn id="1522" idx="0"/>
          </p:cNvCxnSpPr>
          <p:nvPr/>
        </p:nvCxnSpPr>
        <p:spPr>
          <a:xfrm>
            <a:off x="2857500" y="22333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25" name="Google Shape;1525;p66"/>
          <p:cNvCxnSpPr>
            <a:stCxn id="1522" idx="4"/>
            <a:endCxn id="1521" idx="0"/>
          </p:cNvCxnSpPr>
          <p:nvPr/>
        </p:nvCxnSpPr>
        <p:spPr>
          <a:xfrm>
            <a:off x="3543300" y="28012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26" name="Google Shape;1526;p66"/>
          <p:cNvCxnSpPr>
            <a:stCxn id="1521" idx="4"/>
            <a:endCxn id="1520" idx="0"/>
          </p:cNvCxnSpPr>
          <p:nvPr/>
        </p:nvCxnSpPr>
        <p:spPr>
          <a:xfrm>
            <a:off x="4229100" y="33691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27" name="Google Shape;1527;p66"/>
          <p:cNvCxnSpPr>
            <a:stCxn id="1520" idx="4"/>
            <a:endCxn id="1518" idx="0"/>
          </p:cNvCxnSpPr>
          <p:nvPr/>
        </p:nvCxnSpPr>
        <p:spPr>
          <a:xfrm>
            <a:off x="4914900" y="39370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28" name="Google Shape;1528;p66"/>
          <p:cNvCxnSpPr>
            <a:stCxn id="1518" idx="4"/>
            <a:endCxn id="1519" idx="0"/>
          </p:cNvCxnSpPr>
          <p:nvPr/>
        </p:nvCxnSpPr>
        <p:spPr>
          <a:xfrm>
            <a:off x="5600700" y="4504907"/>
            <a:ext cx="685800" cy="129900"/>
          </a:xfrm>
          <a:prstGeom prst="straightConnector1">
            <a:avLst/>
          </a:prstGeom>
          <a:noFill/>
          <a:ln w="28575" cap="flat" cmpd="sng">
            <a:solidFill>
              <a:srgbClr val="980000"/>
            </a:solidFill>
            <a:prstDash val="solid"/>
            <a:round/>
            <a:headEnd type="none" w="sm" len="sm"/>
            <a:tailEnd type="triangle" w="med" len="med"/>
          </a:ln>
        </p:spPr>
      </p:cxnSp>
      <p:sp>
        <p:nvSpPr>
          <p:cNvPr id="1529" name="Google Shape;1529;p66"/>
          <p:cNvSpPr txBox="1">
            <a:spLocks noGrp="1"/>
          </p:cNvSpPr>
          <p:nvPr>
            <p:ph type="title"/>
          </p:nvPr>
        </p:nvSpPr>
        <p:spPr>
          <a:xfrm>
            <a:off x="311700" y="445025"/>
            <a:ext cx="272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 (eg3)</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grpSp>
        <p:nvGrpSpPr>
          <p:cNvPr id="1534" name="Google Shape;1534;p67"/>
          <p:cNvGrpSpPr/>
          <p:nvPr/>
        </p:nvGrpSpPr>
        <p:grpSpPr>
          <a:xfrm>
            <a:off x="3721750" y="112000"/>
            <a:ext cx="5309701" cy="1354225"/>
            <a:chOff x="1917150" y="3703800"/>
            <a:chExt cx="5309701" cy="1354225"/>
          </a:xfrm>
        </p:grpSpPr>
        <p:pic>
          <p:nvPicPr>
            <p:cNvPr id="1535" name="Google Shape;1535;p6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536" name="Google Shape;1536;p6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Compare 987 with 8</a:t>
              </a:r>
              <a:endParaRPr sz="1400" b="0" i="0" u="none" strike="noStrike" cap="none">
                <a:solidFill>
                  <a:schemeClr val="dk1"/>
                </a:solidFill>
                <a:latin typeface="Consolas"/>
                <a:ea typeface="Consolas"/>
                <a:cs typeface="Consolas"/>
                <a:sym typeface="Consolas"/>
              </a:endParaRPr>
            </a:p>
          </p:txBody>
        </p:sp>
        <p:sp>
          <p:nvSpPr>
            <p:cNvPr id="1537" name="Google Shape;1537;p6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search(987)</a:t>
              </a:r>
              <a:endParaRPr sz="1400" b="0" i="0" u="none" strike="noStrike" cap="none">
                <a:solidFill>
                  <a:srgbClr val="000000"/>
                </a:solidFill>
                <a:latin typeface="Consolas"/>
                <a:ea typeface="Consolas"/>
                <a:cs typeface="Consolas"/>
                <a:sym typeface="Consolas"/>
              </a:endParaRPr>
            </a:p>
          </p:txBody>
        </p:sp>
      </p:grpSp>
      <p:sp>
        <p:nvSpPr>
          <p:cNvPr id="1538" name="Google Shape;1538;p67"/>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
        <p:nvSpPr>
          <p:cNvPr id="1539" name="Google Shape;1539;p67"/>
          <p:cNvSpPr/>
          <p:nvPr/>
        </p:nvSpPr>
        <p:spPr>
          <a:xfrm>
            <a:off x="5381700" y="4066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540" name="Google Shape;1540;p67"/>
          <p:cNvSpPr/>
          <p:nvPr/>
        </p:nvSpPr>
        <p:spPr>
          <a:xfrm>
            <a:off x="6067500" y="463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541" name="Google Shape;1541;p67"/>
          <p:cNvSpPr/>
          <p:nvPr/>
        </p:nvSpPr>
        <p:spPr>
          <a:xfrm>
            <a:off x="4695900" y="3499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542" name="Google Shape;1542;p67"/>
          <p:cNvSpPr/>
          <p:nvPr/>
        </p:nvSpPr>
        <p:spPr>
          <a:xfrm>
            <a:off x="4010100" y="293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543" name="Google Shape;1543;p67"/>
          <p:cNvSpPr/>
          <p:nvPr/>
        </p:nvSpPr>
        <p:spPr>
          <a:xfrm>
            <a:off x="3324300" y="2363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544" name="Google Shape;1544;p67"/>
          <p:cNvSpPr/>
          <p:nvPr/>
        </p:nvSpPr>
        <p:spPr>
          <a:xfrm>
            <a:off x="2638500" y="17953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cxnSp>
        <p:nvCxnSpPr>
          <p:cNvPr id="1545" name="Google Shape;1545;p67"/>
          <p:cNvCxnSpPr>
            <a:stCxn id="1544" idx="4"/>
            <a:endCxn id="1543" idx="0"/>
          </p:cNvCxnSpPr>
          <p:nvPr/>
        </p:nvCxnSpPr>
        <p:spPr>
          <a:xfrm>
            <a:off x="2857500" y="22333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46" name="Google Shape;1546;p67"/>
          <p:cNvCxnSpPr>
            <a:stCxn id="1543" idx="4"/>
            <a:endCxn id="1542" idx="0"/>
          </p:cNvCxnSpPr>
          <p:nvPr/>
        </p:nvCxnSpPr>
        <p:spPr>
          <a:xfrm>
            <a:off x="3543300" y="28012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47" name="Google Shape;1547;p67"/>
          <p:cNvCxnSpPr>
            <a:stCxn id="1542" idx="4"/>
            <a:endCxn id="1541" idx="0"/>
          </p:cNvCxnSpPr>
          <p:nvPr/>
        </p:nvCxnSpPr>
        <p:spPr>
          <a:xfrm>
            <a:off x="4229100" y="33691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48" name="Google Shape;1548;p67"/>
          <p:cNvCxnSpPr>
            <a:stCxn id="1541" idx="4"/>
            <a:endCxn id="1539" idx="0"/>
          </p:cNvCxnSpPr>
          <p:nvPr/>
        </p:nvCxnSpPr>
        <p:spPr>
          <a:xfrm>
            <a:off x="4914900" y="39370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49" name="Google Shape;1549;p67"/>
          <p:cNvCxnSpPr>
            <a:stCxn id="1539" idx="4"/>
            <a:endCxn id="1540" idx="0"/>
          </p:cNvCxnSpPr>
          <p:nvPr/>
        </p:nvCxnSpPr>
        <p:spPr>
          <a:xfrm>
            <a:off x="5600700" y="4504907"/>
            <a:ext cx="685800" cy="129900"/>
          </a:xfrm>
          <a:prstGeom prst="straightConnector1">
            <a:avLst/>
          </a:prstGeom>
          <a:noFill/>
          <a:ln w="28575" cap="flat" cmpd="sng">
            <a:solidFill>
              <a:srgbClr val="980000"/>
            </a:solidFill>
            <a:prstDash val="solid"/>
            <a:round/>
            <a:headEnd type="none" w="sm" len="sm"/>
            <a:tailEnd type="triangle" w="med" len="med"/>
          </a:ln>
        </p:spPr>
      </p:cxnSp>
      <p:sp>
        <p:nvSpPr>
          <p:cNvPr id="1550" name="Google Shape;1550;p67"/>
          <p:cNvSpPr txBox="1">
            <a:spLocks noGrp="1"/>
          </p:cNvSpPr>
          <p:nvPr>
            <p:ph type="title"/>
          </p:nvPr>
        </p:nvSpPr>
        <p:spPr>
          <a:xfrm>
            <a:off x="311700" y="445025"/>
            <a:ext cx="272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 (eg3)</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grpSp>
        <p:nvGrpSpPr>
          <p:cNvPr id="1555" name="Google Shape;1555;p68"/>
          <p:cNvGrpSpPr/>
          <p:nvPr/>
        </p:nvGrpSpPr>
        <p:grpSpPr>
          <a:xfrm>
            <a:off x="3721750" y="112000"/>
            <a:ext cx="5309701" cy="1354225"/>
            <a:chOff x="1917150" y="3703800"/>
            <a:chExt cx="5309701" cy="1354225"/>
          </a:xfrm>
        </p:grpSpPr>
        <p:pic>
          <p:nvPicPr>
            <p:cNvPr id="1556" name="Google Shape;1556;p6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557" name="Google Shape;1557;p6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987 cannot be in the left subtree. So we explore the right subtree</a:t>
              </a:r>
              <a:endParaRPr sz="1400" b="0" i="0" u="none" strike="noStrike" cap="none">
                <a:solidFill>
                  <a:schemeClr val="dk1"/>
                </a:solidFill>
                <a:latin typeface="Consolas"/>
                <a:ea typeface="Consolas"/>
                <a:cs typeface="Consolas"/>
                <a:sym typeface="Consolas"/>
              </a:endParaRPr>
            </a:p>
          </p:txBody>
        </p:sp>
        <p:sp>
          <p:nvSpPr>
            <p:cNvPr id="1558" name="Google Shape;1558;p6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search(987)</a:t>
              </a:r>
              <a:endParaRPr sz="1400" b="0" i="0" u="none" strike="noStrike" cap="none">
                <a:solidFill>
                  <a:srgbClr val="000000"/>
                </a:solidFill>
                <a:latin typeface="Consolas"/>
                <a:ea typeface="Consolas"/>
                <a:cs typeface="Consolas"/>
                <a:sym typeface="Consolas"/>
              </a:endParaRPr>
            </a:p>
          </p:txBody>
        </p:sp>
      </p:grpSp>
      <p:sp>
        <p:nvSpPr>
          <p:cNvPr id="1559" name="Google Shape;1559;p68"/>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
        <p:nvSpPr>
          <p:cNvPr id="1560" name="Google Shape;1560;p68"/>
          <p:cNvSpPr/>
          <p:nvPr/>
        </p:nvSpPr>
        <p:spPr>
          <a:xfrm>
            <a:off x="5381700" y="4066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561" name="Google Shape;1561;p68"/>
          <p:cNvSpPr/>
          <p:nvPr/>
        </p:nvSpPr>
        <p:spPr>
          <a:xfrm>
            <a:off x="6067500" y="463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562" name="Google Shape;1562;p68"/>
          <p:cNvSpPr/>
          <p:nvPr/>
        </p:nvSpPr>
        <p:spPr>
          <a:xfrm>
            <a:off x="4695900" y="3499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563" name="Google Shape;1563;p68"/>
          <p:cNvSpPr/>
          <p:nvPr/>
        </p:nvSpPr>
        <p:spPr>
          <a:xfrm>
            <a:off x="4010100" y="293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564" name="Google Shape;1564;p68"/>
          <p:cNvSpPr/>
          <p:nvPr/>
        </p:nvSpPr>
        <p:spPr>
          <a:xfrm>
            <a:off x="3324300" y="2363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565" name="Google Shape;1565;p68"/>
          <p:cNvSpPr/>
          <p:nvPr/>
        </p:nvSpPr>
        <p:spPr>
          <a:xfrm>
            <a:off x="2638500" y="17953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cxnSp>
        <p:nvCxnSpPr>
          <p:cNvPr id="1566" name="Google Shape;1566;p68"/>
          <p:cNvCxnSpPr>
            <a:stCxn id="1565" idx="4"/>
            <a:endCxn id="1564" idx="0"/>
          </p:cNvCxnSpPr>
          <p:nvPr/>
        </p:nvCxnSpPr>
        <p:spPr>
          <a:xfrm>
            <a:off x="2857500" y="22333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67" name="Google Shape;1567;p68"/>
          <p:cNvCxnSpPr>
            <a:stCxn id="1564" idx="4"/>
            <a:endCxn id="1563" idx="0"/>
          </p:cNvCxnSpPr>
          <p:nvPr/>
        </p:nvCxnSpPr>
        <p:spPr>
          <a:xfrm>
            <a:off x="3543300" y="28012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68" name="Google Shape;1568;p68"/>
          <p:cNvCxnSpPr>
            <a:stCxn id="1563" idx="4"/>
            <a:endCxn id="1562" idx="0"/>
          </p:cNvCxnSpPr>
          <p:nvPr/>
        </p:nvCxnSpPr>
        <p:spPr>
          <a:xfrm>
            <a:off x="4229100" y="33691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69" name="Google Shape;1569;p68"/>
          <p:cNvCxnSpPr>
            <a:stCxn id="1562" idx="4"/>
            <a:endCxn id="1560" idx="0"/>
          </p:cNvCxnSpPr>
          <p:nvPr/>
        </p:nvCxnSpPr>
        <p:spPr>
          <a:xfrm>
            <a:off x="4914900" y="39370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70" name="Google Shape;1570;p68"/>
          <p:cNvCxnSpPr>
            <a:stCxn id="1560" idx="4"/>
            <a:endCxn id="1561" idx="0"/>
          </p:cNvCxnSpPr>
          <p:nvPr/>
        </p:nvCxnSpPr>
        <p:spPr>
          <a:xfrm>
            <a:off x="5600700" y="4504907"/>
            <a:ext cx="685800" cy="129900"/>
          </a:xfrm>
          <a:prstGeom prst="straightConnector1">
            <a:avLst/>
          </a:prstGeom>
          <a:noFill/>
          <a:ln w="28575" cap="flat" cmpd="sng">
            <a:solidFill>
              <a:srgbClr val="980000"/>
            </a:solidFill>
            <a:prstDash val="solid"/>
            <a:round/>
            <a:headEnd type="none" w="sm" len="sm"/>
            <a:tailEnd type="triangle" w="med" len="med"/>
          </a:ln>
        </p:spPr>
      </p:cxnSp>
      <p:sp>
        <p:nvSpPr>
          <p:cNvPr id="1571" name="Google Shape;1571;p68"/>
          <p:cNvSpPr txBox="1">
            <a:spLocks noGrp="1"/>
          </p:cNvSpPr>
          <p:nvPr>
            <p:ph type="title"/>
          </p:nvPr>
        </p:nvSpPr>
        <p:spPr>
          <a:xfrm>
            <a:off x="311700" y="445025"/>
            <a:ext cx="272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 (eg3)</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grpSp>
        <p:nvGrpSpPr>
          <p:cNvPr id="1576" name="Google Shape;1576;p69"/>
          <p:cNvGrpSpPr/>
          <p:nvPr/>
        </p:nvGrpSpPr>
        <p:grpSpPr>
          <a:xfrm>
            <a:off x="3721750" y="112000"/>
            <a:ext cx="5309701" cy="1354225"/>
            <a:chOff x="1917150" y="3703800"/>
            <a:chExt cx="5309701" cy="1354225"/>
          </a:xfrm>
        </p:grpSpPr>
        <p:pic>
          <p:nvPicPr>
            <p:cNvPr id="1577" name="Google Shape;1577;p6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578" name="Google Shape;1578;p6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Compare 987 with 21</a:t>
              </a:r>
              <a:endParaRPr sz="1400" b="0" i="0" u="none" strike="noStrike" cap="none">
                <a:solidFill>
                  <a:schemeClr val="dk1"/>
                </a:solidFill>
                <a:latin typeface="Consolas"/>
                <a:ea typeface="Consolas"/>
                <a:cs typeface="Consolas"/>
                <a:sym typeface="Consolas"/>
              </a:endParaRPr>
            </a:p>
          </p:txBody>
        </p:sp>
        <p:sp>
          <p:nvSpPr>
            <p:cNvPr id="1579" name="Google Shape;1579;p69"/>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search(987)</a:t>
              </a:r>
              <a:endParaRPr sz="1400" b="0" i="0" u="none" strike="noStrike" cap="none">
                <a:solidFill>
                  <a:srgbClr val="000000"/>
                </a:solidFill>
                <a:latin typeface="Consolas"/>
                <a:ea typeface="Consolas"/>
                <a:cs typeface="Consolas"/>
                <a:sym typeface="Consolas"/>
              </a:endParaRPr>
            </a:p>
          </p:txBody>
        </p:sp>
      </p:grpSp>
      <p:sp>
        <p:nvSpPr>
          <p:cNvPr id="1580" name="Google Shape;1580;p69"/>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
        <p:nvSpPr>
          <p:cNvPr id="1581" name="Google Shape;1581;p69"/>
          <p:cNvSpPr/>
          <p:nvPr/>
        </p:nvSpPr>
        <p:spPr>
          <a:xfrm>
            <a:off x="5381700" y="4066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582" name="Google Shape;1582;p69"/>
          <p:cNvSpPr/>
          <p:nvPr/>
        </p:nvSpPr>
        <p:spPr>
          <a:xfrm>
            <a:off x="6067500" y="463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583" name="Google Shape;1583;p69"/>
          <p:cNvSpPr/>
          <p:nvPr/>
        </p:nvSpPr>
        <p:spPr>
          <a:xfrm>
            <a:off x="4695900" y="3499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584" name="Google Shape;1584;p69"/>
          <p:cNvSpPr/>
          <p:nvPr/>
        </p:nvSpPr>
        <p:spPr>
          <a:xfrm>
            <a:off x="4010100" y="293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585" name="Google Shape;1585;p69"/>
          <p:cNvSpPr/>
          <p:nvPr/>
        </p:nvSpPr>
        <p:spPr>
          <a:xfrm>
            <a:off x="3324300" y="2363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586" name="Google Shape;1586;p69"/>
          <p:cNvSpPr/>
          <p:nvPr/>
        </p:nvSpPr>
        <p:spPr>
          <a:xfrm>
            <a:off x="2638500" y="17953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cxnSp>
        <p:nvCxnSpPr>
          <p:cNvPr id="1587" name="Google Shape;1587;p69"/>
          <p:cNvCxnSpPr>
            <a:stCxn id="1586" idx="4"/>
            <a:endCxn id="1585" idx="0"/>
          </p:cNvCxnSpPr>
          <p:nvPr/>
        </p:nvCxnSpPr>
        <p:spPr>
          <a:xfrm>
            <a:off x="2857500" y="22333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88" name="Google Shape;1588;p69"/>
          <p:cNvCxnSpPr>
            <a:stCxn id="1585" idx="4"/>
            <a:endCxn id="1584" idx="0"/>
          </p:cNvCxnSpPr>
          <p:nvPr/>
        </p:nvCxnSpPr>
        <p:spPr>
          <a:xfrm>
            <a:off x="3543300" y="28012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89" name="Google Shape;1589;p69"/>
          <p:cNvCxnSpPr>
            <a:stCxn id="1584" idx="4"/>
            <a:endCxn id="1583" idx="0"/>
          </p:cNvCxnSpPr>
          <p:nvPr/>
        </p:nvCxnSpPr>
        <p:spPr>
          <a:xfrm>
            <a:off x="4229100" y="33691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90" name="Google Shape;1590;p69"/>
          <p:cNvCxnSpPr>
            <a:stCxn id="1583" idx="4"/>
            <a:endCxn id="1581" idx="0"/>
          </p:cNvCxnSpPr>
          <p:nvPr/>
        </p:nvCxnSpPr>
        <p:spPr>
          <a:xfrm>
            <a:off x="4914900" y="39370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591" name="Google Shape;1591;p69"/>
          <p:cNvCxnSpPr>
            <a:stCxn id="1581" idx="4"/>
            <a:endCxn id="1582" idx="0"/>
          </p:cNvCxnSpPr>
          <p:nvPr/>
        </p:nvCxnSpPr>
        <p:spPr>
          <a:xfrm>
            <a:off x="5600700" y="4504907"/>
            <a:ext cx="685800" cy="129900"/>
          </a:xfrm>
          <a:prstGeom prst="straightConnector1">
            <a:avLst/>
          </a:prstGeom>
          <a:noFill/>
          <a:ln w="28575" cap="flat" cmpd="sng">
            <a:solidFill>
              <a:srgbClr val="980000"/>
            </a:solidFill>
            <a:prstDash val="solid"/>
            <a:round/>
            <a:headEnd type="none" w="sm" len="sm"/>
            <a:tailEnd type="triangle" w="med" len="med"/>
          </a:ln>
        </p:spPr>
      </p:cxnSp>
      <p:sp>
        <p:nvSpPr>
          <p:cNvPr id="1592" name="Google Shape;1592;p69"/>
          <p:cNvSpPr txBox="1">
            <a:spLocks noGrp="1"/>
          </p:cNvSpPr>
          <p:nvPr>
            <p:ph type="title"/>
          </p:nvPr>
        </p:nvSpPr>
        <p:spPr>
          <a:xfrm>
            <a:off x="311700" y="445025"/>
            <a:ext cx="272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 (eg3)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7"/>
          <p:cNvGrpSpPr/>
          <p:nvPr/>
        </p:nvGrpSpPr>
        <p:grpSpPr>
          <a:xfrm>
            <a:off x="3925152" y="1844154"/>
            <a:ext cx="646894" cy="323447"/>
            <a:chOff x="3655200" y="2045175"/>
            <a:chExt cx="916800" cy="458400"/>
          </a:xfrm>
        </p:grpSpPr>
        <p:sp>
          <p:nvSpPr>
            <p:cNvPr id="177" name="Google Shape;177;p7"/>
            <p:cNvSpPr/>
            <p:nvPr/>
          </p:nvSpPr>
          <p:spPr>
            <a:xfrm>
              <a:off x="36552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40</a:t>
              </a:r>
              <a:endParaRPr sz="1400" b="0" i="0" u="none" strike="noStrike" cap="none">
                <a:solidFill>
                  <a:srgbClr val="595959"/>
                </a:solidFill>
                <a:latin typeface="Consolas"/>
                <a:ea typeface="Consolas"/>
                <a:cs typeface="Consolas"/>
                <a:sym typeface="Consolas"/>
              </a:endParaRPr>
            </a:p>
          </p:txBody>
        </p:sp>
        <p:sp>
          <p:nvSpPr>
            <p:cNvPr id="178" name="Google Shape;178;p7"/>
            <p:cNvSpPr/>
            <p:nvPr/>
          </p:nvSpPr>
          <p:spPr>
            <a:xfrm>
              <a:off x="4113600" y="2045175"/>
              <a:ext cx="458400" cy="458400"/>
            </a:xfrm>
            <a:prstGeom prst="rect">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22</a:t>
              </a:r>
              <a:endParaRPr sz="1400" b="0" i="0" u="none" strike="noStrike" cap="none">
                <a:solidFill>
                  <a:srgbClr val="595959"/>
                </a:solidFill>
                <a:latin typeface="Consolas"/>
                <a:ea typeface="Consolas"/>
                <a:cs typeface="Consolas"/>
                <a:sym typeface="Consolas"/>
              </a:endParaRPr>
            </a:p>
          </p:txBody>
        </p:sp>
      </p:grpSp>
      <p:grpSp>
        <p:nvGrpSpPr>
          <p:cNvPr id="179" name="Google Shape;179;p7"/>
          <p:cNvGrpSpPr/>
          <p:nvPr/>
        </p:nvGrpSpPr>
        <p:grpSpPr>
          <a:xfrm>
            <a:off x="4895452" y="1844154"/>
            <a:ext cx="646894" cy="323447"/>
            <a:chOff x="3655200" y="2045175"/>
            <a:chExt cx="916800" cy="458400"/>
          </a:xfrm>
        </p:grpSpPr>
        <p:sp>
          <p:nvSpPr>
            <p:cNvPr id="180" name="Google Shape;180;p7"/>
            <p:cNvSpPr/>
            <p:nvPr/>
          </p:nvSpPr>
          <p:spPr>
            <a:xfrm>
              <a:off x="36552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181" name="Google Shape;181;p7"/>
            <p:cNvSpPr/>
            <p:nvPr/>
          </p:nvSpPr>
          <p:spPr>
            <a:xfrm>
              <a:off x="41136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grpSp>
        <p:nvGrpSpPr>
          <p:cNvPr id="182" name="Google Shape;182;p7"/>
          <p:cNvGrpSpPr/>
          <p:nvPr/>
        </p:nvGrpSpPr>
        <p:grpSpPr>
          <a:xfrm>
            <a:off x="2954852" y="1844154"/>
            <a:ext cx="646894" cy="323447"/>
            <a:chOff x="3655200" y="2045175"/>
            <a:chExt cx="916800" cy="458400"/>
          </a:xfrm>
        </p:grpSpPr>
        <p:sp>
          <p:nvSpPr>
            <p:cNvPr id="183" name="Google Shape;183;p7"/>
            <p:cNvSpPr/>
            <p:nvPr/>
          </p:nvSpPr>
          <p:spPr>
            <a:xfrm>
              <a:off x="36552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14</a:t>
              </a:r>
              <a:endParaRPr sz="1400" b="0" i="0" u="none" strike="noStrike" cap="none">
                <a:solidFill>
                  <a:srgbClr val="595959"/>
                </a:solidFill>
                <a:latin typeface="Consolas"/>
                <a:ea typeface="Consolas"/>
                <a:cs typeface="Consolas"/>
                <a:sym typeface="Consolas"/>
              </a:endParaRPr>
            </a:p>
          </p:txBody>
        </p:sp>
        <p:sp>
          <p:nvSpPr>
            <p:cNvPr id="184" name="Google Shape;184;p7"/>
            <p:cNvSpPr/>
            <p:nvPr/>
          </p:nvSpPr>
          <p:spPr>
            <a:xfrm>
              <a:off x="41136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35</a:t>
              </a:r>
              <a:endParaRPr sz="1400" b="0" i="0" u="none" strike="noStrike" cap="none">
                <a:solidFill>
                  <a:srgbClr val="595959"/>
                </a:solidFill>
                <a:latin typeface="Consolas"/>
                <a:ea typeface="Consolas"/>
                <a:cs typeface="Consolas"/>
                <a:sym typeface="Consolas"/>
              </a:endParaRPr>
            </a:p>
          </p:txBody>
        </p:sp>
      </p:grpSp>
      <p:sp>
        <p:nvSpPr>
          <p:cNvPr id="185" name="Google Shape;185;p7"/>
          <p:cNvSpPr/>
          <p:nvPr/>
        </p:nvSpPr>
        <p:spPr>
          <a:xfrm>
            <a:off x="3601749" y="1844179"/>
            <a:ext cx="323400" cy="323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32</a:t>
            </a:r>
            <a:endParaRPr sz="1400" b="0" i="0" u="none" strike="noStrike" cap="none">
              <a:solidFill>
                <a:srgbClr val="595959"/>
              </a:solidFill>
              <a:latin typeface="Consolas"/>
              <a:ea typeface="Consolas"/>
              <a:cs typeface="Consolas"/>
              <a:sym typeface="Consolas"/>
            </a:endParaRPr>
          </a:p>
        </p:txBody>
      </p:sp>
      <p:sp>
        <p:nvSpPr>
          <p:cNvPr id="186" name="Google Shape;186;p7"/>
          <p:cNvSpPr/>
          <p:nvPr/>
        </p:nvSpPr>
        <p:spPr>
          <a:xfrm>
            <a:off x="5542349" y="1844179"/>
            <a:ext cx="323400" cy="323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187" name="Google Shape;187;p7"/>
          <p:cNvSpPr/>
          <p:nvPr/>
        </p:nvSpPr>
        <p:spPr>
          <a:xfrm>
            <a:off x="4572049" y="1844179"/>
            <a:ext cx="323400" cy="323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grpSp>
        <p:nvGrpSpPr>
          <p:cNvPr id="188" name="Google Shape;188;p7"/>
          <p:cNvGrpSpPr/>
          <p:nvPr/>
        </p:nvGrpSpPr>
        <p:grpSpPr>
          <a:xfrm>
            <a:off x="5865752" y="1844154"/>
            <a:ext cx="646894" cy="323447"/>
            <a:chOff x="3655200" y="2045175"/>
            <a:chExt cx="916800" cy="458400"/>
          </a:xfrm>
        </p:grpSpPr>
        <p:sp>
          <p:nvSpPr>
            <p:cNvPr id="189" name="Google Shape;189;p7"/>
            <p:cNvSpPr/>
            <p:nvPr/>
          </p:nvSpPr>
          <p:spPr>
            <a:xfrm>
              <a:off x="36552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90" name="Google Shape;190;p7"/>
            <p:cNvSpPr/>
            <p:nvPr/>
          </p:nvSpPr>
          <p:spPr>
            <a:xfrm>
              <a:off x="4113600" y="2045175"/>
              <a:ext cx="458400" cy="458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191" name="Google Shape;191;p7"/>
          <p:cNvSpPr/>
          <p:nvPr/>
        </p:nvSpPr>
        <p:spPr>
          <a:xfrm>
            <a:off x="2631402" y="1844154"/>
            <a:ext cx="323400" cy="3234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grpSp>
        <p:nvGrpSpPr>
          <p:cNvPr id="192" name="Google Shape;192;p7"/>
          <p:cNvGrpSpPr/>
          <p:nvPr/>
        </p:nvGrpSpPr>
        <p:grpSpPr>
          <a:xfrm>
            <a:off x="1917175" y="91225"/>
            <a:ext cx="5309701" cy="1354225"/>
            <a:chOff x="1917150" y="3703800"/>
            <a:chExt cx="5309701" cy="1354225"/>
          </a:xfrm>
        </p:grpSpPr>
        <p:pic>
          <p:nvPicPr>
            <p:cNvPr id="193" name="Google Shape;193;p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94" name="Google Shape;194;p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Select a random pivot and partition</a:t>
              </a:r>
              <a:endParaRPr sz="1000" b="0" i="0" u="none" strike="noStrike" cap="none">
                <a:solidFill>
                  <a:srgbClr val="000000"/>
                </a:solidFill>
                <a:latin typeface="Consolas"/>
                <a:ea typeface="Consolas"/>
                <a:cs typeface="Consolas"/>
                <a:sym typeface="Consolas"/>
              </a:endParaRPr>
            </a:p>
          </p:txBody>
        </p:sp>
        <p:sp>
          <p:nvSpPr>
            <p:cNvPr id="195" name="Google Shape;195;p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select(4)</a:t>
              </a:r>
              <a:endParaRPr sz="1400" b="0" i="0" u="none" strike="noStrike" cap="none">
                <a:solidFill>
                  <a:srgbClr val="000000"/>
                </a:solidFill>
                <a:latin typeface="Consolas"/>
                <a:ea typeface="Consolas"/>
                <a:cs typeface="Consolas"/>
                <a:sym typeface="Consolas"/>
              </a:endParaRPr>
            </a:p>
          </p:txBody>
        </p:sp>
      </p:grpSp>
      <p:grpSp>
        <p:nvGrpSpPr>
          <p:cNvPr id="196" name="Google Shape;196;p7"/>
          <p:cNvGrpSpPr/>
          <p:nvPr/>
        </p:nvGrpSpPr>
        <p:grpSpPr>
          <a:xfrm>
            <a:off x="2631402" y="2216204"/>
            <a:ext cx="646894" cy="323447"/>
            <a:chOff x="3655200" y="2045175"/>
            <a:chExt cx="916800" cy="458400"/>
          </a:xfrm>
        </p:grpSpPr>
        <p:sp>
          <p:nvSpPr>
            <p:cNvPr id="197" name="Google Shape;197;p7"/>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198" name="Google Shape;198;p7"/>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grpSp>
      <p:sp>
        <p:nvSpPr>
          <p:cNvPr id="199" name="Google Shape;199;p7"/>
          <p:cNvSpPr/>
          <p:nvPr/>
        </p:nvSpPr>
        <p:spPr>
          <a:xfrm>
            <a:off x="32782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a:t>
            </a:r>
            <a:endParaRPr sz="1400" b="0" i="0" u="none" strike="noStrike" cap="none">
              <a:solidFill>
                <a:srgbClr val="595959"/>
              </a:solidFill>
              <a:latin typeface="Consolas"/>
              <a:ea typeface="Consolas"/>
              <a:cs typeface="Consolas"/>
              <a:sym typeface="Consolas"/>
            </a:endParaRPr>
          </a:p>
        </p:txBody>
      </p:sp>
      <p:grpSp>
        <p:nvGrpSpPr>
          <p:cNvPr id="200" name="Google Shape;200;p7"/>
          <p:cNvGrpSpPr/>
          <p:nvPr/>
        </p:nvGrpSpPr>
        <p:grpSpPr>
          <a:xfrm>
            <a:off x="3601702" y="2216204"/>
            <a:ext cx="646894" cy="323447"/>
            <a:chOff x="3655200" y="2045175"/>
            <a:chExt cx="916800" cy="458400"/>
          </a:xfrm>
        </p:grpSpPr>
        <p:sp>
          <p:nvSpPr>
            <p:cNvPr id="201" name="Google Shape;201;p7"/>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202" name="Google Shape;202;p7"/>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203" name="Google Shape;203;p7"/>
          <p:cNvSpPr/>
          <p:nvPr/>
        </p:nvSpPr>
        <p:spPr>
          <a:xfrm>
            <a:off x="42485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grpSp>
        <p:nvGrpSpPr>
          <p:cNvPr id="204" name="Google Shape;204;p7"/>
          <p:cNvGrpSpPr/>
          <p:nvPr/>
        </p:nvGrpSpPr>
        <p:grpSpPr>
          <a:xfrm>
            <a:off x="4572002" y="2216204"/>
            <a:ext cx="646894" cy="323447"/>
            <a:chOff x="3655200" y="2045175"/>
            <a:chExt cx="916800" cy="458400"/>
          </a:xfrm>
        </p:grpSpPr>
        <p:sp>
          <p:nvSpPr>
            <p:cNvPr id="205" name="Google Shape;205;p7"/>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06" name="Google Shape;206;p7"/>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sp>
        <p:nvSpPr>
          <p:cNvPr id="207" name="Google Shape;207;p7"/>
          <p:cNvSpPr/>
          <p:nvPr/>
        </p:nvSpPr>
        <p:spPr>
          <a:xfrm>
            <a:off x="52188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9</a:t>
            </a:r>
            <a:endParaRPr sz="1400" b="0" i="0" u="none" strike="noStrike" cap="none">
              <a:solidFill>
                <a:srgbClr val="595959"/>
              </a:solidFill>
              <a:latin typeface="Consolas"/>
              <a:ea typeface="Consolas"/>
              <a:cs typeface="Consolas"/>
              <a:sym typeface="Consolas"/>
            </a:endParaRPr>
          </a:p>
        </p:txBody>
      </p:sp>
      <p:grpSp>
        <p:nvGrpSpPr>
          <p:cNvPr id="208" name="Google Shape;208;p7"/>
          <p:cNvGrpSpPr/>
          <p:nvPr/>
        </p:nvGrpSpPr>
        <p:grpSpPr>
          <a:xfrm>
            <a:off x="5542302" y="2216204"/>
            <a:ext cx="646894" cy="323447"/>
            <a:chOff x="3655200" y="2045175"/>
            <a:chExt cx="916800" cy="458400"/>
          </a:xfrm>
        </p:grpSpPr>
        <p:sp>
          <p:nvSpPr>
            <p:cNvPr id="209" name="Google Shape;209;p7"/>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sp>
          <p:nvSpPr>
            <p:cNvPr id="210" name="Google Shape;210;p7"/>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11</a:t>
              </a:r>
              <a:endParaRPr sz="1400" b="0" i="0" u="none" strike="noStrike" cap="none">
                <a:solidFill>
                  <a:srgbClr val="595959"/>
                </a:solidFill>
                <a:latin typeface="Consolas"/>
                <a:ea typeface="Consolas"/>
                <a:cs typeface="Consolas"/>
                <a:sym typeface="Consolas"/>
              </a:endParaRPr>
            </a:p>
          </p:txBody>
        </p:sp>
      </p:grpSp>
      <p:sp>
        <p:nvSpPr>
          <p:cNvPr id="211" name="Google Shape;211;p7"/>
          <p:cNvSpPr/>
          <p:nvPr/>
        </p:nvSpPr>
        <p:spPr>
          <a:xfrm>
            <a:off x="61891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12</a:t>
            </a:r>
            <a:endParaRPr sz="1400" b="0" i="0" u="none" strike="noStrike" cap="none">
              <a:solidFill>
                <a:srgbClr val="595959"/>
              </a:solidFill>
              <a:latin typeface="Consolas"/>
              <a:ea typeface="Consolas"/>
              <a:cs typeface="Consolas"/>
              <a:sym typeface="Consolas"/>
            </a:endParaRPr>
          </a:p>
        </p:txBody>
      </p:sp>
      <p:sp>
        <p:nvSpPr>
          <p:cNvPr id="212" name="Google Shape;212;p7"/>
          <p:cNvSpPr txBox="1"/>
          <p:nvPr/>
        </p:nvSpPr>
        <p:spPr>
          <a:xfrm>
            <a:off x="1929070" y="2173481"/>
            <a:ext cx="8835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Index: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grpSp>
        <p:nvGrpSpPr>
          <p:cNvPr id="1597" name="Google Shape;1597;p70"/>
          <p:cNvGrpSpPr/>
          <p:nvPr/>
        </p:nvGrpSpPr>
        <p:grpSpPr>
          <a:xfrm>
            <a:off x="3721750" y="112000"/>
            <a:ext cx="5309701" cy="1354225"/>
            <a:chOff x="1917150" y="3703800"/>
            <a:chExt cx="5309701" cy="1354225"/>
          </a:xfrm>
        </p:grpSpPr>
        <p:pic>
          <p:nvPicPr>
            <p:cNvPr id="1598" name="Google Shape;1598;p7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599" name="Google Shape;1599;p7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Also the same thing. Go right!</a:t>
              </a:r>
              <a:endParaRPr sz="1400" b="0" i="0" u="none" strike="noStrike" cap="none">
                <a:solidFill>
                  <a:schemeClr val="dk1"/>
                </a:solidFill>
                <a:latin typeface="Consolas"/>
                <a:ea typeface="Consolas"/>
                <a:cs typeface="Consolas"/>
                <a:sym typeface="Consolas"/>
              </a:endParaRPr>
            </a:p>
          </p:txBody>
        </p:sp>
        <p:sp>
          <p:nvSpPr>
            <p:cNvPr id="1600" name="Google Shape;1600;p70"/>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search(987)</a:t>
              </a:r>
              <a:endParaRPr sz="1400" b="0" i="0" u="none" strike="noStrike" cap="none">
                <a:solidFill>
                  <a:srgbClr val="000000"/>
                </a:solidFill>
                <a:latin typeface="Consolas"/>
                <a:ea typeface="Consolas"/>
                <a:cs typeface="Consolas"/>
                <a:sym typeface="Consolas"/>
              </a:endParaRPr>
            </a:p>
          </p:txBody>
        </p:sp>
      </p:grpSp>
      <p:sp>
        <p:nvSpPr>
          <p:cNvPr id="1601" name="Google Shape;1601;p70"/>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
        <p:nvSpPr>
          <p:cNvPr id="1602" name="Google Shape;1602;p70"/>
          <p:cNvSpPr/>
          <p:nvPr/>
        </p:nvSpPr>
        <p:spPr>
          <a:xfrm>
            <a:off x="5381700" y="4066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603" name="Google Shape;1603;p70"/>
          <p:cNvSpPr/>
          <p:nvPr/>
        </p:nvSpPr>
        <p:spPr>
          <a:xfrm>
            <a:off x="6067500" y="463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604" name="Google Shape;1604;p70"/>
          <p:cNvSpPr/>
          <p:nvPr/>
        </p:nvSpPr>
        <p:spPr>
          <a:xfrm>
            <a:off x="4695900" y="3499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605" name="Google Shape;1605;p70"/>
          <p:cNvSpPr/>
          <p:nvPr/>
        </p:nvSpPr>
        <p:spPr>
          <a:xfrm>
            <a:off x="4010100" y="29311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606" name="Google Shape;1606;p70"/>
          <p:cNvSpPr/>
          <p:nvPr/>
        </p:nvSpPr>
        <p:spPr>
          <a:xfrm>
            <a:off x="3324300" y="2363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607" name="Google Shape;1607;p70"/>
          <p:cNvSpPr/>
          <p:nvPr/>
        </p:nvSpPr>
        <p:spPr>
          <a:xfrm>
            <a:off x="2638500" y="17953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cxnSp>
        <p:nvCxnSpPr>
          <p:cNvPr id="1608" name="Google Shape;1608;p70"/>
          <p:cNvCxnSpPr>
            <a:stCxn id="1607" idx="4"/>
            <a:endCxn id="1606" idx="0"/>
          </p:cNvCxnSpPr>
          <p:nvPr/>
        </p:nvCxnSpPr>
        <p:spPr>
          <a:xfrm>
            <a:off x="2857500" y="22333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09" name="Google Shape;1609;p70"/>
          <p:cNvCxnSpPr>
            <a:stCxn id="1606" idx="4"/>
            <a:endCxn id="1605" idx="0"/>
          </p:cNvCxnSpPr>
          <p:nvPr/>
        </p:nvCxnSpPr>
        <p:spPr>
          <a:xfrm>
            <a:off x="3543300" y="28012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10" name="Google Shape;1610;p70"/>
          <p:cNvCxnSpPr>
            <a:stCxn id="1605" idx="4"/>
            <a:endCxn id="1604" idx="0"/>
          </p:cNvCxnSpPr>
          <p:nvPr/>
        </p:nvCxnSpPr>
        <p:spPr>
          <a:xfrm>
            <a:off x="4229100" y="33691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11" name="Google Shape;1611;p70"/>
          <p:cNvCxnSpPr>
            <a:stCxn id="1604" idx="4"/>
            <a:endCxn id="1602" idx="0"/>
          </p:cNvCxnSpPr>
          <p:nvPr/>
        </p:nvCxnSpPr>
        <p:spPr>
          <a:xfrm>
            <a:off x="4914900" y="39370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12" name="Google Shape;1612;p70"/>
          <p:cNvCxnSpPr>
            <a:stCxn id="1602" idx="4"/>
            <a:endCxn id="1603" idx="0"/>
          </p:cNvCxnSpPr>
          <p:nvPr/>
        </p:nvCxnSpPr>
        <p:spPr>
          <a:xfrm>
            <a:off x="5600700" y="4504907"/>
            <a:ext cx="685800" cy="129900"/>
          </a:xfrm>
          <a:prstGeom prst="straightConnector1">
            <a:avLst/>
          </a:prstGeom>
          <a:noFill/>
          <a:ln w="28575" cap="flat" cmpd="sng">
            <a:solidFill>
              <a:srgbClr val="980000"/>
            </a:solidFill>
            <a:prstDash val="solid"/>
            <a:round/>
            <a:headEnd type="none" w="sm" len="sm"/>
            <a:tailEnd type="triangle" w="med" len="med"/>
          </a:ln>
        </p:spPr>
      </p:cxnSp>
      <p:sp>
        <p:nvSpPr>
          <p:cNvPr id="1613" name="Google Shape;1613;p70"/>
          <p:cNvSpPr txBox="1">
            <a:spLocks noGrp="1"/>
          </p:cNvSpPr>
          <p:nvPr>
            <p:ph type="title"/>
          </p:nvPr>
        </p:nvSpPr>
        <p:spPr>
          <a:xfrm>
            <a:off x="311700" y="445025"/>
            <a:ext cx="272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 (eg3)</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grpSp>
        <p:nvGrpSpPr>
          <p:cNvPr id="1618" name="Google Shape;1618;p71"/>
          <p:cNvGrpSpPr/>
          <p:nvPr/>
        </p:nvGrpSpPr>
        <p:grpSpPr>
          <a:xfrm>
            <a:off x="3721750" y="112000"/>
            <a:ext cx="5309701" cy="1354225"/>
            <a:chOff x="1917150" y="3703800"/>
            <a:chExt cx="5309701" cy="1354225"/>
          </a:xfrm>
        </p:grpSpPr>
        <p:pic>
          <p:nvPicPr>
            <p:cNvPr id="1619" name="Google Shape;1619;p7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620" name="Google Shape;1620;p7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and so on...</a:t>
              </a:r>
              <a:endParaRPr sz="1400" b="0" i="0" u="none" strike="noStrike" cap="none">
                <a:solidFill>
                  <a:schemeClr val="dk1"/>
                </a:solidFill>
                <a:latin typeface="Consolas"/>
                <a:ea typeface="Consolas"/>
                <a:cs typeface="Consolas"/>
                <a:sym typeface="Consolas"/>
              </a:endParaRPr>
            </a:p>
          </p:txBody>
        </p:sp>
        <p:sp>
          <p:nvSpPr>
            <p:cNvPr id="1621" name="Google Shape;1621;p71"/>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search(987)</a:t>
              </a:r>
              <a:endParaRPr sz="1400" b="0" i="0" u="none" strike="noStrike" cap="none">
                <a:solidFill>
                  <a:srgbClr val="000000"/>
                </a:solidFill>
                <a:latin typeface="Consolas"/>
                <a:ea typeface="Consolas"/>
                <a:cs typeface="Consolas"/>
                <a:sym typeface="Consolas"/>
              </a:endParaRPr>
            </a:p>
          </p:txBody>
        </p:sp>
      </p:grpSp>
      <p:sp>
        <p:nvSpPr>
          <p:cNvPr id="1622" name="Google Shape;1622;p71"/>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
        <p:nvSpPr>
          <p:cNvPr id="1623" name="Google Shape;1623;p71"/>
          <p:cNvSpPr/>
          <p:nvPr/>
        </p:nvSpPr>
        <p:spPr>
          <a:xfrm>
            <a:off x="5381700" y="40669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624" name="Google Shape;1624;p71"/>
          <p:cNvSpPr/>
          <p:nvPr/>
        </p:nvSpPr>
        <p:spPr>
          <a:xfrm>
            <a:off x="6067500" y="463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625" name="Google Shape;1625;p71"/>
          <p:cNvSpPr/>
          <p:nvPr/>
        </p:nvSpPr>
        <p:spPr>
          <a:xfrm>
            <a:off x="4695900" y="3499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626" name="Google Shape;1626;p71"/>
          <p:cNvSpPr/>
          <p:nvPr/>
        </p:nvSpPr>
        <p:spPr>
          <a:xfrm>
            <a:off x="4010100" y="29311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627" name="Google Shape;1627;p71"/>
          <p:cNvSpPr/>
          <p:nvPr/>
        </p:nvSpPr>
        <p:spPr>
          <a:xfrm>
            <a:off x="3324300" y="2363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628" name="Google Shape;1628;p71"/>
          <p:cNvSpPr/>
          <p:nvPr/>
        </p:nvSpPr>
        <p:spPr>
          <a:xfrm>
            <a:off x="2638500" y="17953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cxnSp>
        <p:nvCxnSpPr>
          <p:cNvPr id="1629" name="Google Shape;1629;p71"/>
          <p:cNvCxnSpPr>
            <a:stCxn id="1628" idx="4"/>
            <a:endCxn id="1627" idx="0"/>
          </p:cNvCxnSpPr>
          <p:nvPr/>
        </p:nvCxnSpPr>
        <p:spPr>
          <a:xfrm>
            <a:off x="2857500" y="22333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30" name="Google Shape;1630;p71"/>
          <p:cNvCxnSpPr>
            <a:stCxn id="1627" idx="4"/>
            <a:endCxn id="1626" idx="0"/>
          </p:cNvCxnSpPr>
          <p:nvPr/>
        </p:nvCxnSpPr>
        <p:spPr>
          <a:xfrm>
            <a:off x="3543300" y="28012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31" name="Google Shape;1631;p71"/>
          <p:cNvCxnSpPr>
            <a:stCxn id="1626" idx="4"/>
            <a:endCxn id="1625" idx="0"/>
          </p:cNvCxnSpPr>
          <p:nvPr/>
        </p:nvCxnSpPr>
        <p:spPr>
          <a:xfrm>
            <a:off x="4229100" y="33691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32" name="Google Shape;1632;p71"/>
          <p:cNvCxnSpPr>
            <a:stCxn id="1625" idx="4"/>
            <a:endCxn id="1623" idx="0"/>
          </p:cNvCxnSpPr>
          <p:nvPr/>
        </p:nvCxnSpPr>
        <p:spPr>
          <a:xfrm>
            <a:off x="4914900" y="39370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33" name="Google Shape;1633;p71"/>
          <p:cNvCxnSpPr>
            <a:stCxn id="1623" idx="4"/>
            <a:endCxn id="1624" idx="0"/>
          </p:cNvCxnSpPr>
          <p:nvPr/>
        </p:nvCxnSpPr>
        <p:spPr>
          <a:xfrm>
            <a:off x="5600700" y="4504907"/>
            <a:ext cx="685800" cy="129900"/>
          </a:xfrm>
          <a:prstGeom prst="straightConnector1">
            <a:avLst/>
          </a:prstGeom>
          <a:noFill/>
          <a:ln w="28575" cap="flat" cmpd="sng">
            <a:solidFill>
              <a:srgbClr val="980000"/>
            </a:solidFill>
            <a:prstDash val="solid"/>
            <a:round/>
            <a:headEnd type="none" w="sm" len="sm"/>
            <a:tailEnd type="triangle" w="med" len="med"/>
          </a:ln>
        </p:spPr>
      </p:cxnSp>
      <p:sp>
        <p:nvSpPr>
          <p:cNvPr id="1634" name="Google Shape;1634;p71"/>
          <p:cNvSpPr txBox="1">
            <a:spLocks noGrp="1"/>
          </p:cNvSpPr>
          <p:nvPr>
            <p:ph type="title"/>
          </p:nvPr>
        </p:nvSpPr>
        <p:spPr>
          <a:xfrm>
            <a:off x="311700" y="445025"/>
            <a:ext cx="272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 (eg3)</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grpSp>
        <p:nvGrpSpPr>
          <p:cNvPr id="1639" name="Google Shape;1639;p72"/>
          <p:cNvGrpSpPr/>
          <p:nvPr/>
        </p:nvGrpSpPr>
        <p:grpSpPr>
          <a:xfrm>
            <a:off x="3721750" y="112000"/>
            <a:ext cx="5309701" cy="1354225"/>
            <a:chOff x="1917150" y="3703800"/>
            <a:chExt cx="5309701" cy="1354225"/>
          </a:xfrm>
        </p:grpSpPr>
        <p:pic>
          <p:nvPicPr>
            <p:cNvPr id="1640" name="Google Shape;1640;p7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641" name="Google Shape;1641;p7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will spare you the agony of going through several slides xD</a:t>
              </a:r>
              <a:endParaRPr sz="1400" b="0" i="0" u="none" strike="noStrike" cap="none">
                <a:solidFill>
                  <a:schemeClr val="dk1"/>
                </a:solidFill>
                <a:latin typeface="Consolas"/>
                <a:ea typeface="Consolas"/>
                <a:cs typeface="Consolas"/>
                <a:sym typeface="Consolas"/>
              </a:endParaRPr>
            </a:p>
          </p:txBody>
        </p:sp>
        <p:sp>
          <p:nvSpPr>
            <p:cNvPr id="1642" name="Google Shape;1642;p7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search(987)</a:t>
              </a:r>
              <a:endParaRPr sz="1400" b="0" i="0" u="none" strike="noStrike" cap="none">
                <a:solidFill>
                  <a:srgbClr val="000000"/>
                </a:solidFill>
                <a:latin typeface="Consolas"/>
                <a:ea typeface="Consolas"/>
                <a:cs typeface="Consolas"/>
                <a:sym typeface="Consolas"/>
              </a:endParaRPr>
            </a:p>
          </p:txBody>
        </p:sp>
      </p:grpSp>
      <p:sp>
        <p:nvSpPr>
          <p:cNvPr id="1643" name="Google Shape;1643;p72"/>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a:t>
            </a:r>
            <a:endParaRPr/>
          </a:p>
        </p:txBody>
      </p:sp>
      <p:sp>
        <p:nvSpPr>
          <p:cNvPr id="1644" name="Google Shape;1644;p72"/>
          <p:cNvSpPr/>
          <p:nvPr/>
        </p:nvSpPr>
        <p:spPr>
          <a:xfrm>
            <a:off x="5381700" y="40669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645" name="Google Shape;1645;p72"/>
          <p:cNvSpPr/>
          <p:nvPr/>
        </p:nvSpPr>
        <p:spPr>
          <a:xfrm>
            <a:off x="6067500" y="463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646" name="Google Shape;1646;p72"/>
          <p:cNvSpPr/>
          <p:nvPr/>
        </p:nvSpPr>
        <p:spPr>
          <a:xfrm>
            <a:off x="4695900" y="34990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647" name="Google Shape;1647;p72"/>
          <p:cNvSpPr/>
          <p:nvPr/>
        </p:nvSpPr>
        <p:spPr>
          <a:xfrm>
            <a:off x="4010100" y="29311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648" name="Google Shape;1648;p72"/>
          <p:cNvSpPr/>
          <p:nvPr/>
        </p:nvSpPr>
        <p:spPr>
          <a:xfrm>
            <a:off x="3324300" y="2363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649" name="Google Shape;1649;p72"/>
          <p:cNvSpPr/>
          <p:nvPr/>
        </p:nvSpPr>
        <p:spPr>
          <a:xfrm>
            <a:off x="2638500" y="17953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cxnSp>
        <p:nvCxnSpPr>
          <p:cNvPr id="1650" name="Google Shape;1650;p72"/>
          <p:cNvCxnSpPr>
            <a:stCxn id="1649" idx="4"/>
            <a:endCxn id="1648" idx="0"/>
          </p:cNvCxnSpPr>
          <p:nvPr/>
        </p:nvCxnSpPr>
        <p:spPr>
          <a:xfrm>
            <a:off x="2857500" y="22333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51" name="Google Shape;1651;p72"/>
          <p:cNvCxnSpPr>
            <a:stCxn id="1648" idx="4"/>
            <a:endCxn id="1647" idx="0"/>
          </p:cNvCxnSpPr>
          <p:nvPr/>
        </p:nvCxnSpPr>
        <p:spPr>
          <a:xfrm>
            <a:off x="3543300" y="28012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52" name="Google Shape;1652;p72"/>
          <p:cNvCxnSpPr>
            <a:stCxn id="1647" idx="4"/>
            <a:endCxn id="1646" idx="0"/>
          </p:cNvCxnSpPr>
          <p:nvPr/>
        </p:nvCxnSpPr>
        <p:spPr>
          <a:xfrm>
            <a:off x="4229100" y="33691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53" name="Google Shape;1653;p72"/>
          <p:cNvCxnSpPr>
            <a:stCxn id="1646" idx="4"/>
            <a:endCxn id="1644" idx="0"/>
          </p:cNvCxnSpPr>
          <p:nvPr/>
        </p:nvCxnSpPr>
        <p:spPr>
          <a:xfrm>
            <a:off x="4914900" y="3937007"/>
            <a:ext cx="685800" cy="129900"/>
          </a:xfrm>
          <a:prstGeom prst="straightConnector1">
            <a:avLst/>
          </a:prstGeom>
          <a:noFill/>
          <a:ln w="28575" cap="flat" cmpd="sng">
            <a:solidFill>
              <a:srgbClr val="980000"/>
            </a:solidFill>
            <a:prstDash val="solid"/>
            <a:round/>
            <a:headEnd type="none" w="sm" len="sm"/>
            <a:tailEnd type="triangle" w="med" len="med"/>
          </a:ln>
        </p:spPr>
      </p:cxnSp>
      <p:cxnSp>
        <p:nvCxnSpPr>
          <p:cNvPr id="1654" name="Google Shape;1654;p72"/>
          <p:cNvCxnSpPr>
            <a:stCxn id="1644" idx="4"/>
            <a:endCxn id="1645" idx="0"/>
          </p:cNvCxnSpPr>
          <p:nvPr/>
        </p:nvCxnSpPr>
        <p:spPr>
          <a:xfrm>
            <a:off x="5600700" y="4504907"/>
            <a:ext cx="685800" cy="129900"/>
          </a:xfrm>
          <a:prstGeom prst="straightConnector1">
            <a:avLst/>
          </a:prstGeom>
          <a:noFill/>
          <a:ln w="28575" cap="flat" cmpd="sng">
            <a:solidFill>
              <a:srgbClr val="980000"/>
            </a:solidFill>
            <a:prstDash val="solid"/>
            <a:round/>
            <a:headEnd type="none" w="sm" len="sm"/>
            <a:tailEnd type="triangle" w="med" len="med"/>
          </a:ln>
        </p:spPr>
      </p:cxnSp>
      <p:sp>
        <p:nvSpPr>
          <p:cNvPr id="1655" name="Google Shape;1655;p72"/>
          <p:cNvSpPr txBox="1">
            <a:spLocks noGrp="1"/>
          </p:cNvSpPr>
          <p:nvPr>
            <p:ph type="title"/>
          </p:nvPr>
        </p:nvSpPr>
        <p:spPr>
          <a:xfrm>
            <a:off x="311700" y="445025"/>
            <a:ext cx="272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Searching (eg3)</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Searchmin and Searchmax</a:t>
            </a:r>
            <a:endParaRPr/>
          </a:p>
        </p:txBody>
      </p:sp>
      <p:sp>
        <p:nvSpPr>
          <p:cNvPr id="1661" name="Google Shape;1661;p73"/>
          <p:cNvSpPr txBox="1">
            <a:spLocks noGrp="1"/>
          </p:cNvSpPr>
          <p:nvPr>
            <p:ph type="body" idx="1"/>
          </p:nvPr>
        </p:nvSpPr>
        <p:spPr>
          <a:xfrm>
            <a:off x="311700" y="1152475"/>
            <a:ext cx="8520600" cy="5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Where are the smallest and largest elements located in the tree?</a:t>
            </a:r>
            <a:endParaRPr/>
          </a:p>
        </p:txBody>
      </p:sp>
      <p:sp>
        <p:nvSpPr>
          <p:cNvPr id="1662" name="Google Shape;1662;p73"/>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663" name="Google Shape;1663;p73"/>
          <p:cNvSpPr/>
          <p:nvPr/>
        </p:nvSpPr>
        <p:spPr>
          <a:xfrm>
            <a:off x="2638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664" name="Google Shape;1664;p73"/>
          <p:cNvSpPr/>
          <p:nvPr/>
        </p:nvSpPr>
        <p:spPr>
          <a:xfrm>
            <a:off x="3324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1665" name="Google Shape;1665;p73"/>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666" name="Google Shape;1666;p73"/>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667" name="Google Shape;1667;p73"/>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668" name="Google Shape;1668;p73"/>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669" name="Google Shape;1669;p73"/>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670" name="Google Shape;1670;p73"/>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671" name="Google Shape;1671;p73"/>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1672" name="Google Shape;1672;p73"/>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673" name="Google Shape;1673;p73"/>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1674" name="Google Shape;1674;p73"/>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675" name="Google Shape;1675;p73"/>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676" name="Google Shape;1676;p73"/>
          <p:cNvSpPr/>
          <p:nvPr/>
        </p:nvSpPr>
        <p:spPr>
          <a:xfrm>
            <a:off x="4341650" y="1746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677" name="Google Shape;1677;p73"/>
          <p:cNvCxnSpPr>
            <a:stCxn id="1676" idx="4"/>
            <a:endCxn id="1674"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1678" name="Google Shape;1678;p73"/>
          <p:cNvCxnSpPr>
            <a:stCxn id="1674" idx="4"/>
            <a:endCxn id="1670"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1679" name="Google Shape;1679;p73"/>
          <p:cNvCxnSpPr>
            <a:stCxn id="1670" idx="4"/>
            <a:endCxn id="1662"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1680" name="Google Shape;1680;p73"/>
          <p:cNvCxnSpPr>
            <a:stCxn id="1671" idx="4"/>
            <a:endCxn id="1664" idx="0"/>
          </p:cNvCxnSpPr>
          <p:nvPr/>
        </p:nvCxnSpPr>
        <p:spPr>
          <a:xfrm flipH="1">
            <a:off x="3543348" y="39835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1681" name="Google Shape;1681;p73"/>
          <p:cNvCxnSpPr>
            <a:stCxn id="1672" idx="4"/>
            <a:endCxn id="1666"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682" name="Google Shape;1682;p73"/>
          <p:cNvCxnSpPr>
            <a:stCxn id="1673" idx="4"/>
            <a:endCxn id="1668"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683" name="Google Shape;1683;p73"/>
          <p:cNvCxnSpPr>
            <a:stCxn id="1675" idx="4"/>
            <a:endCxn id="1672"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684" name="Google Shape;1684;p73"/>
          <p:cNvCxnSpPr>
            <a:stCxn id="1676" idx="4"/>
            <a:endCxn id="1675"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685" name="Google Shape;1685;p73"/>
          <p:cNvCxnSpPr>
            <a:stCxn id="1674" idx="4"/>
            <a:endCxn id="1671"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1686" name="Google Shape;1686;p73"/>
          <p:cNvCxnSpPr>
            <a:stCxn id="1675" idx="4"/>
            <a:endCxn id="1673"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1687" name="Google Shape;1687;p73"/>
          <p:cNvCxnSpPr>
            <a:stCxn id="1670" idx="4"/>
            <a:endCxn id="1663" idx="0"/>
          </p:cNvCxnSpPr>
          <p:nvPr/>
        </p:nvCxnSpPr>
        <p:spPr>
          <a:xfrm>
            <a:off x="2518925" y="39835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1688" name="Google Shape;1688;p73"/>
          <p:cNvCxnSpPr>
            <a:stCxn id="1671" idx="4"/>
            <a:endCxn id="1665"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1689" name="Google Shape;1689;p73"/>
          <p:cNvCxnSpPr>
            <a:stCxn id="1672" idx="4"/>
            <a:endCxn id="1667"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690" name="Google Shape;1690;p73"/>
          <p:cNvCxnSpPr>
            <a:stCxn id="1673" idx="4"/>
            <a:endCxn id="1669"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7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Searchmin and Searchmax</a:t>
            </a:r>
            <a:endParaRPr/>
          </a:p>
        </p:txBody>
      </p:sp>
      <p:sp>
        <p:nvSpPr>
          <p:cNvPr id="1696" name="Google Shape;1696;p74"/>
          <p:cNvSpPr txBox="1">
            <a:spLocks noGrp="1"/>
          </p:cNvSpPr>
          <p:nvPr>
            <p:ph type="body" idx="1"/>
          </p:nvPr>
        </p:nvSpPr>
        <p:spPr>
          <a:xfrm>
            <a:off x="311700" y="1152475"/>
            <a:ext cx="8520600" cy="5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Where are the smallest and largest elements located in the tree?</a:t>
            </a:r>
            <a:endParaRPr/>
          </a:p>
        </p:txBody>
      </p:sp>
      <p:sp>
        <p:nvSpPr>
          <p:cNvPr id="1697" name="Google Shape;1697;p74"/>
          <p:cNvSpPr/>
          <p:nvPr/>
        </p:nvSpPr>
        <p:spPr>
          <a:xfrm>
            <a:off x="1952700" y="4406207"/>
            <a:ext cx="438000" cy="438000"/>
          </a:xfrm>
          <a:prstGeom prst="ellipse">
            <a:avLst/>
          </a:prstGeom>
          <a:solidFill>
            <a:srgbClr val="00FF00"/>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698" name="Google Shape;1698;p74"/>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699" name="Google Shape;1699;p74"/>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700" name="Google Shape;1700;p74"/>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701" name="Google Shape;1701;p74"/>
          <p:cNvSpPr/>
          <p:nvPr/>
        </p:nvSpPr>
        <p:spPr>
          <a:xfrm>
            <a:off x="46959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55</a:t>
            </a:r>
            <a:endParaRPr sz="1400" b="0" i="0" u="none" strike="noStrike" cap="none">
              <a:solidFill>
                <a:srgbClr val="B7B7B7"/>
              </a:solidFill>
              <a:latin typeface="Arial"/>
              <a:ea typeface="Arial"/>
              <a:cs typeface="Arial"/>
              <a:sym typeface="Arial"/>
            </a:endParaRPr>
          </a:p>
        </p:txBody>
      </p:sp>
      <p:sp>
        <p:nvSpPr>
          <p:cNvPr id="1702" name="Google Shape;1702;p74"/>
          <p:cNvSpPr/>
          <p:nvPr/>
        </p:nvSpPr>
        <p:spPr>
          <a:xfrm>
            <a:off x="5381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144</a:t>
            </a:r>
            <a:endParaRPr sz="1400" b="0" i="0" u="none" strike="noStrike" cap="none">
              <a:solidFill>
                <a:srgbClr val="B7B7B7"/>
              </a:solidFill>
              <a:latin typeface="Arial"/>
              <a:ea typeface="Arial"/>
              <a:cs typeface="Arial"/>
              <a:sym typeface="Arial"/>
            </a:endParaRPr>
          </a:p>
        </p:txBody>
      </p:sp>
      <p:sp>
        <p:nvSpPr>
          <p:cNvPr id="1703" name="Google Shape;1703;p74"/>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1704" name="Google Shape;1704;p74"/>
          <p:cNvSpPr/>
          <p:nvPr/>
        </p:nvSpPr>
        <p:spPr>
          <a:xfrm>
            <a:off x="6753300" y="4406207"/>
            <a:ext cx="438000" cy="438000"/>
          </a:xfrm>
          <a:prstGeom prst="ellipse">
            <a:avLst/>
          </a:prstGeom>
          <a:solidFill>
            <a:srgbClr val="FF0000"/>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705" name="Google Shape;1705;p74"/>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706" name="Google Shape;1706;p74"/>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707" name="Google Shape;1707;p74"/>
          <p:cNvSpPr/>
          <p:nvPr/>
        </p:nvSpPr>
        <p:spPr>
          <a:xfrm>
            <a:off x="50336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89</a:t>
            </a:r>
            <a:endParaRPr sz="1400" b="0" i="0" u="none" strike="noStrike" cap="none">
              <a:solidFill>
                <a:srgbClr val="B7B7B7"/>
              </a:solidFill>
              <a:latin typeface="Arial"/>
              <a:ea typeface="Arial"/>
              <a:cs typeface="Arial"/>
              <a:sym typeface="Arial"/>
            </a:endParaRPr>
          </a:p>
        </p:txBody>
      </p:sp>
      <p:sp>
        <p:nvSpPr>
          <p:cNvPr id="1708" name="Google Shape;1708;p74"/>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1709" name="Google Shape;1709;p74"/>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710" name="Google Shape;1710;p74"/>
          <p:cNvSpPr/>
          <p:nvPr/>
        </p:nvSpPr>
        <p:spPr>
          <a:xfrm>
            <a:off x="57132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233</a:t>
            </a:r>
            <a:endParaRPr sz="1400" b="0" i="0" u="none" strike="noStrike" cap="none">
              <a:solidFill>
                <a:srgbClr val="B7B7B7"/>
              </a:solidFill>
              <a:latin typeface="Arial"/>
              <a:ea typeface="Arial"/>
              <a:cs typeface="Arial"/>
              <a:sym typeface="Arial"/>
            </a:endParaRPr>
          </a:p>
        </p:txBody>
      </p:sp>
      <p:sp>
        <p:nvSpPr>
          <p:cNvPr id="1711" name="Google Shape;1711;p74"/>
          <p:cNvSpPr/>
          <p:nvPr/>
        </p:nvSpPr>
        <p:spPr>
          <a:xfrm>
            <a:off x="4341650" y="1746132"/>
            <a:ext cx="438000" cy="438000"/>
          </a:xfrm>
          <a:prstGeom prst="ellipse">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34</a:t>
            </a:r>
            <a:endParaRPr sz="1400" b="0" i="0" u="none" strike="noStrike" cap="none">
              <a:solidFill>
                <a:srgbClr val="B7B7B7"/>
              </a:solidFill>
              <a:latin typeface="Arial"/>
              <a:ea typeface="Arial"/>
              <a:cs typeface="Arial"/>
              <a:sym typeface="Arial"/>
            </a:endParaRPr>
          </a:p>
        </p:txBody>
      </p:sp>
      <p:cxnSp>
        <p:nvCxnSpPr>
          <p:cNvPr id="1712" name="Google Shape;1712;p74"/>
          <p:cNvCxnSpPr>
            <a:stCxn id="1711" idx="4"/>
            <a:endCxn id="1709"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713" name="Google Shape;1713;p74"/>
          <p:cNvCxnSpPr>
            <a:stCxn id="1709" idx="4"/>
            <a:endCxn id="1705"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714" name="Google Shape;1714;p74"/>
          <p:cNvCxnSpPr>
            <a:stCxn id="1705" idx="4"/>
            <a:endCxn id="1697"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715" name="Google Shape;1715;p74"/>
          <p:cNvCxnSpPr>
            <a:stCxn id="1706" idx="4"/>
            <a:endCxn id="1699"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716" name="Google Shape;1716;p74"/>
          <p:cNvCxnSpPr>
            <a:stCxn id="1707" idx="4"/>
            <a:endCxn id="1701" idx="0"/>
          </p:cNvCxnSpPr>
          <p:nvPr/>
        </p:nvCxnSpPr>
        <p:spPr>
          <a:xfrm flipH="1">
            <a:off x="49148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717" name="Google Shape;1717;p74"/>
          <p:cNvCxnSpPr>
            <a:stCxn id="1708" idx="4"/>
            <a:endCxn id="1703"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718" name="Google Shape;1718;p74"/>
          <p:cNvCxnSpPr>
            <a:stCxn id="1710" idx="4"/>
            <a:endCxn id="1707" idx="0"/>
          </p:cNvCxnSpPr>
          <p:nvPr/>
        </p:nvCxnSpPr>
        <p:spPr>
          <a:xfrm flipH="1">
            <a:off x="5252750" y="3122807"/>
            <a:ext cx="679500" cy="422700"/>
          </a:xfrm>
          <a:prstGeom prst="straightConnector1">
            <a:avLst/>
          </a:prstGeom>
          <a:noFill/>
          <a:ln w="28575" cap="flat" cmpd="sng">
            <a:solidFill>
              <a:srgbClr val="D9EAD3"/>
            </a:solidFill>
            <a:prstDash val="solid"/>
            <a:round/>
            <a:headEnd type="none" w="sm" len="sm"/>
            <a:tailEnd type="triangle" w="med" len="med"/>
          </a:ln>
        </p:spPr>
      </p:cxnSp>
      <p:cxnSp>
        <p:nvCxnSpPr>
          <p:cNvPr id="1719" name="Google Shape;1719;p74"/>
          <p:cNvCxnSpPr>
            <a:stCxn id="1711" idx="4"/>
            <a:endCxn id="1710" idx="0"/>
          </p:cNvCxnSpPr>
          <p:nvPr/>
        </p:nvCxnSpPr>
        <p:spPr>
          <a:xfrm>
            <a:off x="4560650" y="2184132"/>
            <a:ext cx="1371600" cy="500700"/>
          </a:xfrm>
          <a:prstGeom prst="straightConnector1">
            <a:avLst/>
          </a:prstGeom>
          <a:noFill/>
          <a:ln w="28575" cap="flat" cmpd="sng">
            <a:solidFill>
              <a:srgbClr val="E6B8AF"/>
            </a:solidFill>
            <a:prstDash val="solid"/>
            <a:round/>
            <a:headEnd type="none" w="sm" len="sm"/>
            <a:tailEnd type="triangle" w="med" len="med"/>
          </a:ln>
        </p:spPr>
      </p:cxnSp>
      <p:cxnSp>
        <p:nvCxnSpPr>
          <p:cNvPr id="1720" name="Google Shape;1720;p74"/>
          <p:cNvCxnSpPr>
            <a:stCxn id="1709" idx="4"/>
            <a:endCxn id="1706"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721" name="Google Shape;1721;p74"/>
          <p:cNvCxnSpPr>
            <a:stCxn id="1710" idx="4"/>
            <a:endCxn id="1708"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1722" name="Google Shape;1722;p74"/>
          <p:cNvCxnSpPr>
            <a:stCxn id="1705" idx="4"/>
            <a:endCxn id="1698"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723" name="Google Shape;1723;p74"/>
          <p:cNvCxnSpPr>
            <a:stCxn id="1706" idx="4"/>
            <a:endCxn id="1700"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724" name="Google Shape;1724;p74"/>
          <p:cNvCxnSpPr>
            <a:stCxn id="1707" idx="4"/>
            <a:endCxn id="1702" idx="0"/>
          </p:cNvCxnSpPr>
          <p:nvPr/>
        </p:nvCxnSpPr>
        <p:spPr>
          <a:xfrm>
            <a:off x="5252623" y="3983507"/>
            <a:ext cx="348000" cy="422700"/>
          </a:xfrm>
          <a:prstGeom prst="straightConnector1">
            <a:avLst/>
          </a:prstGeom>
          <a:noFill/>
          <a:ln w="28575" cap="flat" cmpd="sng">
            <a:solidFill>
              <a:srgbClr val="E6B8AF"/>
            </a:solidFill>
            <a:prstDash val="solid"/>
            <a:round/>
            <a:headEnd type="none" w="sm" len="sm"/>
            <a:tailEnd type="triangle" w="med" len="med"/>
          </a:ln>
        </p:spPr>
      </p:cxnSp>
      <p:cxnSp>
        <p:nvCxnSpPr>
          <p:cNvPr id="1725" name="Google Shape;1725;p74"/>
          <p:cNvCxnSpPr>
            <a:stCxn id="1708" idx="4"/>
            <a:endCxn id="1704"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Searchmin and Searchmax</a:t>
            </a:r>
            <a:endParaRPr/>
          </a:p>
        </p:txBody>
      </p:sp>
      <p:sp>
        <p:nvSpPr>
          <p:cNvPr id="1731" name="Google Shape;1731;p75"/>
          <p:cNvSpPr txBox="1">
            <a:spLocks noGrp="1"/>
          </p:cNvSpPr>
          <p:nvPr>
            <p:ph type="body" idx="1"/>
          </p:nvPr>
        </p:nvSpPr>
        <p:spPr>
          <a:xfrm>
            <a:off x="311700" y="1152475"/>
            <a:ext cx="8520600" cy="5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Where are the smallest and largest elements located in the tree?</a:t>
            </a:r>
            <a:endParaRPr/>
          </a:p>
        </p:txBody>
      </p:sp>
      <p:sp>
        <p:nvSpPr>
          <p:cNvPr id="1732" name="Google Shape;1732;p75"/>
          <p:cNvSpPr/>
          <p:nvPr/>
        </p:nvSpPr>
        <p:spPr>
          <a:xfrm>
            <a:off x="1952700" y="4406207"/>
            <a:ext cx="438000" cy="438000"/>
          </a:xfrm>
          <a:prstGeom prst="ellipse">
            <a:avLst/>
          </a:prstGeom>
          <a:solidFill>
            <a:srgbClr val="00FF00"/>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733" name="Google Shape;1733;p75"/>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734" name="Google Shape;1734;p75"/>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735" name="Google Shape;1735;p75"/>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736" name="Google Shape;1736;p75"/>
          <p:cNvSpPr/>
          <p:nvPr/>
        </p:nvSpPr>
        <p:spPr>
          <a:xfrm>
            <a:off x="46959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55</a:t>
            </a:r>
            <a:endParaRPr sz="1400" b="0" i="0" u="none" strike="noStrike" cap="none">
              <a:solidFill>
                <a:srgbClr val="B7B7B7"/>
              </a:solidFill>
              <a:latin typeface="Arial"/>
              <a:ea typeface="Arial"/>
              <a:cs typeface="Arial"/>
              <a:sym typeface="Arial"/>
            </a:endParaRPr>
          </a:p>
        </p:txBody>
      </p:sp>
      <p:sp>
        <p:nvSpPr>
          <p:cNvPr id="1737" name="Google Shape;1737;p75"/>
          <p:cNvSpPr/>
          <p:nvPr/>
        </p:nvSpPr>
        <p:spPr>
          <a:xfrm>
            <a:off x="5381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144</a:t>
            </a:r>
            <a:endParaRPr sz="1400" b="0" i="0" u="none" strike="noStrike" cap="none">
              <a:solidFill>
                <a:srgbClr val="B7B7B7"/>
              </a:solidFill>
              <a:latin typeface="Arial"/>
              <a:ea typeface="Arial"/>
              <a:cs typeface="Arial"/>
              <a:sym typeface="Arial"/>
            </a:endParaRPr>
          </a:p>
        </p:txBody>
      </p:sp>
      <p:sp>
        <p:nvSpPr>
          <p:cNvPr id="1738" name="Google Shape;1738;p75"/>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1739" name="Google Shape;1739;p75"/>
          <p:cNvSpPr/>
          <p:nvPr/>
        </p:nvSpPr>
        <p:spPr>
          <a:xfrm>
            <a:off x="6753300" y="4406207"/>
            <a:ext cx="438000" cy="438000"/>
          </a:xfrm>
          <a:prstGeom prst="ellipse">
            <a:avLst/>
          </a:prstGeom>
          <a:solidFill>
            <a:srgbClr val="FF0000"/>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740" name="Google Shape;1740;p75"/>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741" name="Google Shape;1741;p75"/>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742" name="Google Shape;1742;p75"/>
          <p:cNvSpPr/>
          <p:nvPr/>
        </p:nvSpPr>
        <p:spPr>
          <a:xfrm>
            <a:off x="50336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89</a:t>
            </a:r>
            <a:endParaRPr sz="1400" b="0" i="0" u="none" strike="noStrike" cap="none">
              <a:solidFill>
                <a:srgbClr val="B7B7B7"/>
              </a:solidFill>
              <a:latin typeface="Arial"/>
              <a:ea typeface="Arial"/>
              <a:cs typeface="Arial"/>
              <a:sym typeface="Arial"/>
            </a:endParaRPr>
          </a:p>
        </p:txBody>
      </p:sp>
      <p:sp>
        <p:nvSpPr>
          <p:cNvPr id="1743" name="Google Shape;1743;p75"/>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1744" name="Google Shape;1744;p75"/>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745" name="Google Shape;1745;p75"/>
          <p:cNvSpPr/>
          <p:nvPr/>
        </p:nvSpPr>
        <p:spPr>
          <a:xfrm>
            <a:off x="57132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233</a:t>
            </a:r>
            <a:endParaRPr sz="1400" b="0" i="0" u="none" strike="noStrike" cap="none">
              <a:solidFill>
                <a:srgbClr val="B7B7B7"/>
              </a:solidFill>
              <a:latin typeface="Arial"/>
              <a:ea typeface="Arial"/>
              <a:cs typeface="Arial"/>
              <a:sym typeface="Arial"/>
            </a:endParaRPr>
          </a:p>
        </p:txBody>
      </p:sp>
      <p:sp>
        <p:nvSpPr>
          <p:cNvPr id="1746" name="Google Shape;1746;p75"/>
          <p:cNvSpPr/>
          <p:nvPr/>
        </p:nvSpPr>
        <p:spPr>
          <a:xfrm>
            <a:off x="4341650" y="1746132"/>
            <a:ext cx="438000" cy="438000"/>
          </a:xfrm>
          <a:prstGeom prst="ellipse">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34</a:t>
            </a:r>
            <a:endParaRPr sz="1400" b="0" i="0" u="none" strike="noStrike" cap="none">
              <a:solidFill>
                <a:srgbClr val="B7B7B7"/>
              </a:solidFill>
              <a:latin typeface="Arial"/>
              <a:ea typeface="Arial"/>
              <a:cs typeface="Arial"/>
              <a:sym typeface="Arial"/>
            </a:endParaRPr>
          </a:p>
        </p:txBody>
      </p:sp>
      <p:cxnSp>
        <p:nvCxnSpPr>
          <p:cNvPr id="1747" name="Google Shape;1747;p75"/>
          <p:cNvCxnSpPr>
            <a:stCxn id="1746" idx="4"/>
            <a:endCxn id="1744"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748" name="Google Shape;1748;p75"/>
          <p:cNvCxnSpPr>
            <a:stCxn id="1744" idx="4"/>
            <a:endCxn id="1740"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749" name="Google Shape;1749;p75"/>
          <p:cNvCxnSpPr>
            <a:stCxn id="1740" idx="4"/>
            <a:endCxn id="1732"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750" name="Google Shape;1750;p75"/>
          <p:cNvCxnSpPr>
            <a:stCxn id="1741" idx="4"/>
            <a:endCxn id="1734"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751" name="Google Shape;1751;p75"/>
          <p:cNvCxnSpPr>
            <a:stCxn id="1742" idx="4"/>
            <a:endCxn id="1736" idx="0"/>
          </p:cNvCxnSpPr>
          <p:nvPr/>
        </p:nvCxnSpPr>
        <p:spPr>
          <a:xfrm flipH="1">
            <a:off x="49148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752" name="Google Shape;1752;p75"/>
          <p:cNvCxnSpPr>
            <a:stCxn id="1743" idx="4"/>
            <a:endCxn id="1738"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1753" name="Google Shape;1753;p75"/>
          <p:cNvCxnSpPr>
            <a:stCxn id="1745" idx="4"/>
            <a:endCxn id="1742" idx="0"/>
          </p:cNvCxnSpPr>
          <p:nvPr/>
        </p:nvCxnSpPr>
        <p:spPr>
          <a:xfrm flipH="1">
            <a:off x="5252750" y="3122807"/>
            <a:ext cx="679500" cy="422700"/>
          </a:xfrm>
          <a:prstGeom prst="straightConnector1">
            <a:avLst/>
          </a:prstGeom>
          <a:noFill/>
          <a:ln w="28575" cap="flat" cmpd="sng">
            <a:solidFill>
              <a:srgbClr val="D9EAD3"/>
            </a:solidFill>
            <a:prstDash val="solid"/>
            <a:round/>
            <a:headEnd type="none" w="sm" len="sm"/>
            <a:tailEnd type="triangle" w="med" len="med"/>
          </a:ln>
        </p:spPr>
      </p:cxnSp>
      <p:cxnSp>
        <p:nvCxnSpPr>
          <p:cNvPr id="1754" name="Google Shape;1754;p75"/>
          <p:cNvCxnSpPr>
            <a:stCxn id="1746" idx="4"/>
            <a:endCxn id="1745" idx="0"/>
          </p:cNvCxnSpPr>
          <p:nvPr/>
        </p:nvCxnSpPr>
        <p:spPr>
          <a:xfrm>
            <a:off x="4560650" y="2184132"/>
            <a:ext cx="1371600" cy="500700"/>
          </a:xfrm>
          <a:prstGeom prst="straightConnector1">
            <a:avLst/>
          </a:prstGeom>
          <a:noFill/>
          <a:ln w="28575" cap="flat" cmpd="sng">
            <a:solidFill>
              <a:srgbClr val="E6B8AF"/>
            </a:solidFill>
            <a:prstDash val="solid"/>
            <a:round/>
            <a:headEnd type="none" w="sm" len="sm"/>
            <a:tailEnd type="triangle" w="med" len="med"/>
          </a:ln>
        </p:spPr>
      </p:cxnSp>
      <p:cxnSp>
        <p:nvCxnSpPr>
          <p:cNvPr id="1755" name="Google Shape;1755;p75"/>
          <p:cNvCxnSpPr>
            <a:stCxn id="1744" idx="4"/>
            <a:endCxn id="1741"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756" name="Google Shape;1756;p75"/>
          <p:cNvCxnSpPr>
            <a:stCxn id="1745" idx="4"/>
            <a:endCxn id="1743"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1757" name="Google Shape;1757;p75"/>
          <p:cNvCxnSpPr>
            <a:stCxn id="1740" idx="4"/>
            <a:endCxn id="1733"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758" name="Google Shape;1758;p75"/>
          <p:cNvCxnSpPr>
            <a:stCxn id="1741" idx="4"/>
            <a:endCxn id="1735"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759" name="Google Shape;1759;p75"/>
          <p:cNvCxnSpPr>
            <a:stCxn id="1742" idx="4"/>
            <a:endCxn id="1737" idx="0"/>
          </p:cNvCxnSpPr>
          <p:nvPr/>
        </p:nvCxnSpPr>
        <p:spPr>
          <a:xfrm>
            <a:off x="5252623" y="3983507"/>
            <a:ext cx="348000" cy="422700"/>
          </a:xfrm>
          <a:prstGeom prst="straightConnector1">
            <a:avLst/>
          </a:prstGeom>
          <a:noFill/>
          <a:ln w="28575" cap="flat" cmpd="sng">
            <a:solidFill>
              <a:srgbClr val="E6B8AF"/>
            </a:solidFill>
            <a:prstDash val="solid"/>
            <a:round/>
            <a:headEnd type="none" w="sm" len="sm"/>
            <a:tailEnd type="triangle" w="med" len="med"/>
          </a:ln>
        </p:spPr>
      </p:cxnSp>
      <p:cxnSp>
        <p:nvCxnSpPr>
          <p:cNvPr id="1760" name="Google Shape;1760;p75"/>
          <p:cNvCxnSpPr>
            <a:stCxn id="1743" idx="4"/>
            <a:endCxn id="1739"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sp>
        <p:nvSpPr>
          <p:cNvPr id="1761" name="Google Shape;1761;p75"/>
          <p:cNvSpPr/>
          <p:nvPr/>
        </p:nvSpPr>
        <p:spPr>
          <a:xfrm>
            <a:off x="124550" y="3122800"/>
            <a:ext cx="2041025" cy="1181975"/>
          </a:xfrm>
          <a:prstGeom prst="rect">
            <a:avLst/>
          </a:prstGeom>
          <a:solidFill>
            <a:srgbClr val="FFFFFF"/>
          </a:solidFill>
          <a:ln>
            <a:noFill/>
          </a:ln>
        </p:spPr>
      </p:sp>
      <p:sp>
        <p:nvSpPr>
          <p:cNvPr id="1762" name="Google Shape;1762;p75"/>
          <p:cNvSpPr txBox="1"/>
          <p:nvPr/>
        </p:nvSpPr>
        <p:spPr>
          <a:xfrm>
            <a:off x="601800" y="4338850"/>
            <a:ext cx="13509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Leftmost of the tree</a:t>
            </a:r>
            <a:endParaRPr sz="1400" b="0" i="0" u="none" strike="noStrike" cap="none">
              <a:solidFill>
                <a:srgbClr val="000000"/>
              </a:solidFill>
              <a:latin typeface="Arial"/>
              <a:ea typeface="Arial"/>
              <a:cs typeface="Arial"/>
              <a:sym typeface="Arial"/>
            </a:endParaRPr>
          </a:p>
        </p:txBody>
      </p:sp>
      <p:sp>
        <p:nvSpPr>
          <p:cNvPr id="1763" name="Google Shape;1763;p75"/>
          <p:cNvSpPr txBox="1"/>
          <p:nvPr/>
        </p:nvSpPr>
        <p:spPr>
          <a:xfrm>
            <a:off x="7320375" y="4338850"/>
            <a:ext cx="12321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Rightmost of the tree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7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Searchmin and Searchmax</a:t>
            </a:r>
            <a:endParaRPr/>
          </a:p>
        </p:txBody>
      </p:sp>
      <p:sp>
        <p:nvSpPr>
          <p:cNvPr id="1769" name="Google Shape;1769;p7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The idea:</a:t>
            </a:r>
            <a:endParaRPr/>
          </a:p>
          <a:p>
            <a:pPr marL="457200" lvl="0" indent="-342900" algn="l" rtl="0">
              <a:lnSpc>
                <a:spcPct val="115000"/>
              </a:lnSpc>
              <a:spcBef>
                <a:spcPts val="1600"/>
              </a:spcBef>
              <a:spcAft>
                <a:spcPts val="0"/>
              </a:spcAft>
              <a:buSzPts val="1800"/>
              <a:buChar char="●"/>
            </a:pPr>
            <a:r>
              <a:rPr lang="en"/>
              <a:t>Just keep going down the left subtree (for min) or the right subtree (for max) ‘til you can’t no more </a:t>
            </a:r>
            <a:endParaRPr/>
          </a:p>
        </p:txBody>
      </p:sp>
      <p:pic>
        <p:nvPicPr>
          <p:cNvPr id="1770" name="Google Shape;1770;p76"/>
          <p:cNvPicPr preferRelativeResize="0"/>
          <p:nvPr/>
        </p:nvPicPr>
        <p:blipFill rotWithShape="1">
          <a:blip r:embed="rId3">
            <a:alphaModFix/>
          </a:blip>
          <a:srcRect/>
          <a:stretch/>
        </p:blipFill>
        <p:spPr>
          <a:xfrm>
            <a:off x="5321875" y="2872200"/>
            <a:ext cx="2857500" cy="1600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7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Questions?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7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Successor and Predecessor</a:t>
            </a:r>
            <a:endParaRPr/>
          </a:p>
        </p:txBody>
      </p:sp>
      <p:sp>
        <p:nvSpPr>
          <p:cNvPr id="1781" name="Google Shape;1781;p7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sz="12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7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Successor and Predecessor</a:t>
            </a:r>
            <a:endParaRPr/>
          </a:p>
        </p:txBody>
      </p:sp>
      <p:sp>
        <p:nvSpPr>
          <p:cNvPr id="1787" name="Google Shape;1787;p7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The successor of key x is basically the “next bigger key” in the tree</a:t>
            </a:r>
            <a:endParaRPr/>
          </a:p>
          <a:p>
            <a:pPr marL="0" lvl="0" indent="0" algn="l" rtl="0">
              <a:lnSpc>
                <a:spcPct val="115000"/>
              </a:lnSpc>
              <a:spcBef>
                <a:spcPts val="1600"/>
              </a:spcBef>
              <a:spcAft>
                <a:spcPts val="0"/>
              </a:spcAft>
              <a:buSzPts val="1800"/>
              <a:buNone/>
            </a:pPr>
            <a:r>
              <a:rPr lang="en"/>
              <a:t>The predecessor of key x is basically the “previous smaller key” in the tree</a:t>
            </a:r>
            <a:endParaRPr/>
          </a:p>
          <a:p>
            <a:pPr marL="0" lvl="0" indent="0" algn="l" rtl="0">
              <a:lnSpc>
                <a:spcPct val="115000"/>
              </a:lnSpc>
              <a:spcBef>
                <a:spcPts val="1600"/>
              </a:spcBef>
              <a:spcAft>
                <a:spcPts val="1600"/>
              </a:spcAft>
              <a:buSzPts val="1800"/>
              <a:buNone/>
            </a:pP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8"/>
          <p:cNvGrpSpPr/>
          <p:nvPr/>
        </p:nvGrpSpPr>
        <p:grpSpPr>
          <a:xfrm>
            <a:off x="3925152" y="1844154"/>
            <a:ext cx="646894" cy="323447"/>
            <a:chOff x="3655200" y="2045175"/>
            <a:chExt cx="916800" cy="458400"/>
          </a:xfrm>
        </p:grpSpPr>
        <p:sp>
          <p:nvSpPr>
            <p:cNvPr id="218" name="Google Shape;218;p8"/>
            <p:cNvSpPr/>
            <p:nvPr/>
          </p:nvSpPr>
          <p:spPr>
            <a:xfrm>
              <a:off x="36552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sp>
          <p:nvSpPr>
            <p:cNvPr id="219" name="Google Shape;219;p8"/>
            <p:cNvSpPr/>
            <p:nvPr/>
          </p:nvSpPr>
          <p:spPr>
            <a:xfrm>
              <a:off x="41136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grpSp>
      <p:grpSp>
        <p:nvGrpSpPr>
          <p:cNvPr id="220" name="Google Shape;220;p8"/>
          <p:cNvGrpSpPr/>
          <p:nvPr/>
        </p:nvGrpSpPr>
        <p:grpSpPr>
          <a:xfrm>
            <a:off x="4895452" y="1844154"/>
            <a:ext cx="646894" cy="323447"/>
            <a:chOff x="3655200" y="2045175"/>
            <a:chExt cx="916800" cy="458400"/>
          </a:xfrm>
        </p:grpSpPr>
        <p:sp>
          <p:nvSpPr>
            <p:cNvPr id="221" name="Google Shape;221;p8"/>
            <p:cNvSpPr/>
            <p:nvPr/>
          </p:nvSpPr>
          <p:spPr>
            <a:xfrm>
              <a:off x="36552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222" name="Google Shape;222;p8"/>
            <p:cNvSpPr/>
            <p:nvPr/>
          </p:nvSpPr>
          <p:spPr>
            <a:xfrm>
              <a:off x="4113600" y="2045175"/>
              <a:ext cx="458400" cy="458400"/>
            </a:xfrm>
            <a:prstGeom prst="rect">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22</a:t>
              </a:r>
              <a:endParaRPr sz="1400" b="0" i="0" u="none" strike="noStrike" cap="none">
                <a:solidFill>
                  <a:srgbClr val="595959"/>
                </a:solidFill>
                <a:latin typeface="Consolas"/>
                <a:ea typeface="Consolas"/>
                <a:cs typeface="Consolas"/>
                <a:sym typeface="Consolas"/>
              </a:endParaRPr>
            </a:p>
          </p:txBody>
        </p:sp>
      </p:grpSp>
      <p:grpSp>
        <p:nvGrpSpPr>
          <p:cNvPr id="223" name="Google Shape;223;p8"/>
          <p:cNvGrpSpPr/>
          <p:nvPr/>
        </p:nvGrpSpPr>
        <p:grpSpPr>
          <a:xfrm>
            <a:off x="2954852" y="1844154"/>
            <a:ext cx="646894" cy="323447"/>
            <a:chOff x="3655200" y="2045175"/>
            <a:chExt cx="916800" cy="458400"/>
          </a:xfrm>
        </p:grpSpPr>
        <p:sp>
          <p:nvSpPr>
            <p:cNvPr id="224" name="Google Shape;224;p8"/>
            <p:cNvSpPr/>
            <p:nvPr/>
          </p:nvSpPr>
          <p:spPr>
            <a:xfrm>
              <a:off x="36552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14</a:t>
              </a:r>
              <a:endParaRPr sz="1400" b="0" i="0" u="none" strike="noStrike" cap="none">
                <a:solidFill>
                  <a:srgbClr val="595959"/>
                </a:solidFill>
                <a:latin typeface="Consolas"/>
                <a:ea typeface="Consolas"/>
                <a:cs typeface="Consolas"/>
                <a:sym typeface="Consolas"/>
              </a:endParaRPr>
            </a:p>
          </p:txBody>
        </p:sp>
        <p:sp>
          <p:nvSpPr>
            <p:cNvPr id="225" name="Google Shape;225;p8"/>
            <p:cNvSpPr/>
            <p:nvPr/>
          </p:nvSpPr>
          <p:spPr>
            <a:xfrm>
              <a:off x="41136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grpSp>
      <p:sp>
        <p:nvSpPr>
          <p:cNvPr id="226" name="Google Shape;226;p8"/>
          <p:cNvSpPr/>
          <p:nvPr/>
        </p:nvSpPr>
        <p:spPr>
          <a:xfrm>
            <a:off x="3601749" y="1844179"/>
            <a:ext cx="323400" cy="323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27" name="Google Shape;227;p8"/>
          <p:cNvSpPr/>
          <p:nvPr/>
        </p:nvSpPr>
        <p:spPr>
          <a:xfrm>
            <a:off x="5542349" y="1844179"/>
            <a:ext cx="323400" cy="323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35</a:t>
            </a:r>
            <a:endParaRPr sz="1400" b="0" i="0" u="none" strike="noStrike" cap="none">
              <a:solidFill>
                <a:srgbClr val="595959"/>
              </a:solidFill>
              <a:latin typeface="Consolas"/>
              <a:ea typeface="Consolas"/>
              <a:cs typeface="Consolas"/>
              <a:sym typeface="Consolas"/>
            </a:endParaRPr>
          </a:p>
        </p:txBody>
      </p:sp>
      <p:sp>
        <p:nvSpPr>
          <p:cNvPr id="228" name="Google Shape;228;p8"/>
          <p:cNvSpPr/>
          <p:nvPr/>
        </p:nvSpPr>
        <p:spPr>
          <a:xfrm>
            <a:off x="4572049" y="1844179"/>
            <a:ext cx="323400" cy="323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nvGrpSpPr>
          <p:cNvPr id="229" name="Google Shape;229;p8"/>
          <p:cNvGrpSpPr/>
          <p:nvPr/>
        </p:nvGrpSpPr>
        <p:grpSpPr>
          <a:xfrm>
            <a:off x="5865752" y="1844154"/>
            <a:ext cx="646894" cy="323447"/>
            <a:chOff x="3655200" y="2045175"/>
            <a:chExt cx="916800" cy="458400"/>
          </a:xfrm>
        </p:grpSpPr>
        <p:sp>
          <p:nvSpPr>
            <p:cNvPr id="230" name="Google Shape;230;p8"/>
            <p:cNvSpPr/>
            <p:nvPr/>
          </p:nvSpPr>
          <p:spPr>
            <a:xfrm>
              <a:off x="3655200" y="2045175"/>
              <a:ext cx="458400" cy="458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32</a:t>
              </a:r>
              <a:endParaRPr sz="1400" b="0" i="0" u="none" strike="noStrike" cap="none">
                <a:solidFill>
                  <a:srgbClr val="595959"/>
                </a:solidFill>
                <a:latin typeface="Consolas"/>
                <a:ea typeface="Consolas"/>
                <a:cs typeface="Consolas"/>
                <a:sym typeface="Consolas"/>
              </a:endParaRPr>
            </a:p>
          </p:txBody>
        </p:sp>
        <p:sp>
          <p:nvSpPr>
            <p:cNvPr id="231" name="Google Shape;231;p8"/>
            <p:cNvSpPr/>
            <p:nvPr/>
          </p:nvSpPr>
          <p:spPr>
            <a:xfrm>
              <a:off x="4113600" y="2045175"/>
              <a:ext cx="458400" cy="458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40</a:t>
              </a:r>
              <a:endParaRPr sz="1400" b="0" i="0" u="none" strike="noStrike" cap="none">
                <a:solidFill>
                  <a:srgbClr val="595959"/>
                </a:solidFill>
                <a:latin typeface="Consolas"/>
                <a:ea typeface="Consolas"/>
                <a:cs typeface="Consolas"/>
                <a:sym typeface="Consolas"/>
              </a:endParaRPr>
            </a:p>
          </p:txBody>
        </p:sp>
      </p:grpSp>
      <p:sp>
        <p:nvSpPr>
          <p:cNvPr id="232" name="Google Shape;232;p8"/>
          <p:cNvSpPr/>
          <p:nvPr/>
        </p:nvSpPr>
        <p:spPr>
          <a:xfrm>
            <a:off x="2631402" y="1844154"/>
            <a:ext cx="323400" cy="323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grpSp>
        <p:nvGrpSpPr>
          <p:cNvPr id="233" name="Google Shape;233;p8"/>
          <p:cNvGrpSpPr/>
          <p:nvPr/>
        </p:nvGrpSpPr>
        <p:grpSpPr>
          <a:xfrm>
            <a:off x="1917175" y="91225"/>
            <a:ext cx="5309701" cy="1354225"/>
            <a:chOff x="1917150" y="3703800"/>
            <a:chExt cx="5309701" cy="1354225"/>
          </a:xfrm>
        </p:grpSpPr>
        <p:pic>
          <p:nvPicPr>
            <p:cNvPr id="234" name="Google Shape;234;p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35" name="Google Shape;235;p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Select a random pivot and partition</a:t>
              </a:r>
              <a:endParaRPr sz="1000" b="0" i="0" u="none" strike="noStrike" cap="none">
                <a:solidFill>
                  <a:srgbClr val="000000"/>
                </a:solidFill>
                <a:latin typeface="Consolas"/>
                <a:ea typeface="Consolas"/>
                <a:cs typeface="Consolas"/>
                <a:sym typeface="Consolas"/>
              </a:endParaRPr>
            </a:p>
          </p:txBody>
        </p:sp>
        <p:sp>
          <p:nvSpPr>
            <p:cNvPr id="236" name="Google Shape;236;p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select(4)</a:t>
              </a:r>
              <a:endParaRPr sz="1400" b="0" i="0" u="none" strike="noStrike" cap="none">
                <a:solidFill>
                  <a:srgbClr val="000000"/>
                </a:solidFill>
                <a:latin typeface="Consolas"/>
                <a:ea typeface="Consolas"/>
                <a:cs typeface="Consolas"/>
                <a:sym typeface="Consolas"/>
              </a:endParaRPr>
            </a:p>
          </p:txBody>
        </p:sp>
      </p:grpSp>
      <p:grpSp>
        <p:nvGrpSpPr>
          <p:cNvPr id="237" name="Google Shape;237;p8"/>
          <p:cNvGrpSpPr/>
          <p:nvPr/>
        </p:nvGrpSpPr>
        <p:grpSpPr>
          <a:xfrm>
            <a:off x="2631402" y="2216204"/>
            <a:ext cx="646894" cy="323447"/>
            <a:chOff x="3655200" y="2045175"/>
            <a:chExt cx="916800" cy="458400"/>
          </a:xfrm>
        </p:grpSpPr>
        <p:sp>
          <p:nvSpPr>
            <p:cNvPr id="238" name="Google Shape;238;p8"/>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239" name="Google Shape;239;p8"/>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grpSp>
      <p:sp>
        <p:nvSpPr>
          <p:cNvPr id="240" name="Google Shape;240;p8"/>
          <p:cNvSpPr/>
          <p:nvPr/>
        </p:nvSpPr>
        <p:spPr>
          <a:xfrm>
            <a:off x="32782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a:t>
            </a:r>
            <a:endParaRPr sz="1400" b="0" i="0" u="none" strike="noStrike" cap="none">
              <a:solidFill>
                <a:srgbClr val="595959"/>
              </a:solidFill>
              <a:latin typeface="Consolas"/>
              <a:ea typeface="Consolas"/>
              <a:cs typeface="Consolas"/>
              <a:sym typeface="Consolas"/>
            </a:endParaRPr>
          </a:p>
        </p:txBody>
      </p:sp>
      <p:grpSp>
        <p:nvGrpSpPr>
          <p:cNvPr id="241" name="Google Shape;241;p8"/>
          <p:cNvGrpSpPr/>
          <p:nvPr/>
        </p:nvGrpSpPr>
        <p:grpSpPr>
          <a:xfrm>
            <a:off x="3601702" y="2216204"/>
            <a:ext cx="646894" cy="323447"/>
            <a:chOff x="3655200" y="2045175"/>
            <a:chExt cx="916800" cy="458400"/>
          </a:xfrm>
        </p:grpSpPr>
        <p:sp>
          <p:nvSpPr>
            <p:cNvPr id="242" name="Google Shape;242;p8"/>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243" name="Google Shape;243;p8"/>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244" name="Google Shape;244;p8"/>
          <p:cNvSpPr/>
          <p:nvPr/>
        </p:nvSpPr>
        <p:spPr>
          <a:xfrm>
            <a:off x="42485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grpSp>
        <p:nvGrpSpPr>
          <p:cNvPr id="245" name="Google Shape;245;p8"/>
          <p:cNvGrpSpPr/>
          <p:nvPr/>
        </p:nvGrpSpPr>
        <p:grpSpPr>
          <a:xfrm>
            <a:off x="4572002" y="2216204"/>
            <a:ext cx="646894" cy="323447"/>
            <a:chOff x="3655200" y="2045175"/>
            <a:chExt cx="916800" cy="458400"/>
          </a:xfrm>
        </p:grpSpPr>
        <p:sp>
          <p:nvSpPr>
            <p:cNvPr id="246" name="Google Shape;246;p8"/>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47" name="Google Shape;247;p8"/>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sp>
        <p:nvSpPr>
          <p:cNvPr id="248" name="Google Shape;248;p8"/>
          <p:cNvSpPr/>
          <p:nvPr/>
        </p:nvSpPr>
        <p:spPr>
          <a:xfrm>
            <a:off x="52188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9</a:t>
            </a:r>
            <a:endParaRPr sz="1400" b="0" i="0" u="none" strike="noStrike" cap="none">
              <a:solidFill>
                <a:srgbClr val="595959"/>
              </a:solidFill>
              <a:latin typeface="Consolas"/>
              <a:ea typeface="Consolas"/>
              <a:cs typeface="Consolas"/>
              <a:sym typeface="Consolas"/>
            </a:endParaRPr>
          </a:p>
        </p:txBody>
      </p:sp>
      <p:grpSp>
        <p:nvGrpSpPr>
          <p:cNvPr id="249" name="Google Shape;249;p8"/>
          <p:cNvGrpSpPr/>
          <p:nvPr/>
        </p:nvGrpSpPr>
        <p:grpSpPr>
          <a:xfrm>
            <a:off x="5542302" y="2216204"/>
            <a:ext cx="646894" cy="323447"/>
            <a:chOff x="3655200" y="2045175"/>
            <a:chExt cx="916800" cy="458400"/>
          </a:xfrm>
        </p:grpSpPr>
        <p:sp>
          <p:nvSpPr>
            <p:cNvPr id="250" name="Google Shape;250;p8"/>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sp>
          <p:nvSpPr>
            <p:cNvPr id="251" name="Google Shape;251;p8"/>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11</a:t>
              </a:r>
              <a:endParaRPr sz="1400" b="0" i="0" u="none" strike="noStrike" cap="none">
                <a:solidFill>
                  <a:srgbClr val="595959"/>
                </a:solidFill>
                <a:latin typeface="Consolas"/>
                <a:ea typeface="Consolas"/>
                <a:cs typeface="Consolas"/>
                <a:sym typeface="Consolas"/>
              </a:endParaRPr>
            </a:p>
          </p:txBody>
        </p:sp>
      </p:grpSp>
      <p:sp>
        <p:nvSpPr>
          <p:cNvPr id="252" name="Google Shape;252;p8"/>
          <p:cNvSpPr/>
          <p:nvPr/>
        </p:nvSpPr>
        <p:spPr>
          <a:xfrm>
            <a:off x="61891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12</a:t>
            </a:r>
            <a:endParaRPr sz="1400" b="0" i="0" u="none" strike="noStrike" cap="none">
              <a:solidFill>
                <a:srgbClr val="595959"/>
              </a:solidFill>
              <a:latin typeface="Consolas"/>
              <a:ea typeface="Consolas"/>
              <a:cs typeface="Consolas"/>
              <a:sym typeface="Consolas"/>
            </a:endParaRPr>
          </a:p>
        </p:txBody>
      </p:sp>
      <p:sp>
        <p:nvSpPr>
          <p:cNvPr id="253" name="Google Shape;253;p8"/>
          <p:cNvSpPr txBox="1"/>
          <p:nvPr/>
        </p:nvSpPr>
        <p:spPr>
          <a:xfrm>
            <a:off x="1929070" y="2173481"/>
            <a:ext cx="8835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Index: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Successor and Predecessor</a:t>
            </a:r>
            <a:endParaRPr/>
          </a:p>
        </p:txBody>
      </p:sp>
      <p:sp>
        <p:nvSpPr>
          <p:cNvPr id="1793" name="Google Shape;1793;p8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The successor of key x is basically the “next bigger key” in the tree</a:t>
            </a:r>
            <a:endParaRPr/>
          </a:p>
          <a:p>
            <a:pPr marL="0" lvl="0" indent="0" algn="l" rtl="0">
              <a:lnSpc>
                <a:spcPct val="115000"/>
              </a:lnSpc>
              <a:spcBef>
                <a:spcPts val="1600"/>
              </a:spcBef>
              <a:spcAft>
                <a:spcPts val="0"/>
              </a:spcAft>
              <a:buSzPts val="1800"/>
              <a:buNone/>
            </a:pPr>
            <a:r>
              <a:rPr lang="en"/>
              <a:t>The predecessor of key x is basically the “previous smaller key” in the tree</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a:t>Another way to think about it: If you perform an in-order traversal (“write the keys in sorted order”), the successor is the next one in the sorted sequence and the predecessor is the previous one in the sorted sequence*</a:t>
            </a:r>
            <a:endParaRPr/>
          </a:p>
          <a:p>
            <a:pPr marL="0" lvl="0" indent="0" algn="l" rtl="0">
              <a:lnSpc>
                <a:spcPct val="115000"/>
              </a:lnSpc>
              <a:spcBef>
                <a:spcPts val="1600"/>
              </a:spcBef>
              <a:spcAft>
                <a:spcPts val="1600"/>
              </a:spcAft>
              <a:buSzPts val="1800"/>
              <a:buNone/>
            </a:pPr>
            <a:r>
              <a:rPr lang="en" sz="1200"/>
              <a:t>*If the key doesn’t exist in the tree, pretend you have inserted it in the sorted order for visualisation</a:t>
            </a:r>
            <a:endParaRPr sz="12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Successor (Case 1)</a:t>
            </a:r>
            <a:endParaRPr/>
          </a:p>
        </p:txBody>
      </p:sp>
      <p:sp>
        <p:nvSpPr>
          <p:cNvPr id="1799" name="Google Shape;1799;p81"/>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800" name="Google Shape;1800;p81"/>
          <p:cNvSpPr/>
          <p:nvPr/>
        </p:nvSpPr>
        <p:spPr>
          <a:xfrm>
            <a:off x="2638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801" name="Google Shape;1801;p81"/>
          <p:cNvSpPr/>
          <p:nvPr/>
        </p:nvSpPr>
        <p:spPr>
          <a:xfrm>
            <a:off x="3324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1802" name="Google Shape;1802;p81"/>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803" name="Google Shape;1803;p81"/>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804" name="Google Shape;1804;p81"/>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805" name="Google Shape;1805;p81"/>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806" name="Google Shape;1806;p81"/>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807" name="Google Shape;1807;p81"/>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808" name="Google Shape;1808;p81"/>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1809" name="Google Shape;1809;p81"/>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810" name="Google Shape;1810;p81"/>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1811" name="Google Shape;1811;p81"/>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812" name="Google Shape;1812;p81"/>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813" name="Google Shape;1813;p81"/>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814" name="Google Shape;1814;p81"/>
          <p:cNvCxnSpPr>
            <a:stCxn id="1813" idx="4"/>
            <a:endCxn id="1811"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1815" name="Google Shape;1815;p81"/>
          <p:cNvCxnSpPr>
            <a:stCxn id="1811" idx="4"/>
            <a:endCxn id="1807"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1816" name="Google Shape;1816;p81"/>
          <p:cNvCxnSpPr>
            <a:stCxn id="1807" idx="4"/>
            <a:endCxn id="1799"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1817" name="Google Shape;1817;p81"/>
          <p:cNvCxnSpPr>
            <a:stCxn id="1808" idx="4"/>
            <a:endCxn id="1801" idx="0"/>
          </p:cNvCxnSpPr>
          <p:nvPr/>
        </p:nvCxnSpPr>
        <p:spPr>
          <a:xfrm flipH="1">
            <a:off x="3543348" y="39835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1818" name="Google Shape;1818;p81"/>
          <p:cNvCxnSpPr>
            <a:stCxn id="1809" idx="4"/>
            <a:endCxn id="1803"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819" name="Google Shape;1819;p81"/>
          <p:cNvCxnSpPr>
            <a:stCxn id="1810" idx="4"/>
            <a:endCxn id="1805"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820" name="Google Shape;1820;p81"/>
          <p:cNvCxnSpPr>
            <a:stCxn id="1812" idx="4"/>
            <a:endCxn id="1809"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821" name="Google Shape;1821;p81"/>
          <p:cNvCxnSpPr>
            <a:stCxn id="1813" idx="4"/>
            <a:endCxn id="1812"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822" name="Google Shape;1822;p81"/>
          <p:cNvCxnSpPr>
            <a:stCxn id="1811" idx="4"/>
            <a:endCxn id="1808"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1823" name="Google Shape;1823;p81"/>
          <p:cNvCxnSpPr>
            <a:stCxn id="1812" idx="4"/>
            <a:endCxn id="1810"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1824" name="Google Shape;1824;p81"/>
          <p:cNvCxnSpPr>
            <a:stCxn id="1807" idx="4"/>
            <a:endCxn id="1800" idx="0"/>
          </p:cNvCxnSpPr>
          <p:nvPr/>
        </p:nvCxnSpPr>
        <p:spPr>
          <a:xfrm>
            <a:off x="2518925" y="39835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1825" name="Google Shape;1825;p81"/>
          <p:cNvCxnSpPr>
            <a:stCxn id="1808" idx="4"/>
            <a:endCxn id="1802"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1826" name="Google Shape;1826;p81"/>
          <p:cNvCxnSpPr>
            <a:stCxn id="1809" idx="4"/>
            <a:endCxn id="1804"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827" name="Google Shape;1827;p81"/>
          <p:cNvCxnSpPr>
            <a:stCxn id="1810" idx="4"/>
            <a:endCxn id="1806"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1828" name="Google Shape;1828;p81"/>
          <p:cNvGrpSpPr/>
          <p:nvPr/>
        </p:nvGrpSpPr>
        <p:grpSpPr>
          <a:xfrm>
            <a:off x="3721750" y="112000"/>
            <a:ext cx="5309701" cy="1354225"/>
            <a:chOff x="1917150" y="3703800"/>
            <a:chExt cx="5309701" cy="1354225"/>
          </a:xfrm>
        </p:grpSpPr>
        <p:pic>
          <p:nvPicPr>
            <p:cNvPr id="1829" name="Google Shape;1829;p8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830" name="Google Shape;1830;p8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Who is the successor of 34?</a:t>
              </a:r>
              <a:endParaRPr sz="1400" b="0" i="0" u="none" strike="noStrike" cap="none">
                <a:solidFill>
                  <a:schemeClr val="dk1"/>
                </a:solidFill>
                <a:latin typeface="Consolas"/>
                <a:ea typeface="Consolas"/>
                <a:cs typeface="Consolas"/>
                <a:sym typeface="Consolas"/>
              </a:endParaRPr>
            </a:p>
          </p:txBody>
        </p:sp>
        <p:sp>
          <p:nvSpPr>
            <p:cNvPr id="1831" name="Google Shape;1831;p81"/>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successor(34)</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Successor (Case 1)</a:t>
            </a:r>
            <a:endParaRPr/>
          </a:p>
          <a:p>
            <a:pPr marL="0" lvl="0" indent="0" algn="l" rtl="0">
              <a:lnSpc>
                <a:spcPct val="100000"/>
              </a:lnSpc>
              <a:spcBef>
                <a:spcPts val="0"/>
              </a:spcBef>
              <a:spcAft>
                <a:spcPts val="0"/>
              </a:spcAft>
              <a:buSzPts val="2800"/>
              <a:buNone/>
            </a:pPr>
            <a:endParaRPr/>
          </a:p>
        </p:txBody>
      </p:sp>
      <p:sp>
        <p:nvSpPr>
          <p:cNvPr id="1837" name="Google Shape;1837;p82"/>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838" name="Google Shape;1838;p82"/>
          <p:cNvSpPr/>
          <p:nvPr/>
        </p:nvSpPr>
        <p:spPr>
          <a:xfrm>
            <a:off x="2638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839" name="Google Shape;1839;p82"/>
          <p:cNvSpPr/>
          <p:nvPr/>
        </p:nvSpPr>
        <p:spPr>
          <a:xfrm>
            <a:off x="3324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1840" name="Google Shape;1840;p82"/>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841" name="Google Shape;1841;p82"/>
          <p:cNvSpPr/>
          <p:nvPr/>
        </p:nvSpPr>
        <p:spPr>
          <a:xfrm>
            <a:off x="4695900" y="4406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842" name="Google Shape;1842;p82"/>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843" name="Google Shape;1843;p82"/>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844" name="Google Shape;1844;p82"/>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845" name="Google Shape;1845;p82"/>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846" name="Google Shape;1846;p82"/>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1847" name="Google Shape;1847;p82"/>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848" name="Google Shape;1848;p82"/>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1849" name="Google Shape;1849;p82"/>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850" name="Google Shape;1850;p82"/>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851" name="Google Shape;1851;p82"/>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852" name="Google Shape;1852;p82"/>
          <p:cNvCxnSpPr>
            <a:stCxn id="1851" idx="4"/>
            <a:endCxn id="1849"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1853" name="Google Shape;1853;p82"/>
          <p:cNvCxnSpPr>
            <a:stCxn id="1849" idx="4"/>
            <a:endCxn id="1845"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1854" name="Google Shape;1854;p82"/>
          <p:cNvCxnSpPr>
            <a:stCxn id="1845" idx="4"/>
            <a:endCxn id="1837"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1855" name="Google Shape;1855;p82"/>
          <p:cNvCxnSpPr>
            <a:stCxn id="1846" idx="4"/>
            <a:endCxn id="1839" idx="0"/>
          </p:cNvCxnSpPr>
          <p:nvPr/>
        </p:nvCxnSpPr>
        <p:spPr>
          <a:xfrm flipH="1">
            <a:off x="3543348" y="39835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1856" name="Google Shape;1856;p82"/>
          <p:cNvCxnSpPr>
            <a:stCxn id="1847" idx="4"/>
            <a:endCxn id="1841"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857" name="Google Shape;1857;p82"/>
          <p:cNvCxnSpPr>
            <a:stCxn id="1848" idx="4"/>
            <a:endCxn id="1843"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858" name="Google Shape;1858;p82"/>
          <p:cNvCxnSpPr>
            <a:stCxn id="1850" idx="4"/>
            <a:endCxn id="1847"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859" name="Google Shape;1859;p82"/>
          <p:cNvCxnSpPr>
            <a:stCxn id="1851" idx="4"/>
            <a:endCxn id="1850"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860" name="Google Shape;1860;p82"/>
          <p:cNvCxnSpPr>
            <a:stCxn id="1849" idx="4"/>
            <a:endCxn id="1846"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1861" name="Google Shape;1861;p82"/>
          <p:cNvCxnSpPr>
            <a:stCxn id="1850" idx="4"/>
            <a:endCxn id="1848"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1862" name="Google Shape;1862;p82"/>
          <p:cNvCxnSpPr>
            <a:stCxn id="1845" idx="4"/>
            <a:endCxn id="1838" idx="0"/>
          </p:cNvCxnSpPr>
          <p:nvPr/>
        </p:nvCxnSpPr>
        <p:spPr>
          <a:xfrm>
            <a:off x="2518925" y="39835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1863" name="Google Shape;1863;p82"/>
          <p:cNvCxnSpPr>
            <a:stCxn id="1846" idx="4"/>
            <a:endCxn id="1840"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1864" name="Google Shape;1864;p82"/>
          <p:cNvCxnSpPr>
            <a:stCxn id="1847" idx="4"/>
            <a:endCxn id="1842"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865" name="Google Shape;1865;p82"/>
          <p:cNvCxnSpPr>
            <a:stCxn id="1848" idx="4"/>
            <a:endCxn id="1844"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1866" name="Google Shape;1866;p82"/>
          <p:cNvGrpSpPr/>
          <p:nvPr/>
        </p:nvGrpSpPr>
        <p:grpSpPr>
          <a:xfrm>
            <a:off x="3721750" y="112000"/>
            <a:ext cx="5309701" cy="1354225"/>
            <a:chOff x="1917150" y="3703800"/>
            <a:chExt cx="5309701" cy="1354225"/>
          </a:xfrm>
        </p:grpSpPr>
        <p:pic>
          <p:nvPicPr>
            <p:cNvPr id="1867" name="Google Shape;1867;p8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868" name="Google Shape;1868;p8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It’s 55!</a:t>
              </a:r>
              <a:endParaRPr sz="1400" b="0" i="0" u="none" strike="noStrike" cap="none">
                <a:solidFill>
                  <a:schemeClr val="dk1"/>
                </a:solidFill>
                <a:latin typeface="Consolas"/>
                <a:ea typeface="Consolas"/>
                <a:cs typeface="Consolas"/>
                <a:sym typeface="Consolas"/>
              </a:endParaRPr>
            </a:p>
          </p:txBody>
        </p:sp>
        <p:sp>
          <p:nvSpPr>
            <p:cNvPr id="1869" name="Google Shape;1869;p8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successor(34)</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8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Successor (Case 1)</a:t>
            </a:r>
            <a:endParaRPr/>
          </a:p>
          <a:p>
            <a:pPr marL="0" lvl="0" indent="0" algn="l" rtl="0">
              <a:lnSpc>
                <a:spcPct val="100000"/>
              </a:lnSpc>
              <a:spcBef>
                <a:spcPts val="0"/>
              </a:spcBef>
              <a:spcAft>
                <a:spcPts val="0"/>
              </a:spcAft>
              <a:buSzPts val="2800"/>
              <a:buNone/>
            </a:pPr>
            <a:endParaRPr/>
          </a:p>
        </p:txBody>
      </p:sp>
      <p:sp>
        <p:nvSpPr>
          <p:cNvPr id="1875" name="Google Shape;1875;p83"/>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876" name="Google Shape;1876;p83"/>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877" name="Google Shape;1877;p83"/>
          <p:cNvSpPr/>
          <p:nvPr/>
        </p:nvSpPr>
        <p:spPr>
          <a:xfrm>
            <a:off x="3324300" y="4406207"/>
            <a:ext cx="438000" cy="438000"/>
          </a:xfrm>
          <a:prstGeom prst="ellipse">
            <a:avLst/>
          </a:prstGeom>
          <a:solidFill>
            <a:srgbClr val="EEEEEE"/>
          </a:solidFill>
          <a:ln w="28575" cap="flat" cmpd="sng">
            <a:solidFill>
              <a:srgbClr val="CCCCC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878" name="Google Shape;1878;p83"/>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879" name="Google Shape;1879;p83"/>
          <p:cNvSpPr/>
          <p:nvPr/>
        </p:nvSpPr>
        <p:spPr>
          <a:xfrm>
            <a:off x="4695900" y="4406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880" name="Google Shape;1880;p83"/>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881" name="Google Shape;1881;p83"/>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882" name="Google Shape;1882;p83"/>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883" name="Google Shape;1883;p83"/>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884" name="Google Shape;1884;p83"/>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885" name="Google Shape;1885;p83"/>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886" name="Google Shape;1886;p83"/>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1887" name="Google Shape;1887;p83"/>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888" name="Google Shape;1888;p83"/>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889" name="Google Shape;1889;p83"/>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890" name="Google Shape;1890;p83"/>
          <p:cNvCxnSpPr>
            <a:stCxn id="1889" idx="4"/>
            <a:endCxn id="1887"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891" name="Google Shape;1891;p83"/>
          <p:cNvCxnSpPr>
            <a:stCxn id="1887" idx="4"/>
            <a:endCxn id="1883"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892" name="Google Shape;1892;p83"/>
          <p:cNvCxnSpPr>
            <a:stCxn id="1883" idx="4"/>
            <a:endCxn id="1875"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893" name="Google Shape;1893;p83"/>
          <p:cNvCxnSpPr>
            <a:stCxn id="1884" idx="4"/>
            <a:endCxn id="1877"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894" name="Google Shape;1894;p83"/>
          <p:cNvCxnSpPr>
            <a:stCxn id="1885" idx="4"/>
            <a:endCxn id="1879"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895" name="Google Shape;1895;p83"/>
          <p:cNvCxnSpPr>
            <a:stCxn id="1886" idx="4"/>
            <a:endCxn id="1881"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896" name="Google Shape;1896;p83"/>
          <p:cNvCxnSpPr>
            <a:stCxn id="1888" idx="4"/>
            <a:endCxn id="1885"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897" name="Google Shape;1897;p83"/>
          <p:cNvCxnSpPr>
            <a:stCxn id="1889" idx="4"/>
            <a:endCxn id="1888"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898" name="Google Shape;1898;p83"/>
          <p:cNvCxnSpPr>
            <a:stCxn id="1887" idx="4"/>
            <a:endCxn id="1884"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899" name="Google Shape;1899;p83"/>
          <p:cNvCxnSpPr>
            <a:stCxn id="1888" idx="4"/>
            <a:endCxn id="1886"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1900" name="Google Shape;1900;p83"/>
          <p:cNvCxnSpPr>
            <a:stCxn id="1883" idx="4"/>
            <a:endCxn id="1876"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901" name="Google Shape;1901;p83"/>
          <p:cNvCxnSpPr>
            <a:stCxn id="1884" idx="4"/>
            <a:endCxn id="1878"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902" name="Google Shape;1902;p83"/>
          <p:cNvCxnSpPr>
            <a:stCxn id="1885" idx="4"/>
            <a:endCxn id="1880"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903" name="Google Shape;1903;p83"/>
          <p:cNvCxnSpPr>
            <a:stCxn id="1886" idx="4"/>
            <a:endCxn id="1882"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1904" name="Google Shape;1904;p83"/>
          <p:cNvGrpSpPr/>
          <p:nvPr/>
        </p:nvGrpSpPr>
        <p:grpSpPr>
          <a:xfrm>
            <a:off x="3721750" y="112000"/>
            <a:ext cx="5309701" cy="1354225"/>
            <a:chOff x="1917150" y="3703800"/>
            <a:chExt cx="5309701" cy="1354225"/>
          </a:xfrm>
        </p:grpSpPr>
        <p:pic>
          <p:nvPicPr>
            <p:cNvPr id="1905" name="Google Shape;1905;p8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906" name="Google Shape;1906;p8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Do you notice something about where 55 is located?</a:t>
              </a:r>
              <a:endParaRPr sz="1400" b="0" i="0" u="none" strike="noStrike" cap="none">
                <a:solidFill>
                  <a:schemeClr val="dk1"/>
                </a:solidFill>
                <a:latin typeface="Consolas"/>
                <a:ea typeface="Consolas"/>
                <a:cs typeface="Consolas"/>
                <a:sym typeface="Consolas"/>
              </a:endParaRPr>
            </a:p>
          </p:txBody>
        </p:sp>
        <p:sp>
          <p:nvSpPr>
            <p:cNvPr id="1907" name="Google Shape;1907;p83"/>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successor(34)</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Successor (Case 1)</a:t>
            </a:r>
            <a:endParaRPr/>
          </a:p>
          <a:p>
            <a:pPr marL="0" lvl="0" indent="0" algn="l" rtl="0">
              <a:lnSpc>
                <a:spcPct val="100000"/>
              </a:lnSpc>
              <a:spcBef>
                <a:spcPts val="0"/>
              </a:spcBef>
              <a:spcAft>
                <a:spcPts val="0"/>
              </a:spcAft>
              <a:buSzPts val="2800"/>
              <a:buNone/>
            </a:pPr>
            <a:endParaRPr/>
          </a:p>
        </p:txBody>
      </p:sp>
      <p:sp>
        <p:nvSpPr>
          <p:cNvPr id="1913" name="Google Shape;1913;p84"/>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1914" name="Google Shape;1914;p84"/>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1915" name="Google Shape;1915;p84"/>
          <p:cNvSpPr/>
          <p:nvPr/>
        </p:nvSpPr>
        <p:spPr>
          <a:xfrm>
            <a:off x="3324300" y="4406207"/>
            <a:ext cx="438000" cy="438000"/>
          </a:xfrm>
          <a:prstGeom prst="ellipse">
            <a:avLst/>
          </a:prstGeom>
          <a:solidFill>
            <a:srgbClr val="EEEEEE"/>
          </a:solidFill>
          <a:ln w="28575" cap="flat" cmpd="sng">
            <a:solidFill>
              <a:srgbClr val="CCCCC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1916" name="Google Shape;1916;p84"/>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1917" name="Google Shape;1917;p84"/>
          <p:cNvSpPr/>
          <p:nvPr/>
        </p:nvSpPr>
        <p:spPr>
          <a:xfrm>
            <a:off x="4695900" y="4406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918" name="Google Shape;1918;p84"/>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919" name="Google Shape;1919;p84"/>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920" name="Google Shape;1920;p84"/>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921" name="Google Shape;1921;p84"/>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1922" name="Google Shape;1922;p84"/>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1923" name="Google Shape;1923;p84"/>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924" name="Google Shape;1924;p84"/>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1925" name="Google Shape;1925;p84"/>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1926" name="Google Shape;1926;p84"/>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927" name="Google Shape;1927;p84"/>
          <p:cNvSpPr/>
          <p:nvPr/>
        </p:nvSpPr>
        <p:spPr>
          <a:xfrm>
            <a:off x="4341650" y="1746132"/>
            <a:ext cx="438000" cy="438000"/>
          </a:xfrm>
          <a:prstGeom prst="ellipse">
            <a:avLst/>
          </a:prstGeom>
          <a:solidFill>
            <a:srgbClr val="FFF2CC"/>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34</a:t>
            </a:r>
            <a:endParaRPr sz="1400" b="0" i="0" u="none" strike="noStrike" cap="none">
              <a:solidFill>
                <a:srgbClr val="B7B7B7"/>
              </a:solidFill>
              <a:latin typeface="Arial"/>
              <a:ea typeface="Arial"/>
              <a:cs typeface="Arial"/>
              <a:sym typeface="Arial"/>
            </a:endParaRPr>
          </a:p>
        </p:txBody>
      </p:sp>
      <p:cxnSp>
        <p:nvCxnSpPr>
          <p:cNvPr id="1928" name="Google Shape;1928;p84"/>
          <p:cNvCxnSpPr>
            <a:stCxn id="1927" idx="4"/>
            <a:endCxn id="1925"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1929" name="Google Shape;1929;p84"/>
          <p:cNvCxnSpPr>
            <a:stCxn id="1925" idx="4"/>
            <a:endCxn id="1921"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1930" name="Google Shape;1930;p84"/>
          <p:cNvCxnSpPr>
            <a:stCxn id="1921" idx="4"/>
            <a:endCxn id="1913"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1931" name="Google Shape;1931;p84"/>
          <p:cNvCxnSpPr>
            <a:stCxn id="1922" idx="4"/>
            <a:endCxn id="1915"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1932" name="Google Shape;1932;p84"/>
          <p:cNvCxnSpPr>
            <a:stCxn id="1923" idx="4"/>
            <a:endCxn id="1917"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933" name="Google Shape;1933;p84"/>
          <p:cNvCxnSpPr>
            <a:stCxn id="1924" idx="4"/>
            <a:endCxn id="1919"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934" name="Google Shape;1934;p84"/>
          <p:cNvCxnSpPr>
            <a:stCxn id="1926" idx="4"/>
            <a:endCxn id="1923"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935" name="Google Shape;1935;p84"/>
          <p:cNvCxnSpPr>
            <a:stCxn id="1927" idx="4"/>
            <a:endCxn id="1926" idx="0"/>
          </p:cNvCxnSpPr>
          <p:nvPr/>
        </p:nvCxnSpPr>
        <p:spPr>
          <a:xfrm>
            <a:off x="4560650" y="2184132"/>
            <a:ext cx="1371600" cy="500700"/>
          </a:xfrm>
          <a:prstGeom prst="straightConnector1">
            <a:avLst/>
          </a:prstGeom>
          <a:noFill/>
          <a:ln w="28575" cap="flat" cmpd="sng">
            <a:solidFill>
              <a:srgbClr val="E6B8AF"/>
            </a:solidFill>
            <a:prstDash val="solid"/>
            <a:round/>
            <a:headEnd type="none" w="sm" len="sm"/>
            <a:tailEnd type="triangle" w="med" len="med"/>
          </a:ln>
        </p:spPr>
      </p:cxnSp>
      <p:cxnSp>
        <p:nvCxnSpPr>
          <p:cNvPr id="1936" name="Google Shape;1936;p84"/>
          <p:cNvCxnSpPr>
            <a:stCxn id="1925" idx="4"/>
            <a:endCxn id="1922"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1937" name="Google Shape;1937;p84"/>
          <p:cNvCxnSpPr>
            <a:stCxn id="1926" idx="4"/>
            <a:endCxn id="1924"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1938" name="Google Shape;1938;p84"/>
          <p:cNvCxnSpPr>
            <a:stCxn id="1921" idx="4"/>
            <a:endCxn id="1914"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1939" name="Google Shape;1939;p84"/>
          <p:cNvCxnSpPr>
            <a:stCxn id="1922" idx="4"/>
            <a:endCxn id="1916"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1940" name="Google Shape;1940;p84"/>
          <p:cNvCxnSpPr>
            <a:stCxn id="1923" idx="4"/>
            <a:endCxn id="1918"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941" name="Google Shape;1941;p84"/>
          <p:cNvCxnSpPr>
            <a:stCxn id="1924" idx="4"/>
            <a:endCxn id="1920"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1942" name="Google Shape;1942;p84"/>
          <p:cNvGrpSpPr/>
          <p:nvPr/>
        </p:nvGrpSpPr>
        <p:grpSpPr>
          <a:xfrm>
            <a:off x="3721750" y="112000"/>
            <a:ext cx="5309701" cy="1354225"/>
            <a:chOff x="1917150" y="3703800"/>
            <a:chExt cx="5309701" cy="1354225"/>
          </a:xfrm>
        </p:grpSpPr>
        <p:pic>
          <p:nvPicPr>
            <p:cNvPr id="1943" name="Google Shape;1943;p8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944" name="Google Shape;1944;p8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It’s the smallest element of 34’s right subtree!</a:t>
              </a:r>
              <a:endParaRPr sz="1400" b="0" i="0" u="none" strike="noStrike" cap="none">
                <a:solidFill>
                  <a:schemeClr val="dk1"/>
                </a:solidFill>
                <a:latin typeface="Consolas"/>
                <a:ea typeface="Consolas"/>
                <a:cs typeface="Consolas"/>
                <a:sym typeface="Consolas"/>
              </a:endParaRPr>
            </a:p>
          </p:txBody>
        </p:sp>
        <p:sp>
          <p:nvSpPr>
            <p:cNvPr id="1945" name="Google Shape;1945;p8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successor(34)</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Successor (Case 2)</a:t>
            </a:r>
            <a:endParaRPr/>
          </a:p>
        </p:txBody>
      </p:sp>
      <p:grpSp>
        <p:nvGrpSpPr>
          <p:cNvPr id="1951" name="Google Shape;1951;p85"/>
          <p:cNvGrpSpPr/>
          <p:nvPr/>
        </p:nvGrpSpPr>
        <p:grpSpPr>
          <a:xfrm>
            <a:off x="3721750" y="112000"/>
            <a:ext cx="5309701" cy="1354225"/>
            <a:chOff x="1917150" y="3703800"/>
            <a:chExt cx="5309701" cy="1354225"/>
          </a:xfrm>
        </p:grpSpPr>
        <p:pic>
          <p:nvPicPr>
            <p:cNvPr id="1952" name="Google Shape;1952;p8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953" name="Google Shape;1953;p8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What if the node doesn’t have a right subtree like this node with key 21 here?</a:t>
              </a:r>
              <a:endParaRPr sz="1400" b="0" i="0" u="none" strike="noStrike" cap="none">
                <a:solidFill>
                  <a:schemeClr val="dk1"/>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First, what is this node’s successor?</a:t>
              </a:r>
              <a:endParaRPr sz="1400" b="0" i="0" u="none" strike="noStrike" cap="none">
                <a:solidFill>
                  <a:schemeClr val="dk1"/>
                </a:solidFill>
                <a:latin typeface="Consolas"/>
                <a:ea typeface="Consolas"/>
                <a:cs typeface="Consolas"/>
                <a:sym typeface="Consolas"/>
              </a:endParaRPr>
            </a:p>
          </p:txBody>
        </p:sp>
        <p:sp>
          <p:nvSpPr>
            <p:cNvPr id="1954" name="Google Shape;1954;p8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successor(21)</a:t>
              </a:r>
              <a:endParaRPr sz="1400" b="0" i="0" u="none" strike="noStrike" cap="none">
                <a:solidFill>
                  <a:srgbClr val="000000"/>
                </a:solidFill>
                <a:latin typeface="Consolas"/>
                <a:ea typeface="Consolas"/>
                <a:cs typeface="Consolas"/>
                <a:sym typeface="Consolas"/>
              </a:endParaRPr>
            </a:p>
          </p:txBody>
        </p:sp>
      </p:grpSp>
      <p:sp>
        <p:nvSpPr>
          <p:cNvPr id="1955" name="Google Shape;1955;p85"/>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956" name="Google Shape;1956;p85"/>
          <p:cNvSpPr/>
          <p:nvPr/>
        </p:nvSpPr>
        <p:spPr>
          <a:xfrm>
            <a:off x="2638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957" name="Google Shape;1957;p85"/>
          <p:cNvSpPr/>
          <p:nvPr/>
        </p:nvSpPr>
        <p:spPr>
          <a:xfrm>
            <a:off x="3324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1958" name="Google Shape;1958;p85"/>
          <p:cNvSpPr/>
          <p:nvPr/>
        </p:nvSpPr>
        <p:spPr>
          <a:xfrm>
            <a:off x="4010100" y="4406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959" name="Google Shape;1959;p85"/>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960" name="Google Shape;1960;p85"/>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961" name="Google Shape;1961;p85"/>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1962" name="Google Shape;1962;p85"/>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1963" name="Google Shape;1963;p85"/>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964" name="Google Shape;1964;p85"/>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1965" name="Google Shape;1965;p85"/>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1966" name="Google Shape;1966;p85"/>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1967" name="Google Shape;1967;p85"/>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968" name="Google Shape;1968;p85"/>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1969" name="Google Shape;1969;p85"/>
          <p:cNvSpPr/>
          <p:nvPr/>
        </p:nvSpPr>
        <p:spPr>
          <a:xfrm>
            <a:off x="4341650" y="1746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1970" name="Google Shape;1970;p85"/>
          <p:cNvCxnSpPr>
            <a:stCxn id="1969" idx="4"/>
            <a:endCxn id="1967"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1971" name="Google Shape;1971;p85"/>
          <p:cNvCxnSpPr>
            <a:stCxn id="1967" idx="4"/>
            <a:endCxn id="1963"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1972" name="Google Shape;1972;p85"/>
          <p:cNvCxnSpPr>
            <a:stCxn id="1963" idx="4"/>
            <a:endCxn id="1955"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1973" name="Google Shape;1973;p85"/>
          <p:cNvCxnSpPr>
            <a:stCxn id="1964" idx="4"/>
            <a:endCxn id="1957" idx="0"/>
          </p:cNvCxnSpPr>
          <p:nvPr/>
        </p:nvCxnSpPr>
        <p:spPr>
          <a:xfrm flipH="1">
            <a:off x="3543348" y="39835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1974" name="Google Shape;1974;p85"/>
          <p:cNvCxnSpPr>
            <a:stCxn id="1965" idx="4"/>
            <a:endCxn id="1959"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975" name="Google Shape;1975;p85"/>
          <p:cNvCxnSpPr>
            <a:stCxn id="1966" idx="4"/>
            <a:endCxn id="1961"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1976" name="Google Shape;1976;p85"/>
          <p:cNvCxnSpPr>
            <a:stCxn id="1968" idx="4"/>
            <a:endCxn id="1965"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1977" name="Google Shape;1977;p85"/>
          <p:cNvCxnSpPr>
            <a:stCxn id="1969" idx="4"/>
            <a:endCxn id="1968"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1978" name="Google Shape;1978;p85"/>
          <p:cNvCxnSpPr>
            <a:stCxn id="1967" idx="4"/>
            <a:endCxn id="1964"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1979" name="Google Shape;1979;p85"/>
          <p:cNvCxnSpPr>
            <a:stCxn id="1968" idx="4"/>
            <a:endCxn id="1966"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1980" name="Google Shape;1980;p85"/>
          <p:cNvCxnSpPr>
            <a:stCxn id="1963" idx="4"/>
            <a:endCxn id="1956" idx="0"/>
          </p:cNvCxnSpPr>
          <p:nvPr/>
        </p:nvCxnSpPr>
        <p:spPr>
          <a:xfrm>
            <a:off x="2518925" y="39835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1981" name="Google Shape;1981;p85"/>
          <p:cNvCxnSpPr>
            <a:stCxn id="1964" idx="4"/>
            <a:endCxn id="1958"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1982" name="Google Shape;1982;p85"/>
          <p:cNvCxnSpPr>
            <a:stCxn id="1965" idx="4"/>
            <a:endCxn id="1960"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1983" name="Google Shape;1983;p85"/>
          <p:cNvCxnSpPr>
            <a:stCxn id="1966" idx="4"/>
            <a:endCxn id="1962"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Successor (Case 2)</a:t>
            </a:r>
            <a:endParaRPr/>
          </a:p>
        </p:txBody>
      </p:sp>
      <p:grpSp>
        <p:nvGrpSpPr>
          <p:cNvPr id="1989" name="Google Shape;1989;p86"/>
          <p:cNvGrpSpPr/>
          <p:nvPr/>
        </p:nvGrpSpPr>
        <p:grpSpPr>
          <a:xfrm>
            <a:off x="3721750" y="112000"/>
            <a:ext cx="5309701" cy="1354225"/>
            <a:chOff x="1917150" y="3703800"/>
            <a:chExt cx="5309701" cy="1354225"/>
          </a:xfrm>
        </p:grpSpPr>
        <p:pic>
          <p:nvPicPr>
            <p:cNvPr id="1990" name="Google Shape;1990;p8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991" name="Google Shape;1991;p8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34 is the successor. How did we get to 34?</a:t>
              </a:r>
              <a:endParaRPr sz="1400" b="0" i="0" u="none" strike="noStrike" cap="none">
                <a:solidFill>
                  <a:schemeClr val="dk1"/>
                </a:solidFill>
                <a:latin typeface="Consolas"/>
                <a:ea typeface="Consolas"/>
                <a:cs typeface="Consolas"/>
                <a:sym typeface="Consolas"/>
              </a:endParaRPr>
            </a:p>
          </p:txBody>
        </p:sp>
        <p:sp>
          <p:nvSpPr>
            <p:cNvPr id="1992" name="Google Shape;1992;p8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successor(21)</a:t>
              </a:r>
              <a:endParaRPr sz="1400" b="0" i="0" u="none" strike="noStrike" cap="none">
                <a:solidFill>
                  <a:srgbClr val="000000"/>
                </a:solidFill>
                <a:latin typeface="Consolas"/>
                <a:ea typeface="Consolas"/>
                <a:cs typeface="Consolas"/>
                <a:sym typeface="Consolas"/>
              </a:endParaRPr>
            </a:p>
          </p:txBody>
        </p:sp>
      </p:grpSp>
      <p:sp>
        <p:nvSpPr>
          <p:cNvPr id="1993" name="Google Shape;1993;p86"/>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994" name="Google Shape;1994;p86"/>
          <p:cNvSpPr/>
          <p:nvPr/>
        </p:nvSpPr>
        <p:spPr>
          <a:xfrm>
            <a:off x="2638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995" name="Google Shape;1995;p86"/>
          <p:cNvSpPr/>
          <p:nvPr/>
        </p:nvSpPr>
        <p:spPr>
          <a:xfrm>
            <a:off x="3324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1996" name="Google Shape;1996;p86"/>
          <p:cNvSpPr/>
          <p:nvPr/>
        </p:nvSpPr>
        <p:spPr>
          <a:xfrm>
            <a:off x="4010100" y="4406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1997" name="Google Shape;1997;p86"/>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1998" name="Google Shape;1998;p86"/>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1999" name="Google Shape;1999;p86"/>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000" name="Google Shape;2000;p86"/>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001" name="Google Shape;2001;p86"/>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002" name="Google Shape;2002;p86"/>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003" name="Google Shape;2003;p86"/>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2004" name="Google Shape;2004;p86"/>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005" name="Google Shape;2005;p86"/>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006" name="Google Shape;2006;p86"/>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007" name="Google Shape;2007;p86"/>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008" name="Google Shape;2008;p86"/>
          <p:cNvCxnSpPr>
            <a:stCxn id="2007" idx="4"/>
            <a:endCxn id="2005"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009" name="Google Shape;2009;p86"/>
          <p:cNvCxnSpPr>
            <a:stCxn id="2005" idx="4"/>
            <a:endCxn id="2001"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2010" name="Google Shape;2010;p86"/>
          <p:cNvCxnSpPr>
            <a:stCxn id="2001" idx="4"/>
            <a:endCxn id="1993"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2011" name="Google Shape;2011;p86"/>
          <p:cNvCxnSpPr>
            <a:stCxn id="2002" idx="4"/>
            <a:endCxn id="1995" idx="0"/>
          </p:cNvCxnSpPr>
          <p:nvPr/>
        </p:nvCxnSpPr>
        <p:spPr>
          <a:xfrm flipH="1">
            <a:off x="3543348" y="39835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2012" name="Google Shape;2012;p86"/>
          <p:cNvCxnSpPr>
            <a:stCxn id="2003" idx="4"/>
            <a:endCxn id="1997"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013" name="Google Shape;2013;p86"/>
          <p:cNvCxnSpPr>
            <a:stCxn id="2004" idx="4"/>
            <a:endCxn id="1999"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014" name="Google Shape;2014;p86"/>
          <p:cNvCxnSpPr>
            <a:stCxn id="2006" idx="4"/>
            <a:endCxn id="2003"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2015" name="Google Shape;2015;p86"/>
          <p:cNvCxnSpPr>
            <a:stCxn id="2007" idx="4"/>
            <a:endCxn id="2006"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016" name="Google Shape;2016;p86"/>
          <p:cNvCxnSpPr>
            <a:stCxn id="2005" idx="4"/>
            <a:endCxn id="2002"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017" name="Google Shape;2017;p86"/>
          <p:cNvCxnSpPr>
            <a:stCxn id="2006" idx="4"/>
            <a:endCxn id="2004"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018" name="Google Shape;2018;p86"/>
          <p:cNvCxnSpPr>
            <a:stCxn id="2001" idx="4"/>
            <a:endCxn id="1994" idx="0"/>
          </p:cNvCxnSpPr>
          <p:nvPr/>
        </p:nvCxnSpPr>
        <p:spPr>
          <a:xfrm>
            <a:off x="2518925" y="39835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2019" name="Google Shape;2019;p86"/>
          <p:cNvCxnSpPr>
            <a:stCxn id="2002" idx="4"/>
            <a:endCxn id="1996"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2020" name="Google Shape;2020;p86"/>
          <p:cNvCxnSpPr>
            <a:stCxn id="2003" idx="4"/>
            <a:endCxn id="1998"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2021" name="Google Shape;2021;p86"/>
          <p:cNvCxnSpPr>
            <a:stCxn id="2004" idx="4"/>
            <a:endCxn id="2000"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p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Successor (Case 2)</a:t>
            </a:r>
            <a:endParaRPr/>
          </a:p>
        </p:txBody>
      </p:sp>
      <p:grpSp>
        <p:nvGrpSpPr>
          <p:cNvPr id="2027" name="Google Shape;2027;p87"/>
          <p:cNvGrpSpPr/>
          <p:nvPr/>
        </p:nvGrpSpPr>
        <p:grpSpPr>
          <a:xfrm>
            <a:off x="3721750" y="112000"/>
            <a:ext cx="5309701" cy="1354225"/>
            <a:chOff x="1917150" y="3703800"/>
            <a:chExt cx="5309701" cy="1354225"/>
          </a:xfrm>
        </p:grpSpPr>
        <p:pic>
          <p:nvPicPr>
            <p:cNvPr id="2028" name="Google Shape;2028;p8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029" name="Google Shape;2029;p8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Essentially, keep going up the tree until we have to “climb to the right”</a:t>
              </a:r>
              <a:endParaRPr sz="1400" b="0" i="0" u="none" strike="noStrike" cap="none">
                <a:solidFill>
                  <a:schemeClr val="dk1"/>
                </a:solidFill>
                <a:latin typeface="Consolas"/>
                <a:ea typeface="Consolas"/>
                <a:cs typeface="Consolas"/>
                <a:sym typeface="Consolas"/>
              </a:endParaRPr>
            </a:p>
          </p:txBody>
        </p:sp>
        <p:sp>
          <p:nvSpPr>
            <p:cNvPr id="2030" name="Google Shape;2030;p8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successor(21)</a:t>
              </a:r>
              <a:endParaRPr sz="1400" b="0" i="0" u="none" strike="noStrike" cap="none">
                <a:solidFill>
                  <a:srgbClr val="000000"/>
                </a:solidFill>
                <a:latin typeface="Consolas"/>
                <a:ea typeface="Consolas"/>
                <a:cs typeface="Consolas"/>
                <a:sym typeface="Consolas"/>
              </a:endParaRPr>
            </a:p>
          </p:txBody>
        </p:sp>
      </p:grpSp>
      <p:sp>
        <p:nvSpPr>
          <p:cNvPr id="2031" name="Google Shape;2031;p87"/>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032" name="Google Shape;2032;p87"/>
          <p:cNvCxnSpPr>
            <a:stCxn id="2031" idx="4"/>
          </p:cNvCxnSpPr>
          <p:nvPr/>
        </p:nvCxnSpPr>
        <p:spPr>
          <a:xfrm flipH="1">
            <a:off x="3189050" y="2184132"/>
            <a:ext cx="1371600" cy="500700"/>
          </a:xfrm>
          <a:prstGeom prst="straightConnector1">
            <a:avLst/>
          </a:prstGeom>
          <a:noFill/>
          <a:ln w="28575" cap="flat" cmpd="sng">
            <a:solidFill>
              <a:srgbClr val="6AA84F"/>
            </a:solidFill>
            <a:prstDash val="solid"/>
            <a:round/>
            <a:headEnd type="triangle" w="med" len="med"/>
            <a:tailEnd type="none" w="sm" len="sm"/>
          </a:ln>
        </p:spPr>
      </p:cxnSp>
      <p:cxnSp>
        <p:nvCxnSpPr>
          <p:cNvPr id="2033" name="Google Shape;2033;p87"/>
          <p:cNvCxnSpPr>
            <a:stCxn id="2031" idx="4"/>
            <a:endCxn id="2034" idx="0"/>
          </p:cNvCxnSpPr>
          <p:nvPr/>
        </p:nvCxnSpPr>
        <p:spPr>
          <a:xfrm>
            <a:off x="4560650" y="2184132"/>
            <a:ext cx="1371600" cy="500700"/>
          </a:xfrm>
          <a:prstGeom prst="straightConnector1">
            <a:avLst/>
          </a:prstGeom>
          <a:noFill/>
          <a:ln w="28575" cap="flat" cmpd="sng">
            <a:solidFill>
              <a:srgbClr val="E6B8AF"/>
            </a:solidFill>
            <a:prstDash val="solid"/>
            <a:round/>
            <a:headEnd type="none" w="sm" len="sm"/>
            <a:tailEnd type="triangle" w="med" len="med"/>
          </a:ln>
        </p:spPr>
      </p:cxnSp>
      <p:sp>
        <p:nvSpPr>
          <p:cNvPr id="2035" name="Google Shape;2035;p87"/>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2036" name="Google Shape;2036;p87"/>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2037" name="Google Shape;2037;p87"/>
          <p:cNvSpPr/>
          <p:nvPr/>
        </p:nvSpPr>
        <p:spPr>
          <a:xfrm>
            <a:off x="3324300" y="4406207"/>
            <a:ext cx="438000" cy="438000"/>
          </a:xfrm>
          <a:prstGeom prst="ellipse">
            <a:avLst/>
          </a:prstGeom>
          <a:solidFill>
            <a:srgbClr val="EEEEEE"/>
          </a:solidFill>
          <a:ln w="28575" cap="flat" cmpd="sng">
            <a:solidFill>
              <a:srgbClr val="CCCCC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2038" name="Google Shape;2038;p87"/>
          <p:cNvSpPr/>
          <p:nvPr/>
        </p:nvSpPr>
        <p:spPr>
          <a:xfrm>
            <a:off x="4010100" y="4406207"/>
            <a:ext cx="438000" cy="438000"/>
          </a:xfrm>
          <a:prstGeom prst="ellipse">
            <a:avLst/>
          </a:prstGeom>
          <a:solidFill>
            <a:srgbClr val="FFFF00"/>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039" name="Google Shape;2039;p87"/>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2040" name="Google Shape;2040;p87"/>
          <p:cNvSpPr/>
          <p:nvPr/>
        </p:nvSpPr>
        <p:spPr>
          <a:xfrm>
            <a:off x="3655848" y="3545507"/>
            <a:ext cx="438000" cy="438000"/>
          </a:xfrm>
          <a:prstGeom prst="ellipse">
            <a:avLst/>
          </a:prstGeom>
          <a:solidFill>
            <a:srgbClr val="EEEEEE"/>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2041" name="Google Shape;2041;p87"/>
          <p:cNvSpPr/>
          <p:nvPr/>
        </p:nvSpPr>
        <p:spPr>
          <a:xfrm>
            <a:off x="2970050" y="2684807"/>
            <a:ext cx="438000" cy="438000"/>
          </a:xfrm>
          <a:prstGeom prst="ellipse">
            <a:avLst/>
          </a:prstGeom>
          <a:solidFill>
            <a:srgbClr val="EEEEEE"/>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cxnSp>
        <p:nvCxnSpPr>
          <p:cNvPr id="2042" name="Google Shape;2042;p87"/>
          <p:cNvCxnSpPr>
            <a:stCxn id="2041" idx="4"/>
            <a:endCxn id="2039"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2043" name="Google Shape;2043;p87"/>
          <p:cNvCxnSpPr>
            <a:stCxn id="2039" idx="4"/>
            <a:endCxn id="2035"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2044" name="Google Shape;2044;p87"/>
          <p:cNvCxnSpPr>
            <a:stCxn id="2040" idx="4"/>
            <a:endCxn id="2037"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2045" name="Google Shape;2045;p87"/>
          <p:cNvCxnSpPr>
            <a:stCxn id="2041" idx="4"/>
            <a:endCxn id="2040" idx="0"/>
          </p:cNvCxnSpPr>
          <p:nvPr/>
        </p:nvCxnSpPr>
        <p:spPr>
          <a:xfrm>
            <a:off x="3189050" y="3122807"/>
            <a:ext cx="685800" cy="422700"/>
          </a:xfrm>
          <a:prstGeom prst="straightConnector1">
            <a:avLst/>
          </a:prstGeom>
          <a:noFill/>
          <a:ln w="28575" cap="flat" cmpd="sng">
            <a:solidFill>
              <a:srgbClr val="980000"/>
            </a:solidFill>
            <a:prstDash val="solid"/>
            <a:round/>
            <a:headEnd type="triangle" w="med" len="med"/>
            <a:tailEnd type="none" w="sm" len="sm"/>
          </a:ln>
        </p:spPr>
      </p:cxnSp>
      <p:cxnSp>
        <p:nvCxnSpPr>
          <p:cNvPr id="2046" name="Google Shape;2046;p87"/>
          <p:cNvCxnSpPr>
            <a:stCxn id="2039" idx="4"/>
            <a:endCxn id="2036"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2047" name="Google Shape;2047;p87"/>
          <p:cNvCxnSpPr>
            <a:stCxn id="2040" idx="4"/>
            <a:endCxn id="2038" idx="0"/>
          </p:cNvCxnSpPr>
          <p:nvPr/>
        </p:nvCxnSpPr>
        <p:spPr>
          <a:xfrm>
            <a:off x="3874848" y="3983507"/>
            <a:ext cx="354300" cy="422700"/>
          </a:xfrm>
          <a:prstGeom prst="straightConnector1">
            <a:avLst/>
          </a:prstGeom>
          <a:noFill/>
          <a:ln w="28575" cap="flat" cmpd="sng">
            <a:solidFill>
              <a:srgbClr val="980000"/>
            </a:solidFill>
            <a:prstDash val="solid"/>
            <a:round/>
            <a:headEnd type="triangle" w="med" len="med"/>
            <a:tailEnd type="none" w="sm" len="sm"/>
          </a:ln>
        </p:spPr>
      </p:cxnSp>
      <p:sp>
        <p:nvSpPr>
          <p:cNvPr id="2048" name="Google Shape;2048;p87"/>
          <p:cNvSpPr/>
          <p:nvPr/>
        </p:nvSpPr>
        <p:spPr>
          <a:xfrm>
            <a:off x="46959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55</a:t>
            </a:r>
            <a:endParaRPr sz="1400" b="0" i="0" u="none" strike="noStrike" cap="none">
              <a:solidFill>
                <a:srgbClr val="B7B7B7"/>
              </a:solidFill>
              <a:latin typeface="Arial"/>
              <a:ea typeface="Arial"/>
              <a:cs typeface="Arial"/>
              <a:sym typeface="Arial"/>
            </a:endParaRPr>
          </a:p>
        </p:txBody>
      </p:sp>
      <p:sp>
        <p:nvSpPr>
          <p:cNvPr id="2049" name="Google Shape;2049;p87"/>
          <p:cNvSpPr/>
          <p:nvPr/>
        </p:nvSpPr>
        <p:spPr>
          <a:xfrm>
            <a:off x="5381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144</a:t>
            </a:r>
            <a:endParaRPr sz="1400" b="0" i="0" u="none" strike="noStrike" cap="none">
              <a:solidFill>
                <a:srgbClr val="B7B7B7"/>
              </a:solidFill>
              <a:latin typeface="Arial"/>
              <a:ea typeface="Arial"/>
              <a:cs typeface="Arial"/>
              <a:sym typeface="Arial"/>
            </a:endParaRPr>
          </a:p>
        </p:txBody>
      </p:sp>
      <p:sp>
        <p:nvSpPr>
          <p:cNvPr id="2050" name="Google Shape;2050;p87"/>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2051" name="Google Shape;2051;p87"/>
          <p:cNvSpPr/>
          <p:nvPr/>
        </p:nvSpPr>
        <p:spPr>
          <a:xfrm>
            <a:off x="6753300" y="4406207"/>
            <a:ext cx="438000" cy="438000"/>
          </a:xfrm>
          <a:prstGeom prst="ellipse">
            <a:avLst/>
          </a:prstGeom>
          <a:solidFill>
            <a:srgbClr val="EFEFEF"/>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2052" name="Google Shape;2052;p87"/>
          <p:cNvSpPr/>
          <p:nvPr/>
        </p:nvSpPr>
        <p:spPr>
          <a:xfrm>
            <a:off x="50336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89</a:t>
            </a:r>
            <a:endParaRPr sz="1400" b="0" i="0" u="none" strike="noStrike" cap="none">
              <a:solidFill>
                <a:srgbClr val="B7B7B7"/>
              </a:solidFill>
              <a:latin typeface="Arial"/>
              <a:ea typeface="Arial"/>
              <a:cs typeface="Arial"/>
              <a:sym typeface="Arial"/>
            </a:endParaRPr>
          </a:p>
        </p:txBody>
      </p:sp>
      <p:sp>
        <p:nvSpPr>
          <p:cNvPr id="2053" name="Google Shape;2053;p87"/>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2034" name="Google Shape;2034;p87"/>
          <p:cNvSpPr/>
          <p:nvPr/>
        </p:nvSpPr>
        <p:spPr>
          <a:xfrm>
            <a:off x="57132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233</a:t>
            </a:r>
            <a:endParaRPr sz="1400" b="0" i="0" u="none" strike="noStrike" cap="none">
              <a:solidFill>
                <a:srgbClr val="B7B7B7"/>
              </a:solidFill>
              <a:latin typeface="Arial"/>
              <a:ea typeface="Arial"/>
              <a:cs typeface="Arial"/>
              <a:sym typeface="Arial"/>
            </a:endParaRPr>
          </a:p>
        </p:txBody>
      </p:sp>
      <p:cxnSp>
        <p:nvCxnSpPr>
          <p:cNvPr id="2054" name="Google Shape;2054;p87"/>
          <p:cNvCxnSpPr>
            <a:stCxn id="2052" idx="4"/>
            <a:endCxn id="2048" idx="0"/>
          </p:cNvCxnSpPr>
          <p:nvPr/>
        </p:nvCxnSpPr>
        <p:spPr>
          <a:xfrm flipH="1">
            <a:off x="49148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2055" name="Google Shape;2055;p87"/>
          <p:cNvCxnSpPr>
            <a:stCxn id="2053" idx="4"/>
            <a:endCxn id="2050"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2056" name="Google Shape;2056;p87"/>
          <p:cNvCxnSpPr>
            <a:stCxn id="2034" idx="4"/>
            <a:endCxn id="2052" idx="0"/>
          </p:cNvCxnSpPr>
          <p:nvPr/>
        </p:nvCxnSpPr>
        <p:spPr>
          <a:xfrm flipH="1">
            <a:off x="5252750" y="3122807"/>
            <a:ext cx="679500" cy="422700"/>
          </a:xfrm>
          <a:prstGeom prst="straightConnector1">
            <a:avLst/>
          </a:prstGeom>
          <a:noFill/>
          <a:ln w="28575" cap="flat" cmpd="sng">
            <a:solidFill>
              <a:srgbClr val="D9EAD3"/>
            </a:solidFill>
            <a:prstDash val="solid"/>
            <a:round/>
            <a:headEnd type="none" w="sm" len="sm"/>
            <a:tailEnd type="triangle" w="med" len="med"/>
          </a:ln>
        </p:spPr>
      </p:cxnSp>
      <p:cxnSp>
        <p:nvCxnSpPr>
          <p:cNvPr id="2057" name="Google Shape;2057;p87"/>
          <p:cNvCxnSpPr>
            <a:stCxn id="2034" idx="4"/>
            <a:endCxn id="2053"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2058" name="Google Shape;2058;p87"/>
          <p:cNvCxnSpPr>
            <a:stCxn id="2052" idx="4"/>
            <a:endCxn id="2049" idx="0"/>
          </p:cNvCxnSpPr>
          <p:nvPr/>
        </p:nvCxnSpPr>
        <p:spPr>
          <a:xfrm>
            <a:off x="5252623" y="3983507"/>
            <a:ext cx="348000" cy="422700"/>
          </a:xfrm>
          <a:prstGeom prst="straightConnector1">
            <a:avLst/>
          </a:prstGeom>
          <a:noFill/>
          <a:ln w="28575" cap="flat" cmpd="sng">
            <a:solidFill>
              <a:srgbClr val="E6B8AF"/>
            </a:solidFill>
            <a:prstDash val="solid"/>
            <a:round/>
            <a:headEnd type="none" w="sm" len="sm"/>
            <a:tailEnd type="triangle" w="med" len="med"/>
          </a:ln>
        </p:spPr>
      </p:cxnSp>
      <p:cxnSp>
        <p:nvCxnSpPr>
          <p:cNvPr id="2059" name="Google Shape;2059;p87"/>
          <p:cNvCxnSpPr>
            <a:stCxn id="2053" idx="4"/>
            <a:endCxn id="2051"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Successor (Case 2)</a:t>
            </a:r>
            <a:endParaRPr/>
          </a:p>
        </p:txBody>
      </p:sp>
      <p:grpSp>
        <p:nvGrpSpPr>
          <p:cNvPr id="2065" name="Google Shape;2065;p88"/>
          <p:cNvGrpSpPr/>
          <p:nvPr/>
        </p:nvGrpSpPr>
        <p:grpSpPr>
          <a:xfrm>
            <a:off x="3721750" y="112000"/>
            <a:ext cx="5309701" cy="1354225"/>
            <a:chOff x="1917150" y="3703800"/>
            <a:chExt cx="5309701" cy="1354225"/>
          </a:xfrm>
        </p:grpSpPr>
        <p:pic>
          <p:nvPicPr>
            <p:cNvPr id="2066" name="Google Shape;2066;p8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067" name="Google Shape;2067;p8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Verify that this pattern holds for other cases</a:t>
              </a:r>
              <a:endParaRPr sz="1400" b="0" i="0" u="none" strike="noStrike" cap="none">
                <a:solidFill>
                  <a:schemeClr val="dk1"/>
                </a:solidFill>
                <a:latin typeface="Consolas"/>
                <a:ea typeface="Consolas"/>
                <a:cs typeface="Consolas"/>
                <a:sym typeface="Consolas"/>
              </a:endParaRPr>
            </a:p>
          </p:txBody>
        </p:sp>
        <p:sp>
          <p:nvSpPr>
            <p:cNvPr id="2068" name="Google Shape;2068;p8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successor</a:t>
              </a:r>
              <a:endParaRPr sz="1400" b="0" i="0" u="none" strike="noStrike" cap="none">
                <a:solidFill>
                  <a:srgbClr val="000000"/>
                </a:solidFill>
                <a:latin typeface="Consolas"/>
                <a:ea typeface="Consolas"/>
                <a:cs typeface="Consolas"/>
                <a:sym typeface="Consolas"/>
              </a:endParaRPr>
            </a:p>
          </p:txBody>
        </p:sp>
      </p:grpSp>
      <p:sp>
        <p:nvSpPr>
          <p:cNvPr id="2069" name="Google Shape;2069;p88"/>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070" name="Google Shape;2070;p88"/>
          <p:cNvSpPr/>
          <p:nvPr/>
        </p:nvSpPr>
        <p:spPr>
          <a:xfrm>
            <a:off x="2638500" y="4406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071" name="Google Shape;2071;p88"/>
          <p:cNvSpPr/>
          <p:nvPr/>
        </p:nvSpPr>
        <p:spPr>
          <a:xfrm>
            <a:off x="3324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2072" name="Google Shape;2072;p88"/>
          <p:cNvSpPr/>
          <p:nvPr/>
        </p:nvSpPr>
        <p:spPr>
          <a:xfrm>
            <a:off x="4010100" y="4406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073" name="Google Shape;2073;p88"/>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2074" name="Google Shape;2074;p88"/>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075" name="Google Shape;2075;p88"/>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076" name="Google Shape;2076;p88"/>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077" name="Google Shape;2077;p88"/>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078" name="Google Shape;2078;p88"/>
          <p:cNvSpPr/>
          <p:nvPr/>
        </p:nvSpPr>
        <p:spPr>
          <a:xfrm>
            <a:off x="50336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2079" name="Google Shape;2079;p88"/>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080" name="Google Shape;2080;p88"/>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081" name="Google Shape;2081;p88"/>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082" name="Google Shape;2082;p88"/>
          <p:cNvSpPr/>
          <p:nvPr/>
        </p:nvSpPr>
        <p:spPr>
          <a:xfrm>
            <a:off x="4341650" y="1746132"/>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083" name="Google Shape;2083;p88"/>
          <p:cNvCxnSpPr>
            <a:stCxn id="2082" idx="4"/>
            <a:endCxn id="2080"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084" name="Google Shape;2084;p88"/>
          <p:cNvCxnSpPr>
            <a:stCxn id="2080" idx="4"/>
            <a:endCxn id="2076"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2085" name="Google Shape;2085;p88"/>
          <p:cNvCxnSpPr>
            <a:stCxn id="2076" idx="4"/>
            <a:endCxn id="2069"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2086" name="Google Shape;2086;p88"/>
          <p:cNvCxnSpPr>
            <a:stCxn id="2077" idx="4"/>
            <a:endCxn id="2071" idx="0"/>
          </p:cNvCxnSpPr>
          <p:nvPr/>
        </p:nvCxnSpPr>
        <p:spPr>
          <a:xfrm flipH="1">
            <a:off x="3543348" y="39835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2087" name="Google Shape;2087;p88"/>
          <p:cNvCxnSpPr>
            <a:stCxn id="2078" idx="4"/>
            <a:endCxn id="2073"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088" name="Google Shape;2088;p88"/>
          <p:cNvCxnSpPr>
            <a:stCxn id="2079" idx="4"/>
            <a:endCxn id="2074"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089" name="Google Shape;2089;p88"/>
          <p:cNvCxnSpPr>
            <a:stCxn id="2081" idx="4"/>
            <a:endCxn id="2078"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2090" name="Google Shape;2090;p88"/>
          <p:cNvCxnSpPr>
            <a:stCxn id="2082" idx="4"/>
            <a:endCxn id="2081"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091" name="Google Shape;2091;p88"/>
          <p:cNvCxnSpPr>
            <a:stCxn id="2080" idx="4"/>
            <a:endCxn id="2077"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092" name="Google Shape;2092;p88"/>
          <p:cNvCxnSpPr>
            <a:stCxn id="2081" idx="4"/>
            <a:endCxn id="2079"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093" name="Google Shape;2093;p88"/>
          <p:cNvCxnSpPr>
            <a:stCxn id="2076" idx="4"/>
            <a:endCxn id="2070" idx="0"/>
          </p:cNvCxnSpPr>
          <p:nvPr/>
        </p:nvCxnSpPr>
        <p:spPr>
          <a:xfrm>
            <a:off x="2518925" y="39835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2094" name="Google Shape;2094;p88"/>
          <p:cNvCxnSpPr>
            <a:stCxn id="2077" idx="4"/>
            <a:endCxn id="2072"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2095" name="Google Shape;2095;p88"/>
          <p:cNvCxnSpPr>
            <a:stCxn id="2079" idx="4"/>
            <a:endCxn id="2075"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8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Questions?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pSp>
        <p:nvGrpSpPr>
          <p:cNvPr id="258" name="Google Shape;258;p9"/>
          <p:cNvGrpSpPr/>
          <p:nvPr/>
        </p:nvGrpSpPr>
        <p:grpSpPr>
          <a:xfrm>
            <a:off x="3925152" y="1844154"/>
            <a:ext cx="646894" cy="323447"/>
            <a:chOff x="3655200" y="2045175"/>
            <a:chExt cx="916800" cy="458400"/>
          </a:xfrm>
        </p:grpSpPr>
        <p:sp>
          <p:nvSpPr>
            <p:cNvPr id="259" name="Google Shape;259;p9"/>
            <p:cNvSpPr/>
            <p:nvPr/>
          </p:nvSpPr>
          <p:spPr>
            <a:xfrm>
              <a:off x="36552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sp>
          <p:nvSpPr>
            <p:cNvPr id="260" name="Google Shape;260;p9"/>
            <p:cNvSpPr/>
            <p:nvPr/>
          </p:nvSpPr>
          <p:spPr>
            <a:xfrm>
              <a:off x="41136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grpSp>
      <p:grpSp>
        <p:nvGrpSpPr>
          <p:cNvPr id="261" name="Google Shape;261;p9"/>
          <p:cNvGrpSpPr/>
          <p:nvPr/>
        </p:nvGrpSpPr>
        <p:grpSpPr>
          <a:xfrm>
            <a:off x="4895452" y="1844154"/>
            <a:ext cx="646894" cy="323447"/>
            <a:chOff x="3655200" y="2045175"/>
            <a:chExt cx="916800" cy="458400"/>
          </a:xfrm>
        </p:grpSpPr>
        <p:sp>
          <p:nvSpPr>
            <p:cNvPr id="262" name="Google Shape;262;p9"/>
            <p:cNvSpPr/>
            <p:nvPr/>
          </p:nvSpPr>
          <p:spPr>
            <a:xfrm>
              <a:off x="36552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263" name="Google Shape;263;p9"/>
            <p:cNvSpPr/>
            <p:nvPr/>
          </p:nvSpPr>
          <p:spPr>
            <a:xfrm>
              <a:off x="4113600" y="2045175"/>
              <a:ext cx="458400" cy="458400"/>
            </a:xfrm>
            <a:prstGeom prst="rect">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22</a:t>
              </a:r>
              <a:endParaRPr sz="1400" b="0" i="0" u="none" strike="noStrike" cap="none">
                <a:solidFill>
                  <a:srgbClr val="595959"/>
                </a:solidFill>
                <a:latin typeface="Consolas"/>
                <a:ea typeface="Consolas"/>
                <a:cs typeface="Consolas"/>
                <a:sym typeface="Consolas"/>
              </a:endParaRPr>
            </a:p>
          </p:txBody>
        </p:sp>
      </p:grpSp>
      <p:grpSp>
        <p:nvGrpSpPr>
          <p:cNvPr id="264" name="Google Shape;264;p9"/>
          <p:cNvGrpSpPr/>
          <p:nvPr/>
        </p:nvGrpSpPr>
        <p:grpSpPr>
          <a:xfrm>
            <a:off x="2954852" y="1844154"/>
            <a:ext cx="646894" cy="323447"/>
            <a:chOff x="3655200" y="2045175"/>
            <a:chExt cx="916800" cy="458400"/>
          </a:xfrm>
        </p:grpSpPr>
        <p:sp>
          <p:nvSpPr>
            <p:cNvPr id="265" name="Google Shape;265;p9"/>
            <p:cNvSpPr/>
            <p:nvPr/>
          </p:nvSpPr>
          <p:spPr>
            <a:xfrm>
              <a:off x="36552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14</a:t>
              </a:r>
              <a:endParaRPr sz="1400" b="0" i="0" u="none" strike="noStrike" cap="none">
                <a:solidFill>
                  <a:srgbClr val="595959"/>
                </a:solidFill>
                <a:latin typeface="Consolas"/>
                <a:ea typeface="Consolas"/>
                <a:cs typeface="Consolas"/>
                <a:sym typeface="Consolas"/>
              </a:endParaRPr>
            </a:p>
          </p:txBody>
        </p:sp>
        <p:sp>
          <p:nvSpPr>
            <p:cNvPr id="266" name="Google Shape;266;p9"/>
            <p:cNvSpPr/>
            <p:nvPr/>
          </p:nvSpPr>
          <p:spPr>
            <a:xfrm>
              <a:off x="4113600" y="2045175"/>
              <a:ext cx="458400" cy="458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grpSp>
      <p:sp>
        <p:nvSpPr>
          <p:cNvPr id="267" name="Google Shape;267;p9"/>
          <p:cNvSpPr/>
          <p:nvPr/>
        </p:nvSpPr>
        <p:spPr>
          <a:xfrm>
            <a:off x="3601749" y="1844179"/>
            <a:ext cx="323400" cy="323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68" name="Google Shape;268;p9"/>
          <p:cNvSpPr/>
          <p:nvPr/>
        </p:nvSpPr>
        <p:spPr>
          <a:xfrm>
            <a:off x="5542349" y="1844179"/>
            <a:ext cx="323400" cy="323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35</a:t>
            </a:r>
            <a:endParaRPr sz="1400" b="0" i="0" u="none" strike="noStrike" cap="none">
              <a:solidFill>
                <a:srgbClr val="595959"/>
              </a:solidFill>
              <a:latin typeface="Consolas"/>
              <a:ea typeface="Consolas"/>
              <a:cs typeface="Consolas"/>
              <a:sym typeface="Consolas"/>
            </a:endParaRPr>
          </a:p>
        </p:txBody>
      </p:sp>
      <p:sp>
        <p:nvSpPr>
          <p:cNvPr id="269" name="Google Shape;269;p9"/>
          <p:cNvSpPr/>
          <p:nvPr/>
        </p:nvSpPr>
        <p:spPr>
          <a:xfrm>
            <a:off x="4572049" y="1844179"/>
            <a:ext cx="323400" cy="323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nvGrpSpPr>
          <p:cNvPr id="270" name="Google Shape;270;p9"/>
          <p:cNvGrpSpPr/>
          <p:nvPr/>
        </p:nvGrpSpPr>
        <p:grpSpPr>
          <a:xfrm>
            <a:off x="5865752" y="1844154"/>
            <a:ext cx="646894" cy="323447"/>
            <a:chOff x="3655200" y="2045175"/>
            <a:chExt cx="916800" cy="458400"/>
          </a:xfrm>
        </p:grpSpPr>
        <p:sp>
          <p:nvSpPr>
            <p:cNvPr id="271" name="Google Shape;271;p9"/>
            <p:cNvSpPr/>
            <p:nvPr/>
          </p:nvSpPr>
          <p:spPr>
            <a:xfrm>
              <a:off x="3655200" y="2045175"/>
              <a:ext cx="458400" cy="458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32</a:t>
              </a:r>
              <a:endParaRPr sz="1400" b="0" i="0" u="none" strike="noStrike" cap="none">
                <a:solidFill>
                  <a:srgbClr val="595959"/>
                </a:solidFill>
                <a:latin typeface="Consolas"/>
                <a:ea typeface="Consolas"/>
                <a:cs typeface="Consolas"/>
                <a:sym typeface="Consolas"/>
              </a:endParaRPr>
            </a:p>
          </p:txBody>
        </p:sp>
        <p:sp>
          <p:nvSpPr>
            <p:cNvPr id="272" name="Google Shape;272;p9"/>
            <p:cNvSpPr/>
            <p:nvPr/>
          </p:nvSpPr>
          <p:spPr>
            <a:xfrm>
              <a:off x="4113600" y="2045175"/>
              <a:ext cx="458400" cy="458400"/>
            </a:xfrm>
            <a:prstGeom prst="rect">
              <a:avLst/>
            </a:prstGeom>
            <a:solidFill>
              <a:srgbClr val="C9DAF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40</a:t>
              </a:r>
              <a:endParaRPr sz="1400" b="0" i="0" u="none" strike="noStrike" cap="none">
                <a:solidFill>
                  <a:srgbClr val="595959"/>
                </a:solidFill>
                <a:latin typeface="Consolas"/>
                <a:ea typeface="Consolas"/>
                <a:cs typeface="Consolas"/>
                <a:sym typeface="Consolas"/>
              </a:endParaRPr>
            </a:p>
          </p:txBody>
        </p:sp>
      </p:grpSp>
      <p:sp>
        <p:nvSpPr>
          <p:cNvPr id="273" name="Google Shape;273;p9"/>
          <p:cNvSpPr/>
          <p:nvPr/>
        </p:nvSpPr>
        <p:spPr>
          <a:xfrm>
            <a:off x="2631402" y="1844154"/>
            <a:ext cx="323400" cy="323400"/>
          </a:xfrm>
          <a:prstGeom prst="rect">
            <a:avLst/>
          </a:prstGeom>
          <a:solidFill>
            <a:srgbClr val="F4CCCC"/>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grpSp>
        <p:nvGrpSpPr>
          <p:cNvPr id="274" name="Google Shape;274;p9"/>
          <p:cNvGrpSpPr/>
          <p:nvPr/>
        </p:nvGrpSpPr>
        <p:grpSpPr>
          <a:xfrm>
            <a:off x="1917175" y="91225"/>
            <a:ext cx="5309701" cy="1354225"/>
            <a:chOff x="1917150" y="3703800"/>
            <a:chExt cx="5309701" cy="1354225"/>
          </a:xfrm>
        </p:grpSpPr>
        <p:pic>
          <p:nvPicPr>
            <p:cNvPr id="275" name="Google Shape;275;p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76" name="Google Shape;276;p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We know that our pivot is actually the 9th smallest element (i.e. we are too high up!)</a:t>
              </a:r>
              <a:endParaRPr sz="1000" b="0" i="0" u="none" strike="noStrike" cap="none">
                <a:solidFill>
                  <a:srgbClr val="000000"/>
                </a:solidFill>
                <a:latin typeface="Consolas"/>
                <a:ea typeface="Consolas"/>
                <a:cs typeface="Consolas"/>
                <a:sym typeface="Consolas"/>
              </a:endParaRPr>
            </a:p>
          </p:txBody>
        </p:sp>
        <p:sp>
          <p:nvSpPr>
            <p:cNvPr id="277" name="Google Shape;277;p9"/>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select(4)</a:t>
              </a:r>
              <a:endParaRPr sz="1400" b="0" i="0" u="none" strike="noStrike" cap="none">
                <a:solidFill>
                  <a:srgbClr val="000000"/>
                </a:solidFill>
                <a:latin typeface="Consolas"/>
                <a:ea typeface="Consolas"/>
                <a:cs typeface="Consolas"/>
                <a:sym typeface="Consolas"/>
              </a:endParaRPr>
            </a:p>
          </p:txBody>
        </p:sp>
      </p:grpSp>
      <p:grpSp>
        <p:nvGrpSpPr>
          <p:cNvPr id="278" name="Google Shape;278;p9"/>
          <p:cNvGrpSpPr/>
          <p:nvPr/>
        </p:nvGrpSpPr>
        <p:grpSpPr>
          <a:xfrm>
            <a:off x="2631402" y="2216204"/>
            <a:ext cx="646894" cy="323447"/>
            <a:chOff x="3655200" y="2045175"/>
            <a:chExt cx="916800" cy="458400"/>
          </a:xfrm>
        </p:grpSpPr>
        <p:sp>
          <p:nvSpPr>
            <p:cNvPr id="279" name="Google Shape;279;p9"/>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280" name="Google Shape;280;p9"/>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grpSp>
      <p:sp>
        <p:nvSpPr>
          <p:cNvPr id="281" name="Google Shape;281;p9"/>
          <p:cNvSpPr/>
          <p:nvPr/>
        </p:nvSpPr>
        <p:spPr>
          <a:xfrm>
            <a:off x="32782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3</a:t>
            </a:r>
            <a:endParaRPr sz="1400" b="0" i="0" u="none" strike="noStrike" cap="none">
              <a:solidFill>
                <a:srgbClr val="595959"/>
              </a:solidFill>
              <a:latin typeface="Consolas"/>
              <a:ea typeface="Consolas"/>
              <a:cs typeface="Consolas"/>
              <a:sym typeface="Consolas"/>
            </a:endParaRPr>
          </a:p>
        </p:txBody>
      </p:sp>
      <p:grpSp>
        <p:nvGrpSpPr>
          <p:cNvPr id="282" name="Google Shape;282;p9"/>
          <p:cNvGrpSpPr/>
          <p:nvPr/>
        </p:nvGrpSpPr>
        <p:grpSpPr>
          <a:xfrm>
            <a:off x="3601702" y="2216204"/>
            <a:ext cx="646894" cy="323447"/>
            <a:chOff x="3655200" y="2045175"/>
            <a:chExt cx="916800" cy="458400"/>
          </a:xfrm>
        </p:grpSpPr>
        <p:sp>
          <p:nvSpPr>
            <p:cNvPr id="283" name="Google Shape;283;p9"/>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284" name="Google Shape;284;p9"/>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grpSp>
      <p:sp>
        <p:nvSpPr>
          <p:cNvPr id="285" name="Google Shape;285;p9"/>
          <p:cNvSpPr/>
          <p:nvPr/>
        </p:nvSpPr>
        <p:spPr>
          <a:xfrm>
            <a:off x="42485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grpSp>
        <p:nvGrpSpPr>
          <p:cNvPr id="286" name="Google Shape;286;p9"/>
          <p:cNvGrpSpPr/>
          <p:nvPr/>
        </p:nvGrpSpPr>
        <p:grpSpPr>
          <a:xfrm>
            <a:off x="4572002" y="2216204"/>
            <a:ext cx="646894" cy="323447"/>
            <a:chOff x="3655200" y="2045175"/>
            <a:chExt cx="916800" cy="458400"/>
          </a:xfrm>
        </p:grpSpPr>
        <p:sp>
          <p:nvSpPr>
            <p:cNvPr id="287" name="Google Shape;287;p9"/>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88" name="Google Shape;288;p9"/>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grpSp>
      <p:sp>
        <p:nvSpPr>
          <p:cNvPr id="289" name="Google Shape;289;p9"/>
          <p:cNvSpPr/>
          <p:nvPr/>
        </p:nvSpPr>
        <p:spPr>
          <a:xfrm>
            <a:off x="52188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Consolas"/>
                <a:ea typeface="Consolas"/>
                <a:cs typeface="Consolas"/>
                <a:sym typeface="Consolas"/>
              </a:rPr>
              <a:t>9</a:t>
            </a:r>
            <a:endParaRPr sz="1400" b="0" i="0" u="none" strike="noStrike" cap="none">
              <a:solidFill>
                <a:srgbClr val="FF0000"/>
              </a:solidFill>
              <a:latin typeface="Consolas"/>
              <a:ea typeface="Consolas"/>
              <a:cs typeface="Consolas"/>
              <a:sym typeface="Consolas"/>
            </a:endParaRPr>
          </a:p>
        </p:txBody>
      </p:sp>
      <p:grpSp>
        <p:nvGrpSpPr>
          <p:cNvPr id="290" name="Google Shape;290;p9"/>
          <p:cNvGrpSpPr/>
          <p:nvPr/>
        </p:nvGrpSpPr>
        <p:grpSpPr>
          <a:xfrm>
            <a:off x="5542302" y="2216204"/>
            <a:ext cx="646894" cy="323447"/>
            <a:chOff x="3655200" y="2045175"/>
            <a:chExt cx="916800" cy="458400"/>
          </a:xfrm>
        </p:grpSpPr>
        <p:sp>
          <p:nvSpPr>
            <p:cNvPr id="291" name="Google Shape;291;p9"/>
            <p:cNvSpPr/>
            <p:nvPr/>
          </p:nvSpPr>
          <p:spPr>
            <a:xfrm>
              <a:off x="36552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sp>
          <p:nvSpPr>
            <p:cNvPr id="292" name="Google Shape;292;p9"/>
            <p:cNvSpPr/>
            <p:nvPr/>
          </p:nvSpPr>
          <p:spPr>
            <a:xfrm>
              <a:off x="4113600" y="2045175"/>
              <a:ext cx="458400" cy="458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11</a:t>
              </a:r>
              <a:endParaRPr sz="1400" b="0" i="0" u="none" strike="noStrike" cap="none">
                <a:solidFill>
                  <a:srgbClr val="595959"/>
                </a:solidFill>
                <a:latin typeface="Consolas"/>
                <a:ea typeface="Consolas"/>
                <a:cs typeface="Consolas"/>
                <a:sym typeface="Consolas"/>
              </a:endParaRPr>
            </a:p>
          </p:txBody>
        </p:sp>
      </p:grpSp>
      <p:sp>
        <p:nvSpPr>
          <p:cNvPr id="293" name="Google Shape;293;p9"/>
          <p:cNvSpPr/>
          <p:nvPr/>
        </p:nvSpPr>
        <p:spPr>
          <a:xfrm>
            <a:off x="6189199" y="22162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Consolas"/>
                <a:ea typeface="Consolas"/>
                <a:cs typeface="Consolas"/>
                <a:sym typeface="Consolas"/>
              </a:rPr>
              <a:t>12</a:t>
            </a:r>
            <a:endParaRPr sz="1400" b="0" i="0" u="none" strike="noStrike" cap="none">
              <a:solidFill>
                <a:srgbClr val="595959"/>
              </a:solidFill>
              <a:latin typeface="Consolas"/>
              <a:ea typeface="Consolas"/>
              <a:cs typeface="Consolas"/>
              <a:sym typeface="Consolas"/>
            </a:endParaRPr>
          </a:p>
        </p:txBody>
      </p:sp>
      <p:sp>
        <p:nvSpPr>
          <p:cNvPr id="294" name="Google Shape;294;p9"/>
          <p:cNvSpPr txBox="1"/>
          <p:nvPr/>
        </p:nvSpPr>
        <p:spPr>
          <a:xfrm>
            <a:off x="1929070" y="2173481"/>
            <a:ext cx="8835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Index: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Insert</a:t>
            </a:r>
            <a:endParaRPr/>
          </a:p>
        </p:txBody>
      </p:sp>
      <p:sp>
        <p:nvSpPr>
          <p:cNvPr id="2106" name="Google Shape;2106;p9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The idea:</a:t>
            </a:r>
            <a:endParaRPr/>
          </a:p>
          <a:p>
            <a:pPr marL="457200" lvl="0" indent="0" algn="l" rtl="0">
              <a:lnSpc>
                <a:spcPct val="115000"/>
              </a:lnSpc>
              <a:spcBef>
                <a:spcPts val="1600"/>
              </a:spcBef>
              <a:spcAft>
                <a:spcPts val="1600"/>
              </a:spcAft>
              <a:buSzPts val="1800"/>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9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Insert</a:t>
            </a:r>
            <a:endParaRPr/>
          </a:p>
        </p:txBody>
      </p:sp>
      <p:sp>
        <p:nvSpPr>
          <p:cNvPr id="2112" name="Google Shape;2112;p9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The idea:</a:t>
            </a:r>
            <a:endParaRPr/>
          </a:p>
          <a:p>
            <a:pPr marL="457200" lvl="0" indent="-342900" algn="l" rtl="0">
              <a:lnSpc>
                <a:spcPct val="115000"/>
              </a:lnSpc>
              <a:spcBef>
                <a:spcPts val="1600"/>
              </a:spcBef>
              <a:spcAft>
                <a:spcPts val="0"/>
              </a:spcAft>
              <a:buSzPts val="1800"/>
              <a:buChar char="●"/>
            </a:pPr>
            <a:r>
              <a:rPr lang="en"/>
              <a:t>Keep going as if you are “searching”</a:t>
            </a:r>
            <a:endParaRPr/>
          </a:p>
          <a:p>
            <a:pPr marL="457200" lvl="0" indent="-342900" algn="l" rtl="0">
              <a:lnSpc>
                <a:spcPct val="115000"/>
              </a:lnSpc>
              <a:spcBef>
                <a:spcPts val="0"/>
              </a:spcBef>
              <a:spcAft>
                <a:spcPts val="0"/>
              </a:spcAft>
              <a:buSzPts val="1800"/>
              <a:buChar char="●"/>
            </a:pPr>
            <a:r>
              <a:rPr lang="en"/>
              <a:t>Once you cannot go on anymore (because you need to go to the right/left subtree but the right/left subtree is empty), you have found the position to insert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92"/>
          <p:cNvSpPr/>
          <p:nvPr/>
        </p:nvSpPr>
        <p:spPr>
          <a:xfrm>
            <a:off x="1952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118" name="Google Shape;2118;p92"/>
          <p:cNvSpPr/>
          <p:nvPr/>
        </p:nvSpPr>
        <p:spPr>
          <a:xfrm>
            <a:off x="2638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119" name="Google Shape;2119;p92"/>
          <p:cNvSpPr/>
          <p:nvPr/>
        </p:nvSpPr>
        <p:spPr>
          <a:xfrm>
            <a:off x="3324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2120" name="Google Shape;2120;p92"/>
          <p:cNvSpPr/>
          <p:nvPr/>
        </p:nvSpPr>
        <p:spPr>
          <a:xfrm>
            <a:off x="40101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121" name="Google Shape;2121;p92"/>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2122" name="Google Shape;2122;p92"/>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2123" name="Google Shape;2123;p92"/>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124" name="Google Shape;2124;p92"/>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125" name="Google Shape;2125;p92"/>
          <p:cNvSpPr/>
          <p:nvPr/>
        </p:nvSpPr>
        <p:spPr>
          <a:xfrm>
            <a:off x="2299925"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126" name="Google Shape;2126;p92"/>
          <p:cNvSpPr/>
          <p:nvPr/>
        </p:nvSpPr>
        <p:spPr>
          <a:xfrm>
            <a:off x="3655848"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127" name="Google Shape;2127;p92"/>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2128" name="Google Shape;2128;p92"/>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129" name="Google Shape;2129;p92"/>
          <p:cNvSpPr/>
          <p:nvPr/>
        </p:nvSpPr>
        <p:spPr>
          <a:xfrm>
            <a:off x="29700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130" name="Google Shape;2130;p92"/>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131" name="Google Shape;2131;p92"/>
          <p:cNvSpPr/>
          <p:nvPr/>
        </p:nvSpPr>
        <p:spPr>
          <a:xfrm>
            <a:off x="4341650" y="1746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132" name="Google Shape;2132;p92"/>
          <p:cNvCxnSpPr>
            <a:stCxn id="2131" idx="4"/>
            <a:endCxn id="2129" idx="0"/>
          </p:cNvCxnSpPr>
          <p:nvPr/>
        </p:nvCxnSpPr>
        <p:spPr>
          <a:xfrm flipH="1">
            <a:off x="3189050" y="2184132"/>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133" name="Google Shape;2133;p92"/>
          <p:cNvCxnSpPr>
            <a:stCxn id="2129" idx="4"/>
            <a:endCxn id="2125" idx="0"/>
          </p:cNvCxnSpPr>
          <p:nvPr/>
        </p:nvCxnSpPr>
        <p:spPr>
          <a:xfrm flipH="1">
            <a:off x="2518850" y="3122807"/>
            <a:ext cx="670200" cy="422700"/>
          </a:xfrm>
          <a:prstGeom prst="straightConnector1">
            <a:avLst/>
          </a:prstGeom>
          <a:noFill/>
          <a:ln w="28575" cap="flat" cmpd="sng">
            <a:solidFill>
              <a:srgbClr val="6AA84F"/>
            </a:solidFill>
            <a:prstDash val="solid"/>
            <a:round/>
            <a:headEnd type="none" w="sm" len="sm"/>
            <a:tailEnd type="triangle" w="med" len="med"/>
          </a:ln>
        </p:spPr>
      </p:cxnSp>
      <p:cxnSp>
        <p:nvCxnSpPr>
          <p:cNvPr id="2134" name="Google Shape;2134;p92"/>
          <p:cNvCxnSpPr>
            <a:stCxn id="2125" idx="4"/>
            <a:endCxn id="2117" idx="0"/>
          </p:cNvCxnSpPr>
          <p:nvPr/>
        </p:nvCxnSpPr>
        <p:spPr>
          <a:xfrm flipH="1">
            <a:off x="2171825" y="3983507"/>
            <a:ext cx="347100" cy="422700"/>
          </a:xfrm>
          <a:prstGeom prst="straightConnector1">
            <a:avLst/>
          </a:prstGeom>
          <a:noFill/>
          <a:ln w="28575" cap="flat" cmpd="sng">
            <a:solidFill>
              <a:srgbClr val="6AA84F"/>
            </a:solidFill>
            <a:prstDash val="solid"/>
            <a:round/>
            <a:headEnd type="none" w="sm" len="sm"/>
            <a:tailEnd type="triangle" w="med" len="med"/>
          </a:ln>
        </p:spPr>
      </p:cxnSp>
      <p:cxnSp>
        <p:nvCxnSpPr>
          <p:cNvPr id="2135" name="Google Shape;2135;p92"/>
          <p:cNvCxnSpPr>
            <a:stCxn id="2126" idx="4"/>
            <a:endCxn id="2119" idx="0"/>
          </p:cNvCxnSpPr>
          <p:nvPr/>
        </p:nvCxnSpPr>
        <p:spPr>
          <a:xfrm flipH="1">
            <a:off x="3543348" y="398350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2136" name="Google Shape;2136;p92"/>
          <p:cNvCxnSpPr>
            <a:stCxn id="2127" idx="4"/>
            <a:endCxn id="2121"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137" name="Google Shape;2137;p92"/>
          <p:cNvCxnSpPr>
            <a:stCxn id="2128" idx="4"/>
            <a:endCxn id="2123"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138" name="Google Shape;2138;p92"/>
          <p:cNvCxnSpPr>
            <a:stCxn id="2130" idx="4"/>
            <a:endCxn id="2127"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2139" name="Google Shape;2139;p92"/>
          <p:cNvCxnSpPr>
            <a:stCxn id="2131" idx="4"/>
            <a:endCxn id="2130"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140" name="Google Shape;2140;p92"/>
          <p:cNvCxnSpPr>
            <a:stCxn id="2129" idx="4"/>
            <a:endCxn id="2126" idx="0"/>
          </p:cNvCxnSpPr>
          <p:nvPr/>
        </p:nvCxnSpPr>
        <p:spPr>
          <a:xfrm>
            <a:off x="3189050" y="3122807"/>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141" name="Google Shape;2141;p92"/>
          <p:cNvCxnSpPr>
            <a:stCxn id="2130" idx="4"/>
            <a:endCxn id="2128"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142" name="Google Shape;2142;p92"/>
          <p:cNvCxnSpPr>
            <a:stCxn id="2125" idx="4"/>
            <a:endCxn id="2118" idx="0"/>
          </p:cNvCxnSpPr>
          <p:nvPr/>
        </p:nvCxnSpPr>
        <p:spPr>
          <a:xfrm>
            <a:off x="2518925" y="3983507"/>
            <a:ext cx="338700" cy="422700"/>
          </a:xfrm>
          <a:prstGeom prst="straightConnector1">
            <a:avLst/>
          </a:prstGeom>
          <a:noFill/>
          <a:ln w="28575" cap="flat" cmpd="sng">
            <a:solidFill>
              <a:srgbClr val="980000"/>
            </a:solidFill>
            <a:prstDash val="solid"/>
            <a:round/>
            <a:headEnd type="none" w="sm" len="sm"/>
            <a:tailEnd type="triangle" w="med" len="med"/>
          </a:ln>
        </p:spPr>
      </p:cxnSp>
      <p:cxnSp>
        <p:nvCxnSpPr>
          <p:cNvPr id="2143" name="Google Shape;2143;p92"/>
          <p:cNvCxnSpPr>
            <a:stCxn id="2126" idx="4"/>
            <a:endCxn id="2120" idx="0"/>
          </p:cNvCxnSpPr>
          <p:nvPr/>
        </p:nvCxnSpPr>
        <p:spPr>
          <a:xfrm>
            <a:off x="3874848" y="3983507"/>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2144" name="Google Shape;2144;p92"/>
          <p:cNvCxnSpPr>
            <a:stCxn id="2127" idx="4"/>
            <a:endCxn id="2122"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2145" name="Google Shape;2145;p92"/>
          <p:cNvCxnSpPr>
            <a:stCxn id="2128" idx="4"/>
            <a:endCxn id="2124"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2146" name="Google Shape;2146;p92"/>
          <p:cNvGrpSpPr/>
          <p:nvPr/>
        </p:nvGrpSpPr>
        <p:grpSpPr>
          <a:xfrm>
            <a:off x="3721750" y="112000"/>
            <a:ext cx="5309701" cy="1354225"/>
            <a:chOff x="1917150" y="3703800"/>
            <a:chExt cx="5309701" cy="1354225"/>
          </a:xfrm>
        </p:grpSpPr>
        <p:pic>
          <p:nvPicPr>
            <p:cNvPr id="2147" name="Google Shape;2147;p9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148" name="Google Shape;2148;p9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Initialisation</a:t>
              </a:r>
              <a:endParaRPr sz="1400" b="0" i="0" u="none" strike="noStrike" cap="none">
                <a:solidFill>
                  <a:srgbClr val="000000"/>
                </a:solidFill>
                <a:latin typeface="Consolas"/>
                <a:ea typeface="Consolas"/>
                <a:cs typeface="Consolas"/>
                <a:sym typeface="Consolas"/>
              </a:endParaRPr>
            </a:p>
          </p:txBody>
        </p:sp>
        <p:sp>
          <p:nvSpPr>
            <p:cNvPr id="2149" name="Google Shape;2149;p9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insert(155)</a:t>
              </a:r>
              <a:endParaRPr sz="1400" b="0" i="0" u="none" strike="noStrike" cap="none">
                <a:solidFill>
                  <a:srgbClr val="000000"/>
                </a:solidFill>
                <a:latin typeface="Consolas"/>
                <a:ea typeface="Consolas"/>
                <a:cs typeface="Consolas"/>
                <a:sym typeface="Consolas"/>
              </a:endParaRPr>
            </a:p>
          </p:txBody>
        </p:sp>
      </p:grpSp>
      <p:sp>
        <p:nvSpPr>
          <p:cNvPr id="2150" name="Google Shape;2150;p92"/>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Insert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93"/>
          <p:cNvSpPr/>
          <p:nvPr/>
        </p:nvSpPr>
        <p:spPr>
          <a:xfrm>
            <a:off x="46959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2156" name="Google Shape;2156;p93"/>
          <p:cNvSpPr/>
          <p:nvPr/>
        </p:nvSpPr>
        <p:spPr>
          <a:xfrm>
            <a:off x="53817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2157" name="Google Shape;2157;p93"/>
          <p:cNvSpPr/>
          <p:nvPr/>
        </p:nvSpPr>
        <p:spPr>
          <a:xfrm>
            <a:off x="60675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158" name="Google Shape;2158;p93"/>
          <p:cNvSpPr/>
          <p:nvPr/>
        </p:nvSpPr>
        <p:spPr>
          <a:xfrm>
            <a:off x="6753300" y="4406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159" name="Google Shape;2159;p93"/>
          <p:cNvSpPr/>
          <p:nvPr/>
        </p:nvSpPr>
        <p:spPr>
          <a:xfrm>
            <a:off x="50336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2160" name="Google Shape;2160;p93"/>
          <p:cNvSpPr/>
          <p:nvPr/>
        </p:nvSpPr>
        <p:spPr>
          <a:xfrm>
            <a:off x="6405223" y="35455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161" name="Google Shape;2161;p93"/>
          <p:cNvSpPr/>
          <p:nvPr/>
        </p:nvSpPr>
        <p:spPr>
          <a:xfrm>
            <a:off x="5713250" y="26848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162" name="Google Shape;2162;p93"/>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163" name="Google Shape;2163;p93"/>
          <p:cNvCxnSpPr>
            <a:stCxn id="2159" idx="4"/>
            <a:endCxn id="2155" idx="0"/>
          </p:cNvCxnSpPr>
          <p:nvPr/>
        </p:nvCxnSpPr>
        <p:spPr>
          <a:xfrm flipH="1">
            <a:off x="49148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164" name="Google Shape;2164;p93"/>
          <p:cNvCxnSpPr>
            <a:stCxn id="2160" idx="4"/>
            <a:endCxn id="2157" idx="0"/>
          </p:cNvCxnSpPr>
          <p:nvPr/>
        </p:nvCxnSpPr>
        <p:spPr>
          <a:xfrm flipH="1">
            <a:off x="6286423" y="3983507"/>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165" name="Google Shape;2165;p93"/>
          <p:cNvCxnSpPr>
            <a:stCxn id="2161" idx="4"/>
            <a:endCxn id="2159"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2166" name="Google Shape;2166;p93"/>
          <p:cNvCxnSpPr>
            <a:stCxn id="2162" idx="4"/>
            <a:endCxn id="2161"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167" name="Google Shape;2167;p93"/>
          <p:cNvCxnSpPr>
            <a:stCxn id="2161" idx="4"/>
            <a:endCxn id="2160" idx="0"/>
          </p:cNvCxnSpPr>
          <p:nvPr/>
        </p:nvCxnSpPr>
        <p:spPr>
          <a:xfrm>
            <a:off x="5932250" y="3122807"/>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168" name="Google Shape;2168;p93"/>
          <p:cNvCxnSpPr>
            <a:stCxn id="2159" idx="4"/>
            <a:endCxn id="2156"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2169" name="Google Shape;2169;p93"/>
          <p:cNvCxnSpPr>
            <a:stCxn id="2160" idx="4"/>
            <a:endCxn id="2158" idx="0"/>
          </p:cNvCxnSpPr>
          <p:nvPr/>
        </p:nvCxnSpPr>
        <p:spPr>
          <a:xfrm>
            <a:off x="6624223" y="3983507"/>
            <a:ext cx="348000" cy="422700"/>
          </a:xfrm>
          <a:prstGeom prst="straightConnector1">
            <a:avLst/>
          </a:prstGeom>
          <a:noFill/>
          <a:ln w="28575" cap="flat" cmpd="sng">
            <a:solidFill>
              <a:srgbClr val="980000"/>
            </a:solidFill>
            <a:prstDash val="solid"/>
            <a:round/>
            <a:headEnd type="none" w="sm" len="sm"/>
            <a:tailEnd type="triangle" w="med" len="med"/>
          </a:ln>
        </p:spPr>
      </p:cxnSp>
      <p:grpSp>
        <p:nvGrpSpPr>
          <p:cNvPr id="2170" name="Google Shape;2170;p93"/>
          <p:cNvGrpSpPr/>
          <p:nvPr/>
        </p:nvGrpSpPr>
        <p:grpSpPr>
          <a:xfrm>
            <a:off x="3721750" y="112000"/>
            <a:ext cx="5309701" cy="1354225"/>
            <a:chOff x="1917150" y="3703800"/>
            <a:chExt cx="5309701" cy="1354225"/>
          </a:xfrm>
        </p:grpSpPr>
        <p:pic>
          <p:nvPicPr>
            <p:cNvPr id="2171" name="Google Shape;2171;p9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172" name="Google Shape;2172;p9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Go to the right subtree</a:t>
              </a:r>
              <a:endParaRPr sz="1400" b="0" i="0" u="none" strike="noStrike" cap="none">
                <a:solidFill>
                  <a:srgbClr val="000000"/>
                </a:solidFill>
                <a:latin typeface="Consolas"/>
                <a:ea typeface="Consolas"/>
                <a:cs typeface="Consolas"/>
                <a:sym typeface="Consolas"/>
              </a:endParaRPr>
            </a:p>
          </p:txBody>
        </p:sp>
        <p:sp>
          <p:nvSpPr>
            <p:cNvPr id="2173" name="Google Shape;2173;p93"/>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insert(155)</a:t>
              </a:r>
              <a:endParaRPr sz="1400" b="0" i="0" u="none" strike="noStrike" cap="none">
                <a:solidFill>
                  <a:srgbClr val="000000"/>
                </a:solidFill>
                <a:latin typeface="Consolas"/>
                <a:ea typeface="Consolas"/>
                <a:cs typeface="Consolas"/>
                <a:sym typeface="Consolas"/>
              </a:endParaRPr>
            </a:p>
          </p:txBody>
        </p:sp>
      </p:grpSp>
      <p:sp>
        <p:nvSpPr>
          <p:cNvPr id="2174" name="Google Shape;2174;p93"/>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Insert</a:t>
            </a:r>
            <a:endParaRPr/>
          </a:p>
        </p:txBody>
      </p:sp>
      <p:sp>
        <p:nvSpPr>
          <p:cNvPr id="2175" name="Google Shape;2175;p93"/>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2176" name="Google Shape;2176;p93"/>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2177" name="Google Shape;2177;p93"/>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2178" name="Google Shape;2178;p93"/>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2179" name="Google Shape;2179;p93"/>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2180" name="Google Shape;2180;p93"/>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2181" name="Google Shape;2181;p93"/>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2182" name="Google Shape;2182;p93"/>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183" name="Google Shape;2183;p93"/>
          <p:cNvCxnSpPr>
            <a:stCxn id="2182" idx="4"/>
            <a:endCxn id="2181"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2184" name="Google Shape;2184;p93"/>
          <p:cNvCxnSpPr>
            <a:stCxn id="2181" idx="4"/>
            <a:endCxn id="2179"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2185" name="Google Shape;2185;p93"/>
          <p:cNvCxnSpPr>
            <a:stCxn id="2179" idx="4"/>
            <a:endCxn id="2175"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2186" name="Google Shape;2186;p93"/>
          <p:cNvCxnSpPr>
            <a:stCxn id="2180" idx="4"/>
            <a:endCxn id="2177"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2187" name="Google Shape;2187;p93"/>
          <p:cNvCxnSpPr>
            <a:stCxn id="2181" idx="4"/>
            <a:endCxn id="2180"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2188" name="Google Shape;2188;p93"/>
          <p:cNvCxnSpPr>
            <a:stCxn id="2179" idx="4"/>
            <a:endCxn id="2176"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2189" name="Google Shape;2189;p93"/>
          <p:cNvCxnSpPr>
            <a:stCxn id="2180" idx="4"/>
            <a:endCxn id="2178"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grpSp>
        <p:nvGrpSpPr>
          <p:cNvPr id="2194" name="Google Shape;2194;p94"/>
          <p:cNvGrpSpPr/>
          <p:nvPr/>
        </p:nvGrpSpPr>
        <p:grpSpPr>
          <a:xfrm>
            <a:off x="3721750" y="112000"/>
            <a:ext cx="5309701" cy="1354225"/>
            <a:chOff x="1917150" y="3703800"/>
            <a:chExt cx="5309701" cy="1354225"/>
          </a:xfrm>
        </p:grpSpPr>
        <p:pic>
          <p:nvPicPr>
            <p:cNvPr id="2195" name="Google Shape;2195;p9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196" name="Google Shape;2196;p9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Same deal for the most part</a:t>
              </a:r>
              <a:endParaRPr sz="1400" b="0" i="0" u="none" strike="noStrike" cap="none">
                <a:solidFill>
                  <a:srgbClr val="000000"/>
                </a:solidFill>
                <a:latin typeface="Consolas"/>
                <a:ea typeface="Consolas"/>
                <a:cs typeface="Consolas"/>
                <a:sym typeface="Consolas"/>
              </a:endParaRPr>
            </a:p>
          </p:txBody>
        </p:sp>
        <p:sp>
          <p:nvSpPr>
            <p:cNvPr id="2197" name="Google Shape;2197;p9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insert(155)</a:t>
              </a:r>
              <a:endParaRPr sz="1400" b="0" i="0" u="none" strike="noStrike" cap="none">
                <a:solidFill>
                  <a:srgbClr val="000000"/>
                </a:solidFill>
                <a:latin typeface="Consolas"/>
                <a:ea typeface="Consolas"/>
                <a:cs typeface="Consolas"/>
                <a:sym typeface="Consolas"/>
              </a:endParaRPr>
            </a:p>
          </p:txBody>
        </p:sp>
      </p:grpSp>
      <p:sp>
        <p:nvSpPr>
          <p:cNvPr id="2198" name="Google Shape;2198;p94"/>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Insert</a:t>
            </a:r>
            <a:endParaRPr/>
          </a:p>
        </p:txBody>
      </p:sp>
      <p:sp>
        <p:nvSpPr>
          <p:cNvPr id="2199" name="Google Shape;2199;p94"/>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2200" name="Google Shape;2200;p94"/>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2201" name="Google Shape;2201;p94"/>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2202" name="Google Shape;2202;p94"/>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2203" name="Google Shape;2203;p94"/>
          <p:cNvSpPr/>
          <p:nvPr/>
        </p:nvSpPr>
        <p:spPr>
          <a:xfrm>
            <a:off x="46959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55</a:t>
            </a:r>
            <a:endParaRPr sz="1400" b="0" i="0" u="none" strike="noStrike" cap="none">
              <a:solidFill>
                <a:srgbClr val="B7B7B7"/>
              </a:solidFill>
              <a:latin typeface="Arial"/>
              <a:ea typeface="Arial"/>
              <a:cs typeface="Arial"/>
              <a:sym typeface="Arial"/>
            </a:endParaRPr>
          </a:p>
        </p:txBody>
      </p:sp>
      <p:sp>
        <p:nvSpPr>
          <p:cNvPr id="2204" name="Google Shape;2204;p94"/>
          <p:cNvSpPr/>
          <p:nvPr/>
        </p:nvSpPr>
        <p:spPr>
          <a:xfrm>
            <a:off x="5381700" y="44062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2205" name="Google Shape;2205;p94"/>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2206" name="Google Shape;2206;p94"/>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2207" name="Google Shape;2207;p94"/>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2208" name="Google Shape;2208;p94"/>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2209" name="Google Shape;2209;p94"/>
          <p:cNvSpPr/>
          <p:nvPr/>
        </p:nvSpPr>
        <p:spPr>
          <a:xfrm>
            <a:off x="50336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2210" name="Google Shape;2210;p94"/>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2211" name="Google Shape;2211;p94"/>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2212" name="Google Shape;2212;p94"/>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213" name="Google Shape;2213;p94"/>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214" name="Google Shape;2214;p94"/>
          <p:cNvCxnSpPr>
            <a:stCxn id="2213" idx="4"/>
            <a:endCxn id="2211"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2215" name="Google Shape;2215;p94"/>
          <p:cNvCxnSpPr>
            <a:stCxn id="2211" idx="4"/>
            <a:endCxn id="2207"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2216" name="Google Shape;2216;p94"/>
          <p:cNvCxnSpPr>
            <a:stCxn id="2207" idx="4"/>
            <a:endCxn id="2199"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2217" name="Google Shape;2217;p94"/>
          <p:cNvCxnSpPr>
            <a:stCxn id="2208" idx="4"/>
            <a:endCxn id="2201"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2218" name="Google Shape;2218;p94"/>
          <p:cNvCxnSpPr>
            <a:stCxn id="2209" idx="4"/>
            <a:endCxn id="2203" idx="0"/>
          </p:cNvCxnSpPr>
          <p:nvPr/>
        </p:nvCxnSpPr>
        <p:spPr>
          <a:xfrm flipH="1">
            <a:off x="49148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2219" name="Google Shape;2219;p94"/>
          <p:cNvCxnSpPr>
            <a:stCxn id="2210" idx="4"/>
            <a:endCxn id="2205"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2220" name="Google Shape;2220;p94"/>
          <p:cNvCxnSpPr>
            <a:stCxn id="2212" idx="4"/>
            <a:endCxn id="2209"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2221" name="Google Shape;2221;p94"/>
          <p:cNvCxnSpPr>
            <a:stCxn id="2213" idx="4"/>
            <a:endCxn id="2212"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222" name="Google Shape;2222;p94"/>
          <p:cNvCxnSpPr>
            <a:stCxn id="2211" idx="4"/>
            <a:endCxn id="2208"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2223" name="Google Shape;2223;p94"/>
          <p:cNvCxnSpPr>
            <a:stCxn id="2212" idx="4"/>
            <a:endCxn id="2210"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2224" name="Google Shape;2224;p94"/>
          <p:cNvCxnSpPr>
            <a:stCxn id="2207" idx="4"/>
            <a:endCxn id="2200"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2225" name="Google Shape;2225;p94"/>
          <p:cNvCxnSpPr>
            <a:stCxn id="2208" idx="4"/>
            <a:endCxn id="2202"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2226" name="Google Shape;2226;p94"/>
          <p:cNvCxnSpPr>
            <a:stCxn id="2209" idx="4"/>
            <a:endCxn id="2204" idx="0"/>
          </p:cNvCxnSpPr>
          <p:nvPr/>
        </p:nvCxnSpPr>
        <p:spPr>
          <a:xfrm>
            <a:off x="5252623" y="3983507"/>
            <a:ext cx="348000" cy="422700"/>
          </a:xfrm>
          <a:prstGeom prst="straightConnector1">
            <a:avLst/>
          </a:prstGeom>
          <a:noFill/>
          <a:ln w="28575" cap="flat" cmpd="sng">
            <a:solidFill>
              <a:srgbClr val="980000"/>
            </a:solidFill>
            <a:prstDash val="solid"/>
            <a:round/>
            <a:headEnd type="none" w="sm" len="sm"/>
            <a:tailEnd type="triangle" w="med" len="med"/>
          </a:ln>
        </p:spPr>
      </p:cxnSp>
      <p:cxnSp>
        <p:nvCxnSpPr>
          <p:cNvPr id="2227" name="Google Shape;2227;p94"/>
          <p:cNvCxnSpPr>
            <a:stCxn id="2210" idx="4"/>
            <a:endCxn id="2206"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grpSp>
        <p:nvGrpSpPr>
          <p:cNvPr id="2232" name="Google Shape;2232;p95"/>
          <p:cNvGrpSpPr/>
          <p:nvPr/>
        </p:nvGrpSpPr>
        <p:grpSpPr>
          <a:xfrm>
            <a:off x="3721750" y="112000"/>
            <a:ext cx="5309701" cy="1354225"/>
            <a:chOff x="1917150" y="3703800"/>
            <a:chExt cx="5309701" cy="1354225"/>
          </a:xfrm>
        </p:grpSpPr>
        <p:pic>
          <p:nvPicPr>
            <p:cNvPr id="2233" name="Google Shape;2233;p9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234" name="Google Shape;2234;p9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Now you are supposed to go to the right subtree, but it’s empty! So that’s where you insert</a:t>
              </a:r>
              <a:endParaRPr sz="1400" b="0" i="0" u="none" strike="noStrike" cap="none">
                <a:solidFill>
                  <a:srgbClr val="000000"/>
                </a:solidFill>
                <a:latin typeface="Consolas"/>
                <a:ea typeface="Consolas"/>
                <a:cs typeface="Consolas"/>
                <a:sym typeface="Consolas"/>
              </a:endParaRPr>
            </a:p>
          </p:txBody>
        </p:sp>
        <p:sp>
          <p:nvSpPr>
            <p:cNvPr id="2235" name="Google Shape;2235;p9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insert(155)</a:t>
              </a:r>
              <a:endParaRPr sz="1400" b="0" i="0" u="none" strike="noStrike" cap="none">
                <a:solidFill>
                  <a:srgbClr val="000000"/>
                </a:solidFill>
                <a:latin typeface="Consolas"/>
                <a:ea typeface="Consolas"/>
                <a:cs typeface="Consolas"/>
                <a:sym typeface="Consolas"/>
              </a:endParaRPr>
            </a:p>
          </p:txBody>
        </p:sp>
      </p:grpSp>
      <p:sp>
        <p:nvSpPr>
          <p:cNvPr id="2236" name="Google Shape;2236;p95"/>
          <p:cNvSpPr txBox="1">
            <a:spLocks noGrp="1"/>
          </p:cNvSpPr>
          <p:nvPr>
            <p:ph type="title"/>
          </p:nvPr>
        </p:nvSpPr>
        <p:spPr>
          <a:xfrm>
            <a:off x="311700" y="445025"/>
            <a:ext cx="19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Insert</a:t>
            </a:r>
            <a:endParaRPr/>
          </a:p>
        </p:txBody>
      </p:sp>
      <p:sp>
        <p:nvSpPr>
          <p:cNvPr id="2237" name="Google Shape;2237;p95"/>
          <p:cNvSpPr/>
          <p:nvPr/>
        </p:nvSpPr>
        <p:spPr>
          <a:xfrm>
            <a:off x="19527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a:t>
            </a:r>
            <a:endParaRPr sz="1400" b="0" i="0" u="none" strike="noStrike" cap="none">
              <a:solidFill>
                <a:srgbClr val="B7B7B7"/>
              </a:solidFill>
              <a:latin typeface="Arial"/>
              <a:ea typeface="Arial"/>
              <a:cs typeface="Arial"/>
              <a:sym typeface="Arial"/>
            </a:endParaRPr>
          </a:p>
        </p:txBody>
      </p:sp>
      <p:sp>
        <p:nvSpPr>
          <p:cNvPr id="2238" name="Google Shape;2238;p95"/>
          <p:cNvSpPr/>
          <p:nvPr/>
        </p:nvSpPr>
        <p:spPr>
          <a:xfrm>
            <a:off x="2638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a:t>
            </a:r>
            <a:endParaRPr sz="1400" b="0" i="0" u="none" strike="noStrike" cap="none">
              <a:solidFill>
                <a:srgbClr val="B7B7B7"/>
              </a:solidFill>
              <a:latin typeface="Arial"/>
              <a:ea typeface="Arial"/>
              <a:cs typeface="Arial"/>
              <a:sym typeface="Arial"/>
            </a:endParaRPr>
          </a:p>
        </p:txBody>
      </p:sp>
      <p:sp>
        <p:nvSpPr>
          <p:cNvPr id="2239" name="Google Shape;2239;p95"/>
          <p:cNvSpPr/>
          <p:nvPr/>
        </p:nvSpPr>
        <p:spPr>
          <a:xfrm>
            <a:off x="3324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8</a:t>
            </a:r>
            <a:endParaRPr sz="1400" b="0" i="0" u="none" strike="noStrike" cap="none">
              <a:solidFill>
                <a:srgbClr val="B7B7B7"/>
              </a:solidFill>
              <a:latin typeface="Arial"/>
              <a:ea typeface="Arial"/>
              <a:cs typeface="Arial"/>
              <a:sym typeface="Arial"/>
            </a:endParaRPr>
          </a:p>
        </p:txBody>
      </p:sp>
      <p:sp>
        <p:nvSpPr>
          <p:cNvPr id="2240" name="Google Shape;2240;p95"/>
          <p:cNvSpPr/>
          <p:nvPr/>
        </p:nvSpPr>
        <p:spPr>
          <a:xfrm>
            <a:off x="40101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21</a:t>
            </a:r>
            <a:endParaRPr sz="1400" b="0" i="0" u="none" strike="noStrike" cap="none">
              <a:solidFill>
                <a:srgbClr val="B7B7B7"/>
              </a:solidFill>
              <a:latin typeface="Arial"/>
              <a:ea typeface="Arial"/>
              <a:cs typeface="Arial"/>
              <a:sym typeface="Arial"/>
            </a:endParaRPr>
          </a:p>
        </p:txBody>
      </p:sp>
      <p:sp>
        <p:nvSpPr>
          <p:cNvPr id="2241" name="Google Shape;2241;p95"/>
          <p:cNvSpPr/>
          <p:nvPr/>
        </p:nvSpPr>
        <p:spPr>
          <a:xfrm>
            <a:off x="46959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55</a:t>
            </a:r>
            <a:endParaRPr sz="1400" b="0" i="0" u="none" strike="noStrike" cap="none">
              <a:solidFill>
                <a:srgbClr val="B7B7B7"/>
              </a:solidFill>
              <a:latin typeface="Arial"/>
              <a:ea typeface="Arial"/>
              <a:cs typeface="Arial"/>
              <a:sym typeface="Arial"/>
            </a:endParaRPr>
          </a:p>
        </p:txBody>
      </p:sp>
      <p:sp>
        <p:nvSpPr>
          <p:cNvPr id="2242" name="Google Shape;2242;p95"/>
          <p:cNvSpPr/>
          <p:nvPr/>
        </p:nvSpPr>
        <p:spPr>
          <a:xfrm>
            <a:off x="5317163" y="41827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144</a:t>
            </a:r>
            <a:endParaRPr sz="1400" b="0" i="0" u="none" strike="noStrike" cap="none">
              <a:solidFill>
                <a:srgbClr val="000000"/>
              </a:solidFill>
              <a:latin typeface="Arial"/>
              <a:ea typeface="Arial"/>
              <a:cs typeface="Arial"/>
              <a:sym typeface="Arial"/>
            </a:endParaRPr>
          </a:p>
        </p:txBody>
      </p:sp>
      <p:sp>
        <p:nvSpPr>
          <p:cNvPr id="2243" name="Google Shape;2243;p95"/>
          <p:cNvSpPr/>
          <p:nvPr/>
        </p:nvSpPr>
        <p:spPr>
          <a:xfrm>
            <a:off x="60675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377</a:t>
            </a:r>
            <a:endParaRPr sz="1400" b="0" i="0" u="none" strike="noStrike" cap="none">
              <a:solidFill>
                <a:srgbClr val="B7B7B7"/>
              </a:solidFill>
              <a:latin typeface="Arial"/>
              <a:ea typeface="Arial"/>
              <a:cs typeface="Arial"/>
              <a:sym typeface="Arial"/>
            </a:endParaRPr>
          </a:p>
        </p:txBody>
      </p:sp>
      <p:sp>
        <p:nvSpPr>
          <p:cNvPr id="2244" name="Google Shape;2244;p95"/>
          <p:cNvSpPr/>
          <p:nvPr/>
        </p:nvSpPr>
        <p:spPr>
          <a:xfrm>
            <a:off x="6753300" y="44062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987</a:t>
            </a:r>
            <a:endParaRPr sz="1400" b="0" i="0" u="none" strike="noStrike" cap="none">
              <a:solidFill>
                <a:srgbClr val="B7B7B7"/>
              </a:solidFill>
              <a:latin typeface="Arial"/>
              <a:ea typeface="Arial"/>
              <a:cs typeface="Arial"/>
              <a:sym typeface="Arial"/>
            </a:endParaRPr>
          </a:p>
        </p:txBody>
      </p:sp>
      <p:sp>
        <p:nvSpPr>
          <p:cNvPr id="2245" name="Google Shape;2245;p95"/>
          <p:cNvSpPr/>
          <p:nvPr/>
        </p:nvSpPr>
        <p:spPr>
          <a:xfrm>
            <a:off x="2299925"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2</a:t>
            </a:r>
            <a:endParaRPr sz="1400" b="0" i="0" u="none" strike="noStrike" cap="none">
              <a:solidFill>
                <a:srgbClr val="B7B7B7"/>
              </a:solidFill>
              <a:latin typeface="Arial"/>
              <a:ea typeface="Arial"/>
              <a:cs typeface="Arial"/>
              <a:sym typeface="Arial"/>
            </a:endParaRPr>
          </a:p>
        </p:txBody>
      </p:sp>
      <p:sp>
        <p:nvSpPr>
          <p:cNvPr id="2246" name="Google Shape;2246;p95"/>
          <p:cNvSpPr/>
          <p:nvPr/>
        </p:nvSpPr>
        <p:spPr>
          <a:xfrm>
            <a:off x="3655848"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13</a:t>
            </a:r>
            <a:endParaRPr sz="1400" b="0" i="0" u="none" strike="noStrike" cap="none">
              <a:solidFill>
                <a:srgbClr val="B7B7B7"/>
              </a:solidFill>
              <a:latin typeface="Arial"/>
              <a:ea typeface="Arial"/>
              <a:cs typeface="Arial"/>
              <a:sym typeface="Arial"/>
            </a:endParaRPr>
          </a:p>
        </p:txBody>
      </p:sp>
      <p:sp>
        <p:nvSpPr>
          <p:cNvPr id="2247" name="Google Shape;2247;p95"/>
          <p:cNvSpPr/>
          <p:nvPr/>
        </p:nvSpPr>
        <p:spPr>
          <a:xfrm>
            <a:off x="5033623" y="35455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2248" name="Google Shape;2248;p95"/>
          <p:cNvSpPr/>
          <p:nvPr/>
        </p:nvSpPr>
        <p:spPr>
          <a:xfrm>
            <a:off x="6405223" y="35455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610</a:t>
            </a:r>
            <a:endParaRPr sz="1400" b="0" i="0" u="none" strike="noStrike" cap="none">
              <a:solidFill>
                <a:srgbClr val="B7B7B7"/>
              </a:solidFill>
              <a:latin typeface="Arial"/>
              <a:ea typeface="Arial"/>
              <a:cs typeface="Arial"/>
              <a:sym typeface="Arial"/>
            </a:endParaRPr>
          </a:p>
        </p:txBody>
      </p:sp>
      <p:sp>
        <p:nvSpPr>
          <p:cNvPr id="2249" name="Google Shape;2249;p95"/>
          <p:cNvSpPr/>
          <p:nvPr/>
        </p:nvSpPr>
        <p:spPr>
          <a:xfrm>
            <a:off x="2970050" y="2684807"/>
            <a:ext cx="438000" cy="438000"/>
          </a:xfrm>
          <a:prstGeom prst="ellipse">
            <a:avLst/>
          </a:prstGeom>
          <a:solidFill>
            <a:srgbClr val="EEEEEE"/>
          </a:solidFill>
          <a:ln w="2857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B7B7B7"/>
                </a:solidFill>
                <a:latin typeface="Arial"/>
                <a:ea typeface="Arial"/>
                <a:cs typeface="Arial"/>
                <a:sym typeface="Arial"/>
              </a:rPr>
              <a:t>5</a:t>
            </a:r>
            <a:endParaRPr sz="1400" b="0" i="0" u="none" strike="noStrike" cap="none">
              <a:solidFill>
                <a:srgbClr val="B7B7B7"/>
              </a:solidFill>
              <a:latin typeface="Arial"/>
              <a:ea typeface="Arial"/>
              <a:cs typeface="Arial"/>
              <a:sym typeface="Arial"/>
            </a:endParaRPr>
          </a:p>
        </p:txBody>
      </p:sp>
      <p:sp>
        <p:nvSpPr>
          <p:cNvPr id="2250" name="Google Shape;2250;p95"/>
          <p:cNvSpPr/>
          <p:nvPr/>
        </p:nvSpPr>
        <p:spPr>
          <a:xfrm>
            <a:off x="5713250" y="268480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251" name="Google Shape;2251;p95"/>
          <p:cNvSpPr/>
          <p:nvPr/>
        </p:nvSpPr>
        <p:spPr>
          <a:xfrm>
            <a:off x="4341650" y="174613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252" name="Google Shape;2252;p95"/>
          <p:cNvCxnSpPr>
            <a:stCxn id="2251" idx="4"/>
            <a:endCxn id="2249" idx="0"/>
          </p:cNvCxnSpPr>
          <p:nvPr/>
        </p:nvCxnSpPr>
        <p:spPr>
          <a:xfrm flipH="1">
            <a:off x="3189050" y="2184132"/>
            <a:ext cx="1371600" cy="500700"/>
          </a:xfrm>
          <a:prstGeom prst="straightConnector1">
            <a:avLst/>
          </a:prstGeom>
          <a:noFill/>
          <a:ln w="28575" cap="flat" cmpd="sng">
            <a:solidFill>
              <a:srgbClr val="D9EAD3"/>
            </a:solidFill>
            <a:prstDash val="solid"/>
            <a:round/>
            <a:headEnd type="none" w="sm" len="sm"/>
            <a:tailEnd type="triangle" w="med" len="med"/>
          </a:ln>
        </p:spPr>
      </p:cxnSp>
      <p:cxnSp>
        <p:nvCxnSpPr>
          <p:cNvPr id="2253" name="Google Shape;2253;p95"/>
          <p:cNvCxnSpPr>
            <a:stCxn id="2249" idx="4"/>
            <a:endCxn id="2245" idx="0"/>
          </p:cNvCxnSpPr>
          <p:nvPr/>
        </p:nvCxnSpPr>
        <p:spPr>
          <a:xfrm flipH="1">
            <a:off x="2518850" y="3122807"/>
            <a:ext cx="670200" cy="422700"/>
          </a:xfrm>
          <a:prstGeom prst="straightConnector1">
            <a:avLst/>
          </a:prstGeom>
          <a:noFill/>
          <a:ln w="28575" cap="flat" cmpd="sng">
            <a:solidFill>
              <a:srgbClr val="D9EAD3"/>
            </a:solidFill>
            <a:prstDash val="solid"/>
            <a:round/>
            <a:headEnd type="none" w="sm" len="sm"/>
            <a:tailEnd type="triangle" w="med" len="med"/>
          </a:ln>
        </p:spPr>
      </p:cxnSp>
      <p:cxnSp>
        <p:nvCxnSpPr>
          <p:cNvPr id="2254" name="Google Shape;2254;p95"/>
          <p:cNvCxnSpPr>
            <a:stCxn id="2245" idx="4"/>
            <a:endCxn id="2237" idx="0"/>
          </p:cNvCxnSpPr>
          <p:nvPr/>
        </p:nvCxnSpPr>
        <p:spPr>
          <a:xfrm flipH="1">
            <a:off x="2171825" y="3983507"/>
            <a:ext cx="347100" cy="422700"/>
          </a:xfrm>
          <a:prstGeom prst="straightConnector1">
            <a:avLst/>
          </a:prstGeom>
          <a:noFill/>
          <a:ln w="28575" cap="flat" cmpd="sng">
            <a:solidFill>
              <a:srgbClr val="D9EAD3"/>
            </a:solidFill>
            <a:prstDash val="solid"/>
            <a:round/>
            <a:headEnd type="none" w="sm" len="sm"/>
            <a:tailEnd type="triangle" w="med" len="med"/>
          </a:ln>
        </p:spPr>
      </p:cxnSp>
      <p:cxnSp>
        <p:nvCxnSpPr>
          <p:cNvPr id="2255" name="Google Shape;2255;p95"/>
          <p:cNvCxnSpPr>
            <a:stCxn id="2246" idx="4"/>
            <a:endCxn id="2239" idx="0"/>
          </p:cNvCxnSpPr>
          <p:nvPr/>
        </p:nvCxnSpPr>
        <p:spPr>
          <a:xfrm flipH="1">
            <a:off x="3543348" y="3983507"/>
            <a:ext cx="331500" cy="422700"/>
          </a:xfrm>
          <a:prstGeom prst="straightConnector1">
            <a:avLst/>
          </a:prstGeom>
          <a:noFill/>
          <a:ln w="28575" cap="flat" cmpd="sng">
            <a:solidFill>
              <a:srgbClr val="D9EAD3"/>
            </a:solidFill>
            <a:prstDash val="solid"/>
            <a:round/>
            <a:headEnd type="none" w="sm" len="sm"/>
            <a:tailEnd type="triangle" w="med" len="med"/>
          </a:ln>
        </p:spPr>
      </p:cxnSp>
      <p:cxnSp>
        <p:nvCxnSpPr>
          <p:cNvPr id="2256" name="Google Shape;2256;p95"/>
          <p:cNvCxnSpPr>
            <a:stCxn id="2247" idx="4"/>
            <a:endCxn id="2241" idx="0"/>
          </p:cNvCxnSpPr>
          <p:nvPr/>
        </p:nvCxnSpPr>
        <p:spPr>
          <a:xfrm flipH="1">
            <a:off x="49148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2257" name="Google Shape;2257;p95"/>
          <p:cNvCxnSpPr>
            <a:stCxn id="2248" idx="4"/>
            <a:endCxn id="2243" idx="0"/>
          </p:cNvCxnSpPr>
          <p:nvPr/>
        </p:nvCxnSpPr>
        <p:spPr>
          <a:xfrm flipH="1">
            <a:off x="6286423" y="3983507"/>
            <a:ext cx="337800" cy="422700"/>
          </a:xfrm>
          <a:prstGeom prst="straightConnector1">
            <a:avLst/>
          </a:prstGeom>
          <a:noFill/>
          <a:ln w="28575" cap="flat" cmpd="sng">
            <a:solidFill>
              <a:srgbClr val="D9EAD3"/>
            </a:solidFill>
            <a:prstDash val="solid"/>
            <a:round/>
            <a:headEnd type="none" w="sm" len="sm"/>
            <a:tailEnd type="triangle" w="med" len="med"/>
          </a:ln>
        </p:spPr>
      </p:cxnSp>
      <p:cxnSp>
        <p:nvCxnSpPr>
          <p:cNvPr id="2258" name="Google Shape;2258;p95"/>
          <p:cNvCxnSpPr>
            <a:stCxn id="2250" idx="4"/>
            <a:endCxn id="2247" idx="0"/>
          </p:cNvCxnSpPr>
          <p:nvPr/>
        </p:nvCxnSpPr>
        <p:spPr>
          <a:xfrm flipH="1">
            <a:off x="5252750" y="3122807"/>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2259" name="Google Shape;2259;p95"/>
          <p:cNvCxnSpPr>
            <a:stCxn id="2251" idx="4"/>
            <a:endCxn id="2250" idx="0"/>
          </p:cNvCxnSpPr>
          <p:nvPr/>
        </p:nvCxnSpPr>
        <p:spPr>
          <a:xfrm>
            <a:off x="4560650" y="2184132"/>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260" name="Google Shape;2260;p95"/>
          <p:cNvCxnSpPr>
            <a:stCxn id="2249" idx="4"/>
            <a:endCxn id="2246" idx="0"/>
          </p:cNvCxnSpPr>
          <p:nvPr/>
        </p:nvCxnSpPr>
        <p:spPr>
          <a:xfrm>
            <a:off x="3189050" y="3122807"/>
            <a:ext cx="685800" cy="422700"/>
          </a:xfrm>
          <a:prstGeom prst="straightConnector1">
            <a:avLst/>
          </a:prstGeom>
          <a:noFill/>
          <a:ln w="28575" cap="flat" cmpd="sng">
            <a:solidFill>
              <a:srgbClr val="E6B8AF"/>
            </a:solidFill>
            <a:prstDash val="solid"/>
            <a:round/>
            <a:headEnd type="none" w="sm" len="sm"/>
            <a:tailEnd type="triangle" w="med" len="med"/>
          </a:ln>
        </p:spPr>
      </p:cxnSp>
      <p:cxnSp>
        <p:nvCxnSpPr>
          <p:cNvPr id="2261" name="Google Shape;2261;p95"/>
          <p:cNvCxnSpPr>
            <a:stCxn id="2250" idx="4"/>
            <a:endCxn id="2248" idx="0"/>
          </p:cNvCxnSpPr>
          <p:nvPr/>
        </p:nvCxnSpPr>
        <p:spPr>
          <a:xfrm>
            <a:off x="5932250" y="3122807"/>
            <a:ext cx="692100" cy="422700"/>
          </a:xfrm>
          <a:prstGeom prst="straightConnector1">
            <a:avLst/>
          </a:prstGeom>
          <a:noFill/>
          <a:ln w="28575" cap="flat" cmpd="sng">
            <a:solidFill>
              <a:srgbClr val="E6B8AF"/>
            </a:solidFill>
            <a:prstDash val="solid"/>
            <a:round/>
            <a:headEnd type="none" w="sm" len="sm"/>
            <a:tailEnd type="triangle" w="med" len="med"/>
          </a:ln>
        </p:spPr>
      </p:cxnSp>
      <p:cxnSp>
        <p:nvCxnSpPr>
          <p:cNvPr id="2262" name="Google Shape;2262;p95"/>
          <p:cNvCxnSpPr>
            <a:stCxn id="2245" idx="4"/>
            <a:endCxn id="2238" idx="0"/>
          </p:cNvCxnSpPr>
          <p:nvPr/>
        </p:nvCxnSpPr>
        <p:spPr>
          <a:xfrm>
            <a:off x="2518925" y="3983507"/>
            <a:ext cx="338700" cy="422700"/>
          </a:xfrm>
          <a:prstGeom prst="straightConnector1">
            <a:avLst/>
          </a:prstGeom>
          <a:noFill/>
          <a:ln w="28575" cap="flat" cmpd="sng">
            <a:solidFill>
              <a:srgbClr val="E6B8AF"/>
            </a:solidFill>
            <a:prstDash val="solid"/>
            <a:round/>
            <a:headEnd type="none" w="sm" len="sm"/>
            <a:tailEnd type="triangle" w="med" len="med"/>
          </a:ln>
        </p:spPr>
      </p:cxnSp>
      <p:cxnSp>
        <p:nvCxnSpPr>
          <p:cNvPr id="2263" name="Google Shape;2263;p95"/>
          <p:cNvCxnSpPr>
            <a:stCxn id="2246" idx="4"/>
            <a:endCxn id="2240" idx="0"/>
          </p:cNvCxnSpPr>
          <p:nvPr/>
        </p:nvCxnSpPr>
        <p:spPr>
          <a:xfrm>
            <a:off x="3874848" y="3983507"/>
            <a:ext cx="354300" cy="422700"/>
          </a:xfrm>
          <a:prstGeom prst="straightConnector1">
            <a:avLst/>
          </a:prstGeom>
          <a:noFill/>
          <a:ln w="28575" cap="flat" cmpd="sng">
            <a:solidFill>
              <a:srgbClr val="E6B8AF"/>
            </a:solidFill>
            <a:prstDash val="solid"/>
            <a:round/>
            <a:headEnd type="none" w="sm" len="sm"/>
            <a:tailEnd type="triangle" w="med" len="med"/>
          </a:ln>
        </p:spPr>
      </p:cxnSp>
      <p:cxnSp>
        <p:nvCxnSpPr>
          <p:cNvPr id="2264" name="Google Shape;2264;p95"/>
          <p:cNvCxnSpPr>
            <a:stCxn id="2247" idx="4"/>
            <a:endCxn id="2242" idx="0"/>
          </p:cNvCxnSpPr>
          <p:nvPr/>
        </p:nvCxnSpPr>
        <p:spPr>
          <a:xfrm>
            <a:off x="5252623" y="3983507"/>
            <a:ext cx="283500" cy="199200"/>
          </a:xfrm>
          <a:prstGeom prst="straightConnector1">
            <a:avLst/>
          </a:prstGeom>
          <a:noFill/>
          <a:ln w="28575" cap="flat" cmpd="sng">
            <a:solidFill>
              <a:srgbClr val="980000"/>
            </a:solidFill>
            <a:prstDash val="solid"/>
            <a:round/>
            <a:headEnd type="none" w="sm" len="sm"/>
            <a:tailEnd type="triangle" w="med" len="med"/>
          </a:ln>
        </p:spPr>
      </p:cxnSp>
      <p:cxnSp>
        <p:nvCxnSpPr>
          <p:cNvPr id="2265" name="Google Shape;2265;p95"/>
          <p:cNvCxnSpPr>
            <a:stCxn id="2248" idx="4"/>
            <a:endCxn id="2244" idx="0"/>
          </p:cNvCxnSpPr>
          <p:nvPr/>
        </p:nvCxnSpPr>
        <p:spPr>
          <a:xfrm>
            <a:off x="6624223" y="3983507"/>
            <a:ext cx="348000" cy="422700"/>
          </a:xfrm>
          <a:prstGeom prst="straightConnector1">
            <a:avLst/>
          </a:prstGeom>
          <a:noFill/>
          <a:ln w="28575" cap="flat" cmpd="sng">
            <a:solidFill>
              <a:srgbClr val="E6B8AF"/>
            </a:solidFill>
            <a:prstDash val="solid"/>
            <a:round/>
            <a:headEnd type="none" w="sm" len="sm"/>
            <a:tailEnd type="triangle" w="med" len="med"/>
          </a:ln>
        </p:spPr>
      </p:cxnSp>
      <p:cxnSp>
        <p:nvCxnSpPr>
          <p:cNvPr id="2266" name="Google Shape;2266;p95"/>
          <p:cNvCxnSpPr>
            <a:stCxn id="2242" idx="4"/>
            <a:endCxn id="2267" idx="0"/>
          </p:cNvCxnSpPr>
          <p:nvPr/>
        </p:nvCxnSpPr>
        <p:spPr>
          <a:xfrm>
            <a:off x="5536163" y="4620707"/>
            <a:ext cx="312300" cy="84900"/>
          </a:xfrm>
          <a:prstGeom prst="straightConnector1">
            <a:avLst/>
          </a:prstGeom>
          <a:noFill/>
          <a:ln w="28575" cap="flat" cmpd="sng">
            <a:solidFill>
              <a:srgbClr val="980000"/>
            </a:solidFill>
            <a:prstDash val="solid"/>
            <a:round/>
            <a:headEnd type="none" w="sm" len="sm"/>
            <a:tailEnd type="triangle" w="med" len="med"/>
          </a:ln>
        </p:spPr>
      </p:cxnSp>
      <p:sp>
        <p:nvSpPr>
          <p:cNvPr id="2267" name="Google Shape;2267;p95"/>
          <p:cNvSpPr/>
          <p:nvPr/>
        </p:nvSpPr>
        <p:spPr>
          <a:xfrm>
            <a:off x="5629488" y="4705507"/>
            <a:ext cx="438000" cy="438000"/>
          </a:xfrm>
          <a:prstGeom prst="ellipse">
            <a:avLst/>
          </a:prstGeom>
          <a:solidFill>
            <a:srgbClr val="00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155</a:t>
            </a:r>
            <a:endParaRPr sz="1400" b="0" i="0" u="none" strike="noStrike" cap="none">
              <a:solidFill>
                <a:srgbClr val="000000"/>
              </a:solidFill>
              <a:latin typeface="Arial"/>
              <a:ea typeface="Arial"/>
              <a:cs typeface="Arial"/>
              <a:sym typeface="Arial"/>
            </a:endParaRPr>
          </a:p>
        </p:txBody>
      </p:sp>
      <p:sp>
        <p:nvSpPr>
          <p:cNvPr id="2268" name="Google Shape;2268;p95"/>
          <p:cNvSpPr txBox="1"/>
          <p:nvPr/>
        </p:nvSpPr>
        <p:spPr>
          <a:xfrm>
            <a:off x="6145350" y="4857750"/>
            <a:ext cx="1831500" cy="19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Space issues lulz</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p9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Questions?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2277"/>
        <p:cNvGrpSpPr/>
        <p:nvPr/>
      </p:nvGrpSpPr>
      <p:grpSpPr>
        <a:xfrm>
          <a:off x="0" y="0"/>
          <a:ext cx="0" cy="0"/>
          <a:chOff x="0" y="0"/>
          <a:chExt cx="0" cy="0"/>
        </a:xfrm>
      </p:grpSpPr>
      <p:sp>
        <p:nvSpPr>
          <p:cNvPr id="2278" name="Google Shape;2278;p9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Distinct Binary Trees</a:t>
            </a:r>
            <a:endParaRPr/>
          </a:p>
        </p:txBody>
      </p:sp>
      <p:sp>
        <p:nvSpPr>
          <p:cNvPr id="2279" name="Google Shape;2279;p9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Different insertion order can produce different shapes of binary trees</a:t>
            </a:r>
            <a:endParaRPr/>
          </a:p>
          <a:p>
            <a:pPr marL="457200" lvl="0" indent="-342900" algn="l" rtl="0">
              <a:lnSpc>
                <a:spcPct val="115000"/>
              </a:lnSpc>
              <a:spcBef>
                <a:spcPts val="0"/>
              </a:spcBef>
              <a:spcAft>
                <a:spcPts val="0"/>
              </a:spcAft>
              <a:buSzPts val="1800"/>
              <a:buChar char="●"/>
            </a:pPr>
            <a:r>
              <a:rPr lang="en"/>
              <a:t>Let’s say we are interested in the different shapes of binary trees</a:t>
            </a:r>
            <a:endParaRPr/>
          </a:p>
          <a:p>
            <a:pPr marL="457200" lvl="0" indent="-342900" algn="l" rtl="0">
              <a:lnSpc>
                <a:spcPct val="115000"/>
              </a:lnSpc>
              <a:spcBef>
                <a:spcPts val="0"/>
              </a:spcBef>
              <a:spcAft>
                <a:spcPts val="0"/>
              </a:spcAft>
              <a:buSzPts val="1800"/>
              <a:buChar char="●"/>
            </a:pPr>
            <a:r>
              <a:rPr lang="en"/>
              <a:t>Given n nodes, how many distinct binary trees are there?</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Char char="●"/>
            </a:pPr>
            <a:r>
              <a:rPr lang="en"/>
              <a:t>We can count recursively</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2283"/>
        <p:cNvGrpSpPr/>
        <p:nvPr/>
      </p:nvGrpSpPr>
      <p:grpSpPr>
        <a:xfrm>
          <a:off x="0" y="0"/>
          <a:ext cx="0" cy="0"/>
          <a:chOff x="0" y="0"/>
          <a:chExt cx="0" cy="0"/>
        </a:xfrm>
      </p:grpSpPr>
      <p:graphicFrame>
        <p:nvGraphicFramePr>
          <p:cNvPr id="2284" name="Google Shape;2284;p98"/>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grpSp>
        <p:nvGrpSpPr>
          <p:cNvPr id="2285" name="Google Shape;2285;p98"/>
          <p:cNvGrpSpPr/>
          <p:nvPr/>
        </p:nvGrpSpPr>
        <p:grpSpPr>
          <a:xfrm>
            <a:off x="1917150" y="112000"/>
            <a:ext cx="5309701" cy="1354225"/>
            <a:chOff x="1917150" y="3703800"/>
            <a:chExt cx="5309701" cy="1354225"/>
          </a:xfrm>
        </p:grpSpPr>
        <p:pic>
          <p:nvPicPr>
            <p:cNvPr id="2286" name="Google Shape;2286;p9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287" name="Google Shape;2287;p9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We count empty tree as a single “shape”. </a:t>
              </a:r>
              <a:endParaRPr sz="1400" b="0" i="0" u="none" strike="noStrike" cap="none">
                <a:solidFill>
                  <a:srgbClr val="00000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#NothingIsSomething</a:t>
              </a:r>
              <a:endParaRPr sz="1400" b="0" i="0" u="none" strike="noStrike" cap="none">
                <a:solidFill>
                  <a:srgbClr val="000000"/>
                </a:solidFill>
                <a:latin typeface="Consolas"/>
                <a:ea typeface="Consolas"/>
                <a:cs typeface="Consolas"/>
                <a:sym typeface="Consolas"/>
              </a:endParaRPr>
            </a:p>
          </p:txBody>
        </p:sp>
        <p:sp>
          <p:nvSpPr>
            <p:cNvPr id="2288" name="Google Shape;2288;p98"/>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0</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2292"/>
        <p:cNvGrpSpPr/>
        <p:nvPr/>
      </p:nvGrpSpPr>
      <p:grpSpPr>
        <a:xfrm>
          <a:off x="0" y="0"/>
          <a:ext cx="0" cy="0"/>
          <a:chOff x="0" y="0"/>
          <a:chExt cx="0" cy="0"/>
        </a:xfrm>
      </p:grpSpPr>
      <p:graphicFrame>
        <p:nvGraphicFramePr>
          <p:cNvPr id="2293" name="Google Shape;2293;p99"/>
          <p:cNvGraphicFramePr/>
          <p:nvPr/>
        </p:nvGraphicFramePr>
        <p:xfrm>
          <a:off x="342900" y="1924050"/>
          <a:ext cx="1725350" cy="2362050"/>
        </p:xfrm>
        <a:graphic>
          <a:graphicData uri="http://schemas.openxmlformats.org/drawingml/2006/table">
            <a:tbl>
              <a:tblPr>
                <a:noFill/>
                <a:tableStyleId>{B72084D3-686B-4E46-987C-EDC7C1BB4084}</a:tableStyleId>
              </a:tblPr>
              <a:tblGrid>
                <a:gridCol w="836700">
                  <a:extLst>
                    <a:ext uri="{9D8B030D-6E8A-4147-A177-3AD203B41FA5}">
                      <a16:colId xmlns:a16="http://schemas.microsoft.com/office/drawing/2014/main" val="20000"/>
                    </a:ext>
                  </a:extLst>
                </a:gridCol>
                <a:gridCol w="88865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nodes</a:t>
                      </a:r>
                      <a:endParaRPr sz="12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b="1" u="none" strike="noStrike" cap="none"/>
                        <a:t># shapes</a:t>
                      </a:r>
                      <a:endParaRPr sz="12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grpSp>
        <p:nvGrpSpPr>
          <p:cNvPr id="2294" name="Google Shape;2294;p99"/>
          <p:cNvGrpSpPr/>
          <p:nvPr/>
        </p:nvGrpSpPr>
        <p:grpSpPr>
          <a:xfrm>
            <a:off x="1917150" y="112000"/>
            <a:ext cx="5309701" cy="1354225"/>
            <a:chOff x="1917150" y="3703800"/>
            <a:chExt cx="5309701" cy="1354225"/>
          </a:xfrm>
        </p:grpSpPr>
        <p:pic>
          <p:nvPicPr>
            <p:cNvPr id="2295" name="Google Shape;2295;p9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296" name="Google Shape;2296;p9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Only one lonely boi possible</a:t>
              </a:r>
              <a:endParaRPr sz="1400" b="0" i="0" u="none" strike="noStrike" cap="none">
                <a:solidFill>
                  <a:srgbClr val="000000"/>
                </a:solidFill>
                <a:latin typeface="Consolas"/>
                <a:ea typeface="Consolas"/>
                <a:cs typeface="Consolas"/>
                <a:sym typeface="Consolas"/>
              </a:endParaRPr>
            </a:p>
          </p:txBody>
        </p:sp>
        <p:sp>
          <p:nvSpPr>
            <p:cNvPr id="2297" name="Google Shape;2297;p99"/>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 = 1</a:t>
              </a:r>
              <a:endParaRPr sz="1400" b="0" i="0" u="none" strike="noStrike" cap="none">
                <a:solidFill>
                  <a:srgbClr val="000000"/>
                </a:solidFill>
                <a:latin typeface="Consolas"/>
                <a:ea typeface="Consolas"/>
                <a:cs typeface="Consolas"/>
                <a:sym typeface="Consolas"/>
              </a:endParaRPr>
            </a:p>
          </p:txBody>
        </p:sp>
      </p:grpSp>
      <p:sp>
        <p:nvSpPr>
          <p:cNvPr id="2298" name="Google Shape;2298;p99"/>
          <p:cNvSpPr/>
          <p:nvPr/>
        </p:nvSpPr>
        <p:spPr>
          <a:xfrm>
            <a:off x="4353009" y="213375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9" name="Google Shape;2299;p99"/>
          <p:cNvPicPr preferRelativeResize="0"/>
          <p:nvPr/>
        </p:nvPicPr>
        <p:blipFill rotWithShape="1">
          <a:blip r:embed="rId4">
            <a:alphaModFix/>
          </a:blip>
          <a:srcRect/>
          <a:stretch/>
        </p:blipFill>
        <p:spPr>
          <a:xfrm>
            <a:off x="5399800" y="2256723"/>
            <a:ext cx="1742588" cy="168908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10853</Words>
  <Application>Microsoft Macintosh PowerPoint</Application>
  <PresentationFormat>On-screen Show (16:9)</PresentationFormat>
  <Paragraphs>2754</Paragraphs>
  <Slides>302</Slides>
  <Notes>296</Notes>
  <HiddenSlides>59</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302</vt:i4>
      </vt:variant>
    </vt:vector>
  </HeadingPairs>
  <TitlesOfParts>
    <vt:vector size="313" baseType="lpstr">
      <vt:lpstr>Consolas</vt:lpstr>
      <vt:lpstr>Impact</vt:lpstr>
      <vt:lpstr>Arial</vt:lpstr>
      <vt:lpstr>CMR10</vt:lpstr>
      <vt:lpstr>Roboto</vt:lpstr>
      <vt:lpstr>CMR8</vt:lpstr>
      <vt:lpstr>CMMI10</vt:lpstr>
      <vt:lpstr>Calibri</vt:lpstr>
      <vt:lpstr>CMSY10</vt:lpstr>
      <vt:lpstr>Simple Light</vt:lpstr>
      <vt:lpstr>Simple Light</vt:lpstr>
      <vt:lpstr>CS2040S Tutorial 4</vt:lpstr>
      <vt:lpstr>Admin matters</vt:lpstr>
      <vt:lpstr>Recap (adapted from Christian's Slides)</vt:lpstr>
      <vt:lpstr>Quickselect</vt:lpstr>
      <vt:lpstr>Quickselect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Quickselect Analysis</vt:lpstr>
      <vt:lpstr>Quickselect Analysis</vt:lpstr>
      <vt:lpstr>Ordered Dictionary ADT</vt:lpstr>
      <vt:lpstr>Ordered Dictionary ADT</vt:lpstr>
      <vt:lpstr>Binary trees</vt:lpstr>
      <vt:lpstr>Binary trees</vt:lpstr>
      <vt:lpstr>Height of a node</vt:lpstr>
      <vt:lpstr>Height of a node</vt:lpstr>
      <vt:lpstr>Height of a node</vt:lpstr>
      <vt:lpstr>Height of a node</vt:lpstr>
      <vt:lpstr>Height of a node</vt:lpstr>
      <vt:lpstr>Height of a node</vt:lpstr>
      <vt:lpstr>Height of a node</vt:lpstr>
      <vt:lpstr>Depth of a node</vt:lpstr>
      <vt:lpstr>Depth of a node</vt:lpstr>
      <vt:lpstr>Depth of a node</vt:lpstr>
      <vt:lpstr>Depth of a node</vt:lpstr>
      <vt:lpstr>Depth of a node</vt:lpstr>
      <vt:lpstr>Depth of a node</vt:lpstr>
      <vt:lpstr>Binary Search Trees (BST)</vt:lpstr>
      <vt:lpstr>Binary Search Trees (BST)</vt:lpstr>
      <vt:lpstr>Binary Search Trees (BST)</vt:lpstr>
      <vt:lpstr>Binary Search Trees (BST)</vt:lpstr>
      <vt:lpstr>Is this a BST?</vt:lpstr>
      <vt:lpstr>Is this a BST?</vt:lpstr>
      <vt:lpstr>Is this a BST?</vt:lpstr>
      <vt:lpstr>Is this a BST?</vt:lpstr>
      <vt:lpstr>Is this a BST?</vt:lpstr>
      <vt:lpstr>Is this a BST?</vt:lpstr>
      <vt:lpstr>Is this a BST?</vt:lpstr>
      <vt:lpstr>Is this a BST?</vt:lpstr>
      <vt:lpstr>Is this a BST?</vt:lpstr>
      <vt:lpstr>Is this a BST?</vt:lpstr>
      <vt:lpstr>Is this a BST?</vt:lpstr>
      <vt:lpstr>Is this a BST?</vt:lpstr>
      <vt:lpstr>Summary</vt:lpstr>
      <vt:lpstr>Questions?</vt:lpstr>
      <vt:lpstr>Operations in a BST</vt:lpstr>
      <vt:lpstr>Operations in a BST</vt:lpstr>
      <vt:lpstr>Searching</vt:lpstr>
      <vt:lpstr>Searching</vt:lpstr>
      <vt:lpstr>Searching</vt:lpstr>
      <vt:lpstr>Searching</vt:lpstr>
      <vt:lpstr>Searching</vt:lpstr>
      <vt:lpstr>Searching</vt:lpstr>
      <vt:lpstr>Searching</vt:lpstr>
      <vt:lpstr>Searching</vt:lpstr>
      <vt:lpstr>Searching</vt:lpstr>
      <vt:lpstr>Searching (eg2)</vt:lpstr>
      <vt:lpstr>Searching</vt:lpstr>
      <vt:lpstr>Searching</vt:lpstr>
      <vt:lpstr>Searching</vt:lpstr>
      <vt:lpstr>Searching</vt:lpstr>
      <vt:lpstr>Searching</vt:lpstr>
      <vt:lpstr>Searching</vt:lpstr>
      <vt:lpstr>Searching</vt:lpstr>
      <vt:lpstr>Searching</vt:lpstr>
      <vt:lpstr>Searching</vt:lpstr>
      <vt:lpstr>Searching</vt:lpstr>
      <vt:lpstr>Searchmin and Searchmax</vt:lpstr>
      <vt:lpstr>Searchmin and Searchmax</vt:lpstr>
      <vt:lpstr>Searchmin and Searchmax</vt:lpstr>
      <vt:lpstr>Searchmin and Searchmax</vt:lpstr>
      <vt:lpstr>Questions?</vt:lpstr>
      <vt:lpstr>Successor and Predecessor</vt:lpstr>
      <vt:lpstr>Successor and Predecessor</vt:lpstr>
      <vt:lpstr>Successor and Predecessor</vt:lpstr>
      <vt:lpstr>Successor (Case 1)</vt:lpstr>
      <vt:lpstr>Successor (Case 1) </vt:lpstr>
      <vt:lpstr>Successor (Case 1) </vt:lpstr>
      <vt:lpstr>Successor (Case 1) </vt:lpstr>
      <vt:lpstr>Successor (Case 2)</vt:lpstr>
      <vt:lpstr>Successor (Case 2)</vt:lpstr>
      <vt:lpstr>Successor (Case 2)</vt:lpstr>
      <vt:lpstr>Successor (Case 2)</vt:lpstr>
      <vt:lpstr>Questions?</vt:lpstr>
      <vt:lpstr>Insert</vt:lpstr>
      <vt:lpstr>Insert</vt:lpstr>
      <vt:lpstr>Insert</vt:lpstr>
      <vt:lpstr>Insert</vt:lpstr>
      <vt:lpstr>Insert</vt:lpstr>
      <vt:lpstr>Insert</vt:lpstr>
      <vt:lpstr>Questions?</vt:lpstr>
      <vt:lpstr>Distinct Binary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Deletion</vt:lpstr>
      <vt:lpstr>Delete (Case 1)</vt:lpstr>
      <vt:lpstr>Delete (Case 1)</vt:lpstr>
      <vt:lpstr>Delete (Case 1)</vt:lpstr>
      <vt:lpstr>Delete (Case 1)</vt:lpstr>
      <vt:lpstr>Delete (Case 2)</vt:lpstr>
      <vt:lpstr>Delete (Case 2)</vt:lpstr>
      <vt:lpstr>Delete (Case 2)</vt:lpstr>
      <vt:lpstr>Delete (Case 3)</vt:lpstr>
      <vt:lpstr>Delete (Case 3)</vt:lpstr>
      <vt:lpstr>Delete (Case 3)</vt:lpstr>
      <vt:lpstr>Delete (Case 4)</vt:lpstr>
      <vt:lpstr>Delete (Case 4)</vt:lpstr>
      <vt:lpstr>Delete (Case 4)</vt:lpstr>
      <vt:lpstr>Delete (Case 4)</vt:lpstr>
      <vt:lpstr>Delete (Case 4)</vt:lpstr>
      <vt:lpstr>Delete (Case 4)</vt:lpstr>
      <vt:lpstr>Delete (Case 4)</vt:lpstr>
      <vt:lpstr>Delete (Case 4)</vt:lpstr>
      <vt:lpstr>Delete (Case 4)</vt:lpstr>
      <vt:lpstr>Delete (Case 4)</vt:lpstr>
      <vt:lpstr>Deletion: Why does replacing with successor work?</vt:lpstr>
      <vt:lpstr>Deletion: Why does replacing with successor work?</vt:lpstr>
      <vt:lpstr>Deletion: Why does replacing with successor work?</vt:lpstr>
      <vt:lpstr>Questions?</vt:lpstr>
      <vt:lpstr>Traversals</vt:lpstr>
      <vt:lpstr>Traversals</vt:lpstr>
      <vt:lpstr>Pre-order Traversal</vt:lpstr>
      <vt:lpstr>Pre-order Traversal</vt:lpstr>
      <vt:lpstr>Pre-order Traversal</vt:lpstr>
      <vt:lpstr>In-order Traversal</vt:lpstr>
      <vt:lpstr>In-order Traversal</vt:lpstr>
      <vt:lpstr>In-order Traversal</vt:lpstr>
      <vt:lpstr>Post-order Traversal</vt:lpstr>
      <vt:lpstr>Post-order Traversal</vt:lpstr>
      <vt:lpstr>Time to traverse?</vt:lpstr>
      <vt:lpstr>Time to traverse?</vt:lpstr>
      <vt:lpstr>Time-complexity of BST operations</vt:lpstr>
      <vt:lpstr>Time-complexity of BST operations</vt:lpstr>
      <vt:lpstr>Enter the AVL trees!</vt:lpstr>
      <vt:lpstr>Enter the AVL trees!</vt:lpstr>
      <vt:lpstr>How to AVL tree</vt:lpstr>
      <vt:lpstr>How to AVL tree</vt:lpstr>
      <vt:lpstr>How to AVL tree</vt:lpstr>
      <vt:lpstr>Rotations</vt:lpstr>
      <vt:lpstr>Rotations</vt:lpstr>
      <vt:lpstr>PowerPoint Presentation</vt:lpstr>
      <vt:lpstr>PowerPoint Presentation</vt:lpstr>
      <vt:lpstr>PowerPoint Presentation</vt:lpstr>
      <vt:lpstr>Imbalanced?? How should we rotate this?</vt:lpstr>
      <vt:lpstr>Imbalanced?? How should we rotate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is height affected after rotation?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Number of rotations</vt:lpstr>
      <vt:lpstr>Number of rotations</vt:lpstr>
      <vt:lpstr>Tutorial Time</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Problem 1: AVL Tree Review</vt:lpstr>
      <vt:lpstr>Lecture 1: AVL Tree Review</vt:lpstr>
      <vt:lpstr>Lecture 1: AVL Tree Review</vt:lpstr>
      <vt:lpstr>Problem 1: AVL Tree Review</vt:lpstr>
      <vt:lpstr>Problem 1: AVL Tree Review</vt:lpstr>
      <vt:lpstr>Problem 2a: Chicken Rice</vt:lpstr>
      <vt:lpstr>Problem 2a: Chicken Rice</vt:lpstr>
      <vt:lpstr>Problem 2b: Chicken Rice</vt:lpstr>
      <vt:lpstr>Problem 2b: Chicken Rice</vt:lpstr>
      <vt:lpstr>Problem 2c: Chicken Rice</vt:lpstr>
      <vt:lpstr>Problem 2c: Chicken Rice</vt:lpstr>
      <vt:lpstr>Problem 2c: Chicken Rice</vt:lpstr>
      <vt:lpstr>Problem 2c: Chicken Rice</vt:lpstr>
      <vt:lpstr>Problem 3: Economic Research</vt:lpstr>
      <vt:lpstr>Problem 3: Economic Research </vt:lpstr>
      <vt:lpstr>Problem 3: Example </vt:lpstr>
      <vt:lpstr>Problem 3: Example </vt:lpstr>
      <vt:lpstr>Problem 3: Economic Research </vt:lpstr>
      <vt:lpstr>Problem 3: Economic Research </vt:lpstr>
      <vt:lpstr>Problem 3: Economic Research </vt:lpstr>
      <vt:lpstr>Problem 3: Economic Research </vt:lpstr>
      <vt:lpstr>Problem 3: Economic Research </vt:lpstr>
      <vt:lpstr>Problem 3: Economic Research </vt:lpstr>
      <vt:lpstr>Problem 3: Economic Research </vt:lpstr>
      <vt:lpstr>Problem 3: Economic Research</vt:lpstr>
      <vt:lpstr>Problem 3: Economic Research</vt:lpstr>
      <vt:lpstr>Problem 3: Economic Research</vt:lpstr>
      <vt:lpstr>Problem 3: Economic Research</vt:lpstr>
      <vt:lpstr>Problem 3: Economic Research</vt:lpstr>
      <vt:lpstr>Problem 3: Economic Research</vt:lpstr>
      <vt:lpstr>Problem 3: Economic Research </vt:lpstr>
      <vt:lpstr>Problem 3: Economic Research </vt:lpstr>
      <vt:lpstr>Problem 3: Economic Research </vt:lpstr>
      <vt:lpstr>Problem 3: Economic Research </vt:lpstr>
      <vt:lpstr>Problem 3: Economic Research </vt:lpstr>
      <vt:lpstr>Problem 3: Economic Research </vt:lpstr>
      <vt:lpstr>Problem 3: Economic Research </vt:lpstr>
      <vt:lpstr>Problem 3: Economic Research </vt:lpstr>
      <vt:lpstr>Problem 3: Economic Research </vt:lpstr>
      <vt:lpstr>Problem 5: Height of Binary Tree after Subtree removal queries</vt:lpstr>
      <vt:lpstr>Problem 5: Height of Binary Tree after Subtree removal queries</vt:lpstr>
      <vt:lpstr>Problem 5: Height of Binary Tree after Subtree removal queries</vt:lpstr>
      <vt:lpstr>Problem 5: Height of Binary Tree after Subtree removal queries</vt:lpstr>
      <vt:lpstr>Problem 5: Height of Binary Tree after Subtree removal queries</vt:lpstr>
      <vt:lpstr>Problem 5: Height of Binary Tree after Subtree removal queries</vt:lpstr>
      <vt:lpstr>Problem 4: Order Maintenance </vt:lpstr>
      <vt:lpstr>Problem 4: Order Maintenance </vt:lpstr>
      <vt:lpstr>Problem 4: Order Maintenance </vt:lpstr>
      <vt:lpstr>Problem 4: Order Maintenance </vt:lpstr>
      <vt:lpstr>Problem 4: Order Maintenance </vt:lpstr>
      <vt:lpstr>Problem 4: Order Maintenance </vt:lpstr>
      <vt:lpstr>Problem 4: Order Maintenance </vt:lpstr>
      <vt:lpstr>Problem 4: Order Maintenance </vt:lpstr>
      <vt:lpstr>Problem 4: Order Maintenance </vt:lpstr>
      <vt:lpstr>Problem 4: Order Maintenance </vt:lpstr>
      <vt:lpstr>Problem 4: Order Maintenance </vt:lpstr>
      <vt:lpstr>Problem 4: Order Maintenance </vt:lpstr>
      <vt:lpstr>Problem 4: Order Maintenance </vt:lpstr>
      <vt:lpstr>Problem 4: Order Maintenance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lpstr>Problem 5: Ancestor Queries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CS2040S Tutorial 4</dc:title>
  <cp:lastModifiedBy>Chee Zhong Wei</cp:lastModifiedBy>
  <cp:revision>1</cp:revision>
  <dcterms:modified xsi:type="dcterms:W3CDTF">2023-02-14T04:50:49Z</dcterms:modified>
</cp:coreProperties>
</file>